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0"/>
  </p:notesMasterIdLst>
  <p:handoutMasterIdLst>
    <p:handoutMasterId r:id="rId31"/>
  </p:handoutMasterIdLst>
  <p:sldIdLst>
    <p:sldId id="281" r:id="rId2"/>
    <p:sldId id="299" r:id="rId3"/>
    <p:sldId id="336" r:id="rId4"/>
    <p:sldId id="288" r:id="rId5"/>
    <p:sldId id="338" r:id="rId6"/>
    <p:sldId id="339" r:id="rId7"/>
    <p:sldId id="341" r:id="rId8"/>
    <p:sldId id="340" r:id="rId9"/>
    <p:sldId id="352" r:id="rId10"/>
    <p:sldId id="361" r:id="rId11"/>
    <p:sldId id="301" r:id="rId12"/>
    <p:sldId id="307" r:id="rId13"/>
    <p:sldId id="302" r:id="rId14"/>
    <p:sldId id="348" r:id="rId15"/>
    <p:sldId id="349" r:id="rId16"/>
    <p:sldId id="304" r:id="rId17"/>
    <p:sldId id="328" r:id="rId18"/>
    <p:sldId id="362" r:id="rId19"/>
    <p:sldId id="344" r:id="rId20"/>
    <p:sldId id="355" r:id="rId21"/>
    <p:sldId id="358" r:id="rId22"/>
    <p:sldId id="356" r:id="rId23"/>
    <p:sldId id="363" r:id="rId24"/>
    <p:sldId id="364" r:id="rId25"/>
    <p:sldId id="359" r:id="rId26"/>
    <p:sldId id="357" r:id="rId27"/>
    <p:sldId id="360" r:id="rId28"/>
    <p:sldId id="350" r:id="rId2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17375E"/>
    <a:srgbClr val="009999"/>
    <a:srgbClr val="333333"/>
    <a:srgbClr val="010000"/>
    <a:srgbClr val="01693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p:cViewPr varScale="1">
        <p:scale>
          <a:sx n="103" d="100"/>
          <a:sy n="103" d="100"/>
        </p:scale>
        <p:origin x="-896" y="-112"/>
      </p:cViewPr>
      <p:guideLst>
        <p:guide orient="horz" pos="2160"/>
        <p:guide pos="2880"/>
      </p:guideLst>
    </p:cSldViewPr>
  </p:slideViewPr>
  <p:outlineViewPr>
    <p:cViewPr>
      <p:scale>
        <a:sx n="33" d="100"/>
        <a:sy n="33" d="100"/>
      </p:scale>
      <p:origin x="0" y="402"/>
    </p:cViewPr>
  </p:outlineViewPr>
  <p:notesTextViewPr>
    <p:cViewPr>
      <p:scale>
        <a:sx n="100" d="100"/>
        <a:sy n="100" d="100"/>
      </p:scale>
      <p:origin x="0" y="0"/>
    </p:cViewPr>
  </p:notesTextViewPr>
  <p:sorterViewPr>
    <p:cViewPr>
      <p:scale>
        <a:sx n="150" d="100"/>
        <a:sy n="150" d="100"/>
      </p:scale>
      <p:origin x="0" y="704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pitchFamily="1" charset="0"/>
                <a:ea typeface="Arial" pitchFamily="1" charset="0"/>
                <a:cs typeface="Arial" pitchFamily="1"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F6EA223-5128-4F55-BCBF-5A7F21A22362}" type="datetime1">
              <a:rPr lang="en-US"/>
              <a:pPr/>
              <a:t>7/19/12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pitchFamily="1" charset="0"/>
                <a:ea typeface="Arial" pitchFamily="1" charset="0"/>
                <a:cs typeface="Arial" pitchFamily="1"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445773E-F478-4E0E-885F-BC4E9336E7C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charset="0"/>
              </a:defRPr>
            </a:lvl1pPr>
          </a:lstStyle>
          <a:p>
            <a:fld id="{67973176-DBE3-49E5-B529-AA4430856650}" type="datetime1">
              <a:rPr lang="en-US"/>
              <a:pPr/>
              <a:t>7/19/12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charset="0"/>
              </a:defRPr>
            </a:lvl1pPr>
          </a:lstStyle>
          <a:p>
            <a:fld id="{78C21FBA-1281-48C6-977F-B01AC147023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5" charset="-128"/>
        <a:cs typeface="ＭＳ Ｐゴシック" pitchFamily="3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3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16388" name="Slide Number Placeholder 3"/>
          <p:cNvSpPr>
            <a:spLocks noGrp="1"/>
          </p:cNvSpPr>
          <p:nvPr>
            <p:ph type="sldNum" sz="quarter" idx="5"/>
          </p:nvPr>
        </p:nvSpPr>
        <p:spPr bwMode="auto">
          <a:noFill/>
          <a:ln>
            <a:miter lim="800000"/>
            <a:headEnd/>
            <a:tailEnd/>
          </a:ln>
        </p:spPr>
        <p:txBody>
          <a:bodyPr/>
          <a:lstStyle/>
          <a:p>
            <a:fld id="{1931B28C-281D-497D-9476-E2D974B7CD5E}"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49156" name="Slide Number Placeholder 3"/>
          <p:cNvSpPr>
            <a:spLocks noGrp="1"/>
          </p:cNvSpPr>
          <p:nvPr>
            <p:ph type="sldNum" sz="quarter" idx="5"/>
          </p:nvPr>
        </p:nvSpPr>
        <p:spPr bwMode="auto">
          <a:noFill/>
          <a:ln>
            <a:miter lim="800000"/>
            <a:headEnd/>
            <a:tailEnd/>
          </a:ln>
        </p:spPr>
        <p:txBody>
          <a:bodyPr/>
          <a:lstStyle/>
          <a:p>
            <a:fld id="{8EF5B60A-2180-42B5-8D3C-9275257DBFDB}" type="slidenum">
              <a:rPr lang="en-US"/>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51204" name="Slide Number Placeholder 3"/>
          <p:cNvSpPr>
            <a:spLocks noGrp="1"/>
          </p:cNvSpPr>
          <p:nvPr>
            <p:ph type="sldNum" sz="quarter" idx="5"/>
          </p:nvPr>
        </p:nvSpPr>
        <p:spPr bwMode="auto">
          <a:noFill/>
          <a:ln>
            <a:miter lim="800000"/>
            <a:headEnd/>
            <a:tailEnd/>
          </a:ln>
        </p:spPr>
        <p:txBody>
          <a:bodyPr/>
          <a:lstStyle/>
          <a:p>
            <a:fld id="{3D0C54A3-A772-4267-A47E-A21F4EBFE0E0}" type="slidenum">
              <a:rPr lang="en-US">
                <a:latin typeface="Arial" charset="0"/>
                <a:ea typeface="ＭＳ Ｐゴシック" charset="-128"/>
              </a:rPr>
              <a:pPr/>
              <a:t>26</a:t>
            </a:fld>
            <a:endParaRPr lang="en-US">
              <a:latin typeface="Arial"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67D44612-B212-4D92-BA5E-7F7ADC7A442C}" type="slidenum">
              <a:rPr lang="en-US">
                <a:latin typeface="Arial" charset="0"/>
                <a:ea typeface="ＭＳ Ｐゴシック" charset="-128"/>
              </a:rPr>
              <a:pPr/>
              <a:t>27</a:t>
            </a:fld>
            <a:endParaRPr lang="en-US">
              <a:latin typeface="Arial"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Arial" charset="0"/>
              <a:ea typeface="ＭＳ Ｐゴシック"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EDAC9DB6-9342-4F19-B2B9-4E9A58B2FBDE}" type="slidenum">
              <a:rPr lang="en-US">
                <a:latin typeface="Arial" charset="0"/>
                <a:ea typeface="ＭＳ Ｐゴシック" charset="-128"/>
              </a:rPr>
              <a:pPr/>
              <a:t>28</a:t>
            </a:fld>
            <a:endParaRPr lang="en-US">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18436" name="Slide Number Placeholder 3"/>
          <p:cNvSpPr>
            <a:spLocks noGrp="1"/>
          </p:cNvSpPr>
          <p:nvPr>
            <p:ph type="sldNum" sz="quarter" idx="5"/>
          </p:nvPr>
        </p:nvSpPr>
        <p:spPr bwMode="auto">
          <a:noFill/>
          <a:ln>
            <a:miter lim="800000"/>
            <a:headEnd/>
            <a:tailEnd/>
          </a:ln>
        </p:spPr>
        <p:txBody>
          <a:bodyPr/>
          <a:lstStyle/>
          <a:p>
            <a:fld id="{1FB39CAD-9AD5-49E8-AAFD-A0B2FF491B6F}" type="slidenum">
              <a:rPr lang="en-US">
                <a:latin typeface="Arial" charset="0"/>
                <a:ea typeface="ＭＳ Ｐゴシック" charset="-128"/>
              </a:rPr>
              <a:pPr/>
              <a:t>2</a:t>
            </a:fld>
            <a:endParaRPr lang="en-US">
              <a:latin typeface="Arial"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20484" name="Slide Number Placeholder 3"/>
          <p:cNvSpPr>
            <a:spLocks noGrp="1"/>
          </p:cNvSpPr>
          <p:nvPr>
            <p:ph type="sldNum" sz="quarter" idx="5"/>
          </p:nvPr>
        </p:nvSpPr>
        <p:spPr bwMode="auto">
          <a:noFill/>
          <a:ln>
            <a:miter lim="800000"/>
            <a:headEnd/>
            <a:tailEnd/>
          </a:ln>
        </p:spPr>
        <p:txBody>
          <a:bodyPr/>
          <a:lstStyle/>
          <a:p>
            <a:fld id="{6B139308-368E-4C24-A203-A1AEA35D25CA}" type="slidenum">
              <a:rPr lang="en-US">
                <a:latin typeface="Arial" charset="0"/>
                <a:ea typeface="ＭＳ Ｐゴシック" charset="-128"/>
              </a:rPr>
              <a:pPr/>
              <a:t>3</a:t>
            </a:fld>
            <a:endParaRPr lang="en-US">
              <a:latin typeface="Arial"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24580" name="Slide Number Placeholder 3"/>
          <p:cNvSpPr>
            <a:spLocks noGrp="1"/>
          </p:cNvSpPr>
          <p:nvPr>
            <p:ph type="sldNum" sz="quarter" idx="5"/>
          </p:nvPr>
        </p:nvSpPr>
        <p:spPr bwMode="auto">
          <a:noFill/>
          <a:ln>
            <a:miter lim="800000"/>
            <a:headEnd/>
            <a:tailEnd/>
          </a:ln>
        </p:spPr>
        <p:txBody>
          <a:bodyPr/>
          <a:lstStyle/>
          <a:p>
            <a:fld id="{D338B697-E04F-4781-90D7-4FD5BF98E707}" type="slidenum">
              <a:rPr lang="en-US">
                <a:latin typeface="Arial" charset="0"/>
                <a:ea typeface="ＭＳ Ｐゴシック" charset="-128"/>
              </a:rPr>
              <a:pPr/>
              <a:t>4</a:t>
            </a:fld>
            <a:endParaRPr lang="en-US">
              <a:latin typeface="Arial"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26628" name="Slide Number Placeholder 3"/>
          <p:cNvSpPr>
            <a:spLocks noGrp="1"/>
          </p:cNvSpPr>
          <p:nvPr>
            <p:ph type="sldNum" sz="quarter" idx="5"/>
          </p:nvPr>
        </p:nvSpPr>
        <p:spPr bwMode="auto">
          <a:noFill/>
          <a:ln>
            <a:miter lim="800000"/>
            <a:headEnd/>
            <a:tailEnd/>
          </a:ln>
        </p:spPr>
        <p:txBody>
          <a:bodyPr/>
          <a:lstStyle/>
          <a:p>
            <a:fld id="{EC42B51A-78F9-4ABE-9BAD-A33A03A0BA96}"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28676" name="Slide Number Placeholder 3"/>
          <p:cNvSpPr>
            <a:spLocks noGrp="1"/>
          </p:cNvSpPr>
          <p:nvPr>
            <p:ph type="sldNum" sz="quarter" idx="5"/>
          </p:nvPr>
        </p:nvSpPr>
        <p:spPr bwMode="auto">
          <a:noFill/>
          <a:ln>
            <a:miter lim="800000"/>
            <a:headEnd/>
            <a:tailEnd/>
          </a:ln>
        </p:spPr>
        <p:txBody>
          <a:bodyPr/>
          <a:lstStyle/>
          <a:p>
            <a:fld id="{D8783C41-FFC9-4B02-8BE9-88D1829F30C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43012" name="Slide Number Placeholder 3"/>
          <p:cNvSpPr>
            <a:spLocks noGrp="1"/>
          </p:cNvSpPr>
          <p:nvPr>
            <p:ph type="sldNum" sz="quarter" idx="5"/>
          </p:nvPr>
        </p:nvSpPr>
        <p:spPr bwMode="auto">
          <a:noFill/>
          <a:ln>
            <a:miter lim="800000"/>
            <a:headEnd/>
            <a:tailEnd/>
          </a:ln>
        </p:spPr>
        <p:txBody>
          <a:bodyPr/>
          <a:lstStyle/>
          <a:p>
            <a:fld id="{A4AE1F60-BE0D-4BC2-9992-C24E3F11B1E3}" type="slidenum">
              <a:rPr lang="en-US">
                <a:latin typeface="Arial" charset="0"/>
                <a:ea typeface="ＭＳ Ｐゴシック" charset="-128"/>
              </a:rPr>
              <a:pPr/>
              <a:t>20</a:t>
            </a:fld>
            <a:endParaRPr lang="en-US">
              <a:latin typeface="Arial"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45060" name="Slide Number Placeholder 3"/>
          <p:cNvSpPr>
            <a:spLocks noGrp="1"/>
          </p:cNvSpPr>
          <p:nvPr>
            <p:ph type="sldNum" sz="quarter" idx="5"/>
          </p:nvPr>
        </p:nvSpPr>
        <p:spPr bwMode="auto">
          <a:noFill/>
          <a:ln>
            <a:miter lim="800000"/>
            <a:headEnd/>
            <a:tailEnd/>
          </a:ln>
        </p:spPr>
        <p:txBody>
          <a:bodyPr/>
          <a:lstStyle/>
          <a:p>
            <a:fld id="{22E95757-4B38-474A-A60D-076EC8885573}" type="slidenum">
              <a:rPr lang="en-US"/>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ＭＳ Ｐゴシック"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E7DA84B3-FBC3-4A8D-A6B5-5957D0DC6E59}" type="slidenum">
              <a:rPr lang="en-US">
                <a:latin typeface="Arial" charset="0"/>
                <a:ea typeface="ＭＳ Ｐゴシック" charset="-128"/>
              </a:rPr>
              <a:pPr/>
              <a:t>22</a:t>
            </a:fld>
            <a:endParaRPr lang="en-US">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8ADFAC72-F247-4EA7-A43C-32F7F741BB6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66387A23-551A-404A-8FD5-B2D8942A637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766BBF34-CE2A-4DAC-A848-4A6DA087D2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40475"/>
            <a:ext cx="2362200" cy="365125"/>
          </a:xfrm>
          <a:prstGeom prst="rect">
            <a:avLst/>
          </a:prstGeom>
        </p:spPr>
        <p:txBody>
          <a:bodyPr/>
          <a:lstStyle>
            <a:lvl1pPr>
              <a:defRPr sz="1800">
                <a:latin typeface="Arial" pitchFamily="1" charset="0"/>
                <a:ea typeface="Arial" pitchFamily="1" charset="0"/>
                <a:cs typeface="Arial" pitchFamily="1" charset="0"/>
              </a:defRPr>
            </a:lvl1pPr>
          </a:lstStyle>
          <a:p>
            <a:pPr>
              <a:defRPr/>
            </a:pPr>
            <a:r>
              <a:rPr lang="en-US"/>
              <a:t>www.strategic-source.com</a:t>
            </a:r>
          </a:p>
        </p:txBody>
      </p:sp>
      <p:sp>
        <p:nvSpPr>
          <p:cNvPr id="5" name="Slide Number Placeholder 5"/>
          <p:cNvSpPr>
            <a:spLocks noGrp="1"/>
          </p:cNvSpPr>
          <p:nvPr>
            <p:ph type="sldNum" sz="quarter" idx="11"/>
          </p:nvPr>
        </p:nvSpPr>
        <p:spPr>
          <a:xfrm>
            <a:off x="6553200" y="6375400"/>
            <a:ext cx="2133600" cy="365125"/>
          </a:xfrm>
          <a:prstGeom prst="rect">
            <a:avLst/>
          </a:prstGeom>
        </p:spPr>
        <p:txBody>
          <a:bodyPr/>
          <a:lstStyle>
            <a:lvl1pPr>
              <a:defRPr sz="1800">
                <a:latin typeface="Arial" pitchFamily="1" charset="0"/>
                <a:ea typeface="Arial" pitchFamily="1" charset="0"/>
                <a:cs typeface="Arial" pitchFamily="1" charset="0"/>
              </a:defRPr>
            </a:lvl1pPr>
          </a:lstStyle>
          <a:p>
            <a:pPr>
              <a:defRPr/>
            </a:pPr>
            <a:r>
              <a:rPr lang="en-US"/>
              <a:t>Focus.  Align.  Perform.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950A30FB-3F84-4377-B43A-A02AD764D3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BFBCDFB2-C539-4E52-A0B1-1FB0748BD5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9F00DF83-737F-4A11-81FC-85CA938A4E9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16DF0EDF-1E82-4A7E-A295-FA451413832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8A237290-0676-4255-9D6E-A3B7257A14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CB70C992-55CC-40AD-A0A4-B1ECEC529BA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40475"/>
            <a:ext cx="2362200" cy="365125"/>
          </a:xfrm>
          <a:prstGeom prst="rect">
            <a:avLst/>
          </a:prstGeom>
        </p:spPr>
        <p:txBody>
          <a:bodyPr/>
          <a:lstStyle>
            <a:lvl1pPr>
              <a:defRPr sz="1800" b="0">
                <a:latin typeface="Arial" pitchFamily="1" charset="0"/>
                <a:ea typeface="Arial" pitchFamily="1" charset="0"/>
                <a:cs typeface="Arial" pitchFamily="1" charset="0"/>
              </a:defRPr>
            </a:lvl1pPr>
          </a:lstStyle>
          <a:p>
            <a:pPr>
              <a:defRPr/>
            </a:pPr>
            <a:r>
              <a:rPr lang="en-US"/>
              <a:t>www.strategic-source.com</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7540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Eurostile" charset="0"/>
                <a:cs typeface="DilleniaUPC" pitchFamily="18" charset="-34"/>
              </a:defRPr>
            </a:lvl1pPr>
          </a:lstStyle>
          <a:p>
            <a:fld id="{3582D981-5AF1-4C76-80C1-BD7A9FF843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33500" y="274638"/>
            <a:ext cx="7391400" cy="619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346200" y="1160463"/>
            <a:ext cx="736600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p:cNvPicPr>
            <a:picLocks noChangeAspect="1"/>
          </p:cNvPicPr>
          <p:nvPr/>
        </p:nvPicPr>
        <p:blipFill>
          <a:blip r:embed="rId13" cstate="print"/>
          <a:srcRect/>
          <a:stretch>
            <a:fillRect/>
          </a:stretch>
        </p:blipFill>
        <p:spPr bwMode="auto">
          <a:xfrm>
            <a:off x="3968750" y="6470650"/>
            <a:ext cx="1276350" cy="212725"/>
          </a:xfrm>
          <a:prstGeom prst="rect">
            <a:avLst/>
          </a:prstGeom>
          <a:noFill/>
          <a:ln w="9525">
            <a:noFill/>
            <a:miter lim="800000"/>
            <a:headEnd/>
            <a:tailEnd/>
          </a:ln>
        </p:spPr>
      </p:pic>
      <p:cxnSp>
        <p:nvCxnSpPr>
          <p:cNvPr id="14" name="Straight Connector 13"/>
          <p:cNvCxnSpPr>
            <a:cxnSpLocks noChangeShapeType="1"/>
          </p:cNvCxnSpPr>
          <p:nvPr userDrawn="1"/>
        </p:nvCxnSpPr>
        <p:spPr bwMode="auto">
          <a:xfrm flipV="1">
            <a:off x="1346200" y="936625"/>
            <a:ext cx="7366000" cy="12700"/>
          </a:xfrm>
          <a:prstGeom prst="line">
            <a:avLst/>
          </a:prstGeom>
          <a:noFill/>
          <a:ln w="19050">
            <a:solidFill>
              <a:srgbClr val="17375E"/>
            </a:solidFill>
            <a:round/>
            <a:headEnd/>
            <a:tailEnd/>
          </a:ln>
          <a:effectLst>
            <a:outerShdw dist="20000" dir="5400000" rotWithShape="0">
              <a:srgbClr val="808080">
                <a:alpha val="37999"/>
              </a:srgbClr>
            </a:outerShdw>
          </a:effectLst>
        </p:spPr>
      </p:cxnSp>
      <p:pic>
        <p:nvPicPr>
          <p:cNvPr id="1030" name="Picture 7"/>
          <p:cNvPicPr>
            <a:picLocks noChangeAspect="1"/>
          </p:cNvPicPr>
          <p:nvPr userDrawn="1"/>
        </p:nvPicPr>
        <p:blipFill>
          <a:blip r:embed="rId14" cstate="print"/>
          <a:srcRect/>
          <a:stretch>
            <a:fillRect/>
          </a:stretch>
        </p:blipFill>
        <p:spPr bwMode="auto">
          <a:xfrm>
            <a:off x="242888" y="327025"/>
            <a:ext cx="833437" cy="492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p:txStyles>
    <p:titleStyle>
      <a:lvl1pPr algn="ctr" rtl="0" eaLnBrk="0" fontAlgn="base" hangingPunct="0">
        <a:spcBef>
          <a:spcPct val="0"/>
        </a:spcBef>
        <a:spcAft>
          <a:spcPct val="0"/>
        </a:spcAft>
        <a:defRPr sz="2000" b="1" kern="1200">
          <a:solidFill>
            <a:srgbClr val="17375E"/>
          </a:solidFill>
          <a:latin typeface="Eurostile"/>
          <a:ea typeface="ＭＳ Ｐゴシック" pitchFamily="35" charset="-128"/>
          <a:cs typeface="Eurostile"/>
        </a:defRPr>
      </a:lvl1pPr>
      <a:lvl2pPr algn="ctr" rtl="0" eaLnBrk="0" fontAlgn="base" hangingPunct="0">
        <a:spcBef>
          <a:spcPct val="0"/>
        </a:spcBef>
        <a:spcAft>
          <a:spcPct val="0"/>
        </a:spcAft>
        <a:defRPr sz="2000" b="1">
          <a:solidFill>
            <a:srgbClr val="17375E"/>
          </a:solidFill>
          <a:latin typeface="Eurostile" pitchFamily="-105" charset="0"/>
          <a:ea typeface="ＭＳ Ｐゴシック" pitchFamily="35" charset="-128"/>
          <a:cs typeface="Eurostile" pitchFamily="1" charset="0"/>
        </a:defRPr>
      </a:lvl2pPr>
      <a:lvl3pPr algn="ctr" rtl="0" eaLnBrk="0" fontAlgn="base" hangingPunct="0">
        <a:spcBef>
          <a:spcPct val="0"/>
        </a:spcBef>
        <a:spcAft>
          <a:spcPct val="0"/>
        </a:spcAft>
        <a:defRPr sz="2000" b="1">
          <a:solidFill>
            <a:srgbClr val="17375E"/>
          </a:solidFill>
          <a:latin typeface="Eurostile" pitchFamily="-105" charset="0"/>
          <a:ea typeface="ＭＳ Ｐゴシック" pitchFamily="35" charset="-128"/>
          <a:cs typeface="Eurostile" pitchFamily="1" charset="0"/>
        </a:defRPr>
      </a:lvl3pPr>
      <a:lvl4pPr algn="ctr" rtl="0" eaLnBrk="0" fontAlgn="base" hangingPunct="0">
        <a:spcBef>
          <a:spcPct val="0"/>
        </a:spcBef>
        <a:spcAft>
          <a:spcPct val="0"/>
        </a:spcAft>
        <a:defRPr sz="2000" b="1">
          <a:solidFill>
            <a:srgbClr val="17375E"/>
          </a:solidFill>
          <a:latin typeface="Eurostile" pitchFamily="-105" charset="0"/>
          <a:ea typeface="ＭＳ Ｐゴシック" pitchFamily="35" charset="-128"/>
          <a:cs typeface="Eurostile" pitchFamily="1" charset="0"/>
        </a:defRPr>
      </a:lvl4pPr>
      <a:lvl5pPr algn="ctr" rtl="0" eaLnBrk="0" fontAlgn="base" hangingPunct="0">
        <a:spcBef>
          <a:spcPct val="0"/>
        </a:spcBef>
        <a:spcAft>
          <a:spcPct val="0"/>
        </a:spcAft>
        <a:defRPr sz="2000" b="1">
          <a:solidFill>
            <a:srgbClr val="17375E"/>
          </a:solidFill>
          <a:latin typeface="Eurostile" pitchFamily="-105" charset="0"/>
          <a:ea typeface="ＭＳ Ｐゴシック" pitchFamily="35" charset="-128"/>
          <a:cs typeface="Eurostile" pitchFamily="1"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ts val="1200"/>
        </a:spcAft>
        <a:buClr>
          <a:srgbClr val="FF6600"/>
        </a:buClr>
        <a:buSzPct val="80000"/>
        <a:buFont typeface="Wingdings" charset="2"/>
        <a:buChar char="q"/>
        <a:defRPr sz="1600" b="1" kern="1200">
          <a:solidFill>
            <a:srgbClr val="17375E"/>
          </a:solidFill>
          <a:latin typeface="Calibri"/>
          <a:ea typeface="ＭＳ Ｐゴシック" pitchFamily="35" charset="-128"/>
          <a:cs typeface="Calibri"/>
        </a:defRPr>
      </a:lvl1pPr>
      <a:lvl2pPr marL="742950" indent="-285750" algn="l" rtl="0" eaLnBrk="0" fontAlgn="base" hangingPunct="0">
        <a:spcBef>
          <a:spcPct val="20000"/>
        </a:spcBef>
        <a:spcAft>
          <a:spcPts val="1200"/>
        </a:spcAft>
        <a:buClr>
          <a:srgbClr val="FF6600"/>
        </a:buClr>
        <a:buSzPct val="85000"/>
        <a:buFont typeface="Wingdings" charset="2"/>
        <a:buChar char="§"/>
        <a:defRPr sz="1600" b="1" kern="1200">
          <a:solidFill>
            <a:srgbClr val="17375E"/>
          </a:solidFill>
          <a:latin typeface="Calibri"/>
          <a:ea typeface="ＭＳ Ｐゴシック" pitchFamily="35" charset="-128"/>
          <a:cs typeface="Calibri"/>
        </a:defRPr>
      </a:lvl2pPr>
      <a:lvl3pPr marL="1143000" indent="-228600" algn="l" rtl="0" eaLnBrk="0" fontAlgn="base" hangingPunct="0">
        <a:spcBef>
          <a:spcPct val="20000"/>
        </a:spcBef>
        <a:spcAft>
          <a:spcPts val="1200"/>
        </a:spcAft>
        <a:buClr>
          <a:srgbClr val="FF6600"/>
        </a:buClr>
        <a:buFont typeface="Arial" charset="0"/>
        <a:buChar char="•"/>
        <a:defRPr sz="1600" b="1" kern="1200">
          <a:solidFill>
            <a:srgbClr val="17375E"/>
          </a:solidFill>
          <a:latin typeface="Calibri"/>
          <a:ea typeface="ＭＳ Ｐゴシック" pitchFamily="35" charset="-128"/>
          <a:cs typeface="Calibri"/>
        </a:defRPr>
      </a:lvl3pPr>
      <a:lvl4pPr marL="1600200" indent="-228600" algn="l" rtl="0" eaLnBrk="0" fontAlgn="base" hangingPunct="0">
        <a:spcBef>
          <a:spcPct val="20000"/>
        </a:spcBef>
        <a:spcAft>
          <a:spcPts val="1200"/>
        </a:spcAft>
        <a:buClr>
          <a:srgbClr val="FF6600"/>
        </a:buClr>
        <a:buFont typeface="Arial" charset="0"/>
        <a:buChar char="–"/>
        <a:defRPr sz="1600" b="1" kern="1200">
          <a:solidFill>
            <a:srgbClr val="17375E"/>
          </a:solidFill>
          <a:latin typeface="Calibri"/>
          <a:ea typeface="ＭＳ Ｐゴシック" pitchFamily="35" charset="-128"/>
          <a:cs typeface="Calibri"/>
        </a:defRPr>
      </a:lvl4pPr>
      <a:lvl5pPr marL="2057400" indent="-228600" algn="l" rtl="0" eaLnBrk="0" fontAlgn="base" hangingPunct="0">
        <a:spcBef>
          <a:spcPct val="20000"/>
        </a:spcBef>
        <a:spcAft>
          <a:spcPts val="1200"/>
        </a:spcAft>
        <a:buClr>
          <a:srgbClr val="FF6600"/>
        </a:buClr>
        <a:buFont typeface="Arial" charset="0"/>
        <a:buChar char="»"/>
        <a:defRPr sz="1600" b="1" kern="1200">
          <a:solidFill>
            <a:srgbClr val="17375E"/>
          </a:solidFill>
          <a:latin typeface="Calibri"/>
          <a:ea typeface="ＭＳ Ｐゴシック" pitchFamily="35" charset="-128"/>
          <a:cs typeface="Calibri"/>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517650" y="2003425"/>
            <a:ext cx="6905625" cy="1143000"/>
          </a:xfrm>
        </p:spPr>
        <p:txBody>
          <a:bodyPr/>
          <a:lstStyle/>
          <a:p>
            <a:pPr>
              <a:lnSpc>
                <a:spcPct val="130000"/>
              </a:lnSpc>
              <a:defRPr/>
            </a:pPr>
            <a:r>
              <a:rPr lang="en-US" dirty="0">
                <a:solidFill>
                  <a:schemeClr val="tx2">
                    <a:lumMod val="75000"/>
                  </a:schemeClr>
                </a:solidFill>
                <a:latin typeface="Eurostile" pitchFamily="1" charset="0"/>
                <a:ea typeface="ＭＳ Ｐゴシック" pitchFamily="1" charset="-128"/>
                <a:cs typeface="Eurostile" pitchFamily="1" charset="0"/>
              </a:rPr>
              <a:t>COLUMBUS STATE COMMUNITY COLLEGE</a:t>
            </a:r>
          </a:p>
        </p:txBody>
      </p:sp>
      <p:sp>
        <p:nvSpPr>
          <p:cNvPr id="15363" name="Rectangle 3"/>
          <p:cNvSpPr txBox="1">
            <a:spLocks noChangeArrowheads="1"/>
          </p:cNvSpPr>
          <p:nvPr/>
        </p:nvSpPr>
        <p:spPr bwMode="auto">
          <a:xfrm>
            <a:off x="2919413" y="3214688"/>
            <a:ext cx="3905250" cy="2179637"/>
          </a:xfrm>
          <a:prstGeom prst="rect">
            <a:avLst/>
          </a:prstGeom>
          <a:noFill/>
          <a:ln w="9525">
            <a:noFill/>
            <a:miter lim="800000"/>
            <a:headEnd/>
            <a:tailEnd/>
          </a:ln>
        </p:spPr>
        <p:txBody>
          <a:bodyPr/>
          <a:lstStyle/>
          <a:p>
            <a:pPr algn="ctr" eaLnBrk="0" hangingPunct="0">
              <a:lnSpc>
                <a:spcPct val="160000"/>
              </a:lnSpc>
              <a:spcBef>
                <a:spcPct val="20000"/>
              </a:spcBef>
              <a:spcAft>
                <a:spcPts val="600"/>
              </a:spcAft>
              <a:buClr>
                <a:srgbClr val="FF6600"/>
              </a:buClr>
              <a:buSzPct val="75000"/>
              <a:buFont typeface="Wingdings" charset="2"/>
              <a:buNone/>
            </a:pPr>
            <a:r>
              <a:rPr lang="en-US" sz="1800" b="1" i="1">
                <a:solidFill>
                  <a:srgbClr val="17375E"/>
                </a:solidFill>
                <a:latin typeface="Calibri" charset="0"/>
                <a:ea typeface="ＭＳ Ｐゴシック" charset="-128"/>
              </a:rPr>
              <a:t>Board of Trustees</a:t>
            </a:r>
          </a:p>
          <a:p>
            <a:pPr algn="ctr" eaLnBrk="0" hangingPunct="0">
              <a:lnSpc>
                <a:spcPct val="160000"/>
              </a:lnSpc>
              <a:spcBef>
                <a:spcPct val="20000"/>
              </a:spcBef>
              <a:spcAft>
                <a:spcPts val="600"/>
              </a:spcAft>
              <a:buClr>
                <a:srgbClr val="FF6600"/>
              </a:buClr>
              <a:buSzPct val="75000"/>
              <a:buFont typeface="Wingdings" charset="2"/>
              <a:buNone/>
            </a:pPr>
            <a:r>
              <a:rPr lang="en-US" sz="1800" b="1" i="1">
                <a:solidFill>
                  <a:srgbClr val="17375E"/>
                </a:solidFill>
                <a:latin typeface="Calibri" charset="0"/>
                <a:ea typeface="ＭＳ Ｐゴシック" charset="-128"/>
              </a:rPr>
              <a:t>Strategic Planning Update</a:t>
            </a:r>
          </a:p>
          <a:p>
            <a:pPr algn="ctr" eaLnBrk="0" hangingPunct="0">
              <a:lnSpc>
                <a:spcPct val="160000"/>
              </a:lnSpc>
              <a:spcBef>
                <a:spcPct val="20000"/>
              </a:spcBef>
              <a:spcAft>
                <a:spcPts val="600"/>
              </a:spcAft>
              <a:buClr>
                <a:srgbClr val="FF6600"/>
              </a:buClr>
              <a:buSzPct val="75000"/>
              <a:buFont typeface="Wingdings" charset="2"/>
              <a:buNone/>
            </a:pPr>
            <a:r>
              <a:rPr lang="en-US" sz="1800" b="1" i="1">
                <a:solidFill>
                  <a:srgbClr val="17375E"/>
                </a:solidFill>
                <a:latin typeface="Calibri" charset="0"/>
                <a:ea typeface="ＭＳ Ｐゴシック" charset="-128"/>
              </a:rPr>
              <a:t>July 19,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lstStyle/>
          <a:p>
            <a:r>
              <a:rPr lang="en-US">
                <a:latin typeface="Eurostile" charset="0"/>
                <a:ea typeface="ＭＳ Ｐゴシック" charset="-128"/>
              </a:rPr>
              <a:t>CHARACTERISTICS of SUCCESSFUL EMPLOYEES</a:t>
            </a:r>
          </a:p>
        </p:txBody>
      </p:sp>
      <p:sp>
        <p:nvSpPr>
          <p:cNvPr id="32771" name="Content Placeholder 3"/>
          <p:cNvSpPr>
            <a:spLocks noGrp="1"/>
          </p:cNvSpPr>
          <p:nvPr>
            <p:ph idx="1"/>
          </p:nvPr>
        </p:nvSpPr>
        <p:spPr/>
        <p:txBody>
          <a:bodyPr/>
          <a:lstStyle/>
          <a:p>
            <a:r>
              <a:rPr lang="en-US" dirty="0">
                <a:latin typeface="Calibri" charset="0"/>
                <a:ea typeface="ＭＳ Ｐゴシック" charset="-128"/>
              </a:rPr>
              <a:t>Specific skills are impossible to predict because of the rapid pace of </a:t>
            </a:r>
            <a:r>
              <a:rPr lang="en-US" dirty="0" smtClean="0">
                <a:latin typeface="Calibri" charset="0"/>
                <a:ea typeface="ＭＳ Ｐゴシック" charset="-128"/>
              </a:rPr>
              <a:t>change and must be addressed based on market needs</a:t>
            </a:r>
          </a:p>
          <a:p>
            <a:pPr lvl="1"/>
            <a:r>
              <a:rPr lang="en-US" dirty="0">
                <a:latin typeface="Calibri" charset="0"/>
                <a:ea typeface="ＭＳ Ｐゴシック" charset="-128"/>
              </a:rPr>
              <a:t>The ability to forecast and develop programs to address skills requirements is a critical competency for Columbus State</a:t>
            </a:r>
          </a:p>
          <a:p>
            <a:pPr lvl="1"/>
            <a:r>
              <a:rPr lang="en-US" dirty="0">
                <a:latin typeface="Calibri" charset="0"/>
                <a:ea typeface="ＭＳ Ｐゴシック" charset="-128"/>
              </a:rPr>
              <a:t>Certain skills &amp; competencies are certain to be important</a:t>
            </a:r>
          </a:p>
          <a:p>
            <a:pPr lvl="2"/>
            <a:r>
              <a:rPr lang="en-US" i="1" dirty="0">
                <a:latin typeface="Calibri" charset="0"/>
                <a:ea typeface="ＭＳ Ｐゴシック" charset="-128"/>
              </a:rPr>
              <a:t>Foundational </a:t>
            </a:r>
            <a:r>
              <a:rPr lang="en-US" i="1" dirty="0" smtClean="0">
                <a:latin typeface="Calibri" charset="0"/>
                <a:ea typeface="ＭＳ Ｐゴシック" charset="-128"/>
              </a:rPr>
              <a:t>skills</a:t>
            </a:r>
            <a:r>
              <a:rPr lang="en-US" dirty="0" smtClean="0">
                <a:latin typeface="Calibri" charset="0"/>
                <a:ea typeface="ＭＳ Ｐゴシック" charset="-128"/>
              </a:rPr>
              <a:t>: problem</a:t>
            </a:r>
            <a:r>
              <a:rPr lang="en-US" dirty="0">
                <a:latin typeface="Calibri" charset="0"/>
                <a:ea typeface="ＭＳ Ｐゴシック" charset="-128"/>
              </a:rPr>
              <a:t>-solving, analytical thinking, communication, technology literacy, adaptability, performing on teams, leadership, entrepreneurship</a:t>
            </a:r>
          </a:p>
          <a:p>
            <a:pPr lvl="2"/>
            <a:r>
              <a:rPr lang="en-US" i="1" dirty="0">
                <a:latin typeface="Calibri" charset="0"/>
                <a:ea typeface="ＭＳ Ｐゴシック" charset="-128"/>
              </a:rPr>
              <a:t>Work </a:t>
            </a:r>
            <a:r>
              <a:rPr lang="en-US" i="1" dirty="0" smtClean="0">
                <a:latin typeface="Calibri" charset="0"/>
                <a:ea typeface="ＭＳ Ｐゴシック" charset="-128"/>
              </a:rPr>
              <a:t>readiness</a:t>
            </a:r>
            <a:r>
              <a:rPr lang="en-US" dirty="0" smtClean="0">
                <a:latin typeface="Calibri" charset="0"/>
                <a:ea typeface="ＭＳ Ｐゴシック" charset="-128"/>
              </a:rPr>
              <a:t>: </a:t>
            </a:r>
            <a:r>
              <a:rPr lang="en-US" dirty="0">
                <a:latin typeface="Calibri" charset="0"/>
                <a:ea typeface="ＭＳ Ｐゴシック" charset="-128"/>
              </a:rPr>
              <a:t>reliability, follow-through,</a:t>
            </a:r>
            <a:r>
              <a:rPr lang="en-US" dirty="0" smtClean="0">
                <a:latin typeface="Calibri" charset="0"/>
                <a:ea typeface="ＭＳ Ｐゴシック" charset="-128"/>
              </a:rPr>
              <a:t> interpersonal skills</a:t>
            </a:r>
          </a:p>
          <a:p>
            <a:pPr algn="ctr">
              <a:buNone/>
            </a:pPr>
            <a:endParaRPr lang="en-US" dirty="0" smtClean="0">
              <a:latin typeface="Calibri" charset="0"/>
              <a:ea typeface="ＭＳ Ｐゴシック" charset="-128"/>
            </a:endParaRPr>
          </a:p>
          <a:p>
            <a:pPr algn="just">
              <a:buNone/>
            </a:pPr>
            <a:r>
              <a:rPr lang="en-US" sz="1800" i="1" dirty="0" smtClean="0">
                <a:latin typeface="Calibri" charset="0"/>
                <a:ea typeface="ＭＳ Ｐゴシック" charset="-128"/>
              </a:rPr>
              <a:t>Central </a:t>
            </a:r>
            <a:r>
              <a:rPr lang="en-US" sz="1800" i="1" dirty="0">
                <a:latin typeface="Calibri" charset="0"/>
                <a:ea typeface="ＭＳ Ｐゴシック" charset="-128"/>
              </a:rPr>
              <a:t>Ohio must have a sufficient pool of job-ready talent</a:t>
            </a:r>
            <a:r>
              <a:rPr lang="en-US" sz="1800" i="1" dirty="0" smtClean="0">
                <a:latin typeface="Calibri" charset="0"/>
                <a:ea typeface="ＭＳ Ｐゴシック" charset="-128"/>
              </a:rPr>
              <a:t> trained </a:t>
            </a:r>
            <a:r>
              <a:rPr lang="en-US" sz="1800" i="1" dirty="0">
                <a:latin typeface="Calibri" charset="0"/>
                <a:ea typeface="ＭＳ Ｐゴシック" charset="-128"/>
              </a:rPr>
              <a:t>for industry-specific needs</a:t>
            </a:r>
            <a:r>
              <a:rPr lang="en-US" sz="1800" i="1" dirty="0" smtClean="0">
                <a:latin typeface="Calibri" charset="0"/>
                <a:ea typeface="ＭＳ Ｐゴシック" charset="-128"/>
              </a:rPr>
              <a:t> to </a:t>
            </a:r>
            <a:r>
              <a:rPr lang="en-US" sz="1800" i="1" dirty="0">
                <a:latin typeface="Calibri" charset="0"/>
                <a:ea typeface="ＭＳ Ｐゴシック" charset="-128"/>
              </a:rPr>
              <a:t>achieve Columbus2020 </a:t>
            </a:r>
            <a:r>
              <a:rPr lang="en-US" sz="1800" i="1" dirty="0" smtClean="0">
                <a:latin typeface="Calibri" charset="0"/>
                <a:ea typeface="ＭＳ Ｐゴシック" charset="-128"/>
              </a:rPr>
              <a:t>goals…</a:t>
            </a:r>
            <a:endParaRPr lang="en-US" sz="1800" i="1" dirty="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US" smtClean="0">
                <a:latin typeface="Eurostile" charset="0"/>
                <a:ea typeface="ＭＳ Ｐゴシック" charset="-128"/>
              </a:rPr>
              <a:t>OPPORTUNITIES FOR COLUMBUS STATE</a:t>
            </a:r>
          </a:p>
        </p:txBody>
      </p:sp>
      <p:sp>
        <p:nvSpPr>
          <p:cNvPr id="33795" name="Content Placeholder 4"/>
          <p:cNvSpPr>
            <a:spLocks noGrp="1"/>
          </p:cNvSpPr>
          <p:nvPr>
            <p:ph idx="1"/>
          </p:nvPr>
        </p:nvSpPr>
        <p:spPr/>
        <p:txBody>
          <a:bodyPr/>
          <a:lstStyle/>
          <a:p>
            <a:pPr>
              <a:lnSpc>
                <a:spcPct val="90000"/>
              </a:lnSpc>
              <a:spcAft>
                <a:spcPts val="1800"/>
              </a:spcAft>
            </a:pPr>
            <a:r>
              <a:rPr lang="en-US" smtClean="0">
                <a:latin typeface="Calibri" charset="0"/>
                <a:ea typeface="ＭＳ Ｐゴシック" charset="-128"/>
              </a:rPr>
              <a:t>“The Era of the Community College”</a:t>
            </a:r>
          </a:p>
          <a:p>
            <a:pPr lvl="1">
              <a:lnSpc>
                <a:spcPct val="90000"/>
              </a:lnSpc>
              <a:spcAft>
                <a:spcPts val="1800"/>
              </a:spcAft>
            </a:pPr>
            <a:r>
              <a:rPr lang="en-US" smtClean="0">
                <a:latin typeface="Calibri" charset="0"/>
                <a:ea typeface="ＭＳ Ｐゴシック" charset="-128"/>
              </a:rPr>
              <a:t>Economics make sense</a:t>
            </a:r>
          </a:p>
          <a:p>
            <a:pPr lvl="1">
              <a:lnSpc>
                <a:spcPct val="90000"/>
              </a:lnSpc>
              <a:spcAft>
                <a:spcPts val="1800"/>
              </a:spcAft>
            </a:pPr>
            <a:r>
              <a:rPr lang="en-US" smtClean="0">
                <a:latin typeface="Calibri" charset="0"/>
                <a:ea typeface="ＭＳ Ｐゴシック" charset="-128"/>
              </a:rPr>
              <a:t>“Just in time” delivery of education and training to meet needs of market</a:t>
            </a:r>
          </a:p>
          <a:p>
            <a:pPr lvl="1">
              <a:lnSpc>
                <a:spcPct val="90000"/>
              </a:lnSpc>
              <a:spcAft>
                <a:spcPts val="1800"/>
              </a:spcAft>
            </a:pPr>
            <a:r>
              <a:rPr lang="en-US" smtClean="0">
                <a:latin typeface="Calibri" charset="0"/>
                <a:ea typeface="ＭＳ Ｐゴシック" charset="-128"/>
              </a:rPr>
              <a:t>Critical player in the region’s economic development engine</a:t>
            </a:r>
          </a:p>
          <a:p>
            <a:pPr lvl="1">
              <a:lnSpc>
                <a:spcPct val="90000"/>
              </a:lnSpc>
              <a:spcAft>
                <a:spcPts val="1800"/>
              </a:spcAft>
            </a:pPr>
            <a:r>
              <a:rPr lang="en-US" smtClean="0">
                <a:latin typeface="Calibri" charset="0"/>
                <a:ea typeface="ＭＳ Ｐゴシック" charset="-128"/>
              </a:rPr>
              <a:t>Columbus State is uniquely positioned - - no one else can do this!</a:t>
            </a:r>
          </a:p>
          <a:p>
            <a:pPr>
              <a:lnSpc>
                <a:spcPct val="90000"/>
              </a:lnSpc>
              <a:spcAft>
                <a:spcPts val="1800"/>
              </a:spcAft>
            </a:pPr>
            <a:r>
              <a:rPr lang="en-US" smtClean="0">
                <a:latin typeface="Calibri" charset="0"/>
                <a:ea typeface="ＭＳ Ｐゴシック" charset="-128"/>
              </a:rPr>
              <a:t>Be the thought leader and mobilizer on workforce development in Central Ohio</a:t>
            </a:r>
          </a:p>
          <a:p>
            <a:pPr>
              <a:lnSpc>
                <a:spcPct val="90000"/>
              </a:lnSpc>
              <a:spcAft>
                <a:spcPts val="1800"/>
              </a:spcAft>
            </a:pPr>
            <a:r>
              <a:rPr lang="en-US" smtClean="0">
                <a:latin typeface="Calibri" charset="0"/>
                <a:ea typeface="ＭＳ Ｐゴシック" charset="-128"/>
              </a:rPr>
              <a:t>Fully integrate with the community and its employers to understand, predict and respond to Central Ohio’s workforce needs on an ongoing basis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r>
              <a:rPr lang="en-US" smtClean="0">
                <a:latin typeface="Eurostile" charset="0"/>
                <a:ea typeface="ＭＳ Ｐゴシック" charset="-128"/>
              </a:rPr>
              <a:t>OPPORTUNITIES FOR COLUMBUS STATE (con’t)</a:t>
            </a:r>
          </a:p>
        </p:txBody>
      </p:sp>
      <p:sp>
        <p:nvSpPr>
          <p:cNvPr id="34819" name="Content Placeholder 4"/>
          <p:cNvSpPr>
            <a:spLocks noGrp="1"/>
          </p:cNvSpPr>
          <p:nvPr>
            <p:ph idx="1"/>
          </p:nvPr>
        </p:nvSpPr>
        <p:spPr/>
        <p:txBody>
          <a:bodyPr/>
          <a:lstStyle/>
          <a:p>
            <a:pPr>
              <a:lnSpc>
                <a:spcPct val="90000"/>
              </a:lnSpc>
              <a:spcAft>
                <a:spcPts val="2400"/>
              </a:spcAft>
            </a:pPr>
            <a:r>
              <a:rPr lang="en-US" smtClean="0">
                <a:latin typeface="Calibri" charset="0"/>
                <a:ea typeface="ＭＳ Ｐゴシック" charset="-128"/>
              </a:rPr>
              <a:t>Partner with the region’s K-12 systems to help them ready their graduates to enter college and the workforce</a:t>
            </a:r>
          </a:p>
          <a:p>
            <a:pPr>
              <a:lnSpc>
                <a:spcPct val="90000"/>
              </a:lnSpc>
              <a:spcAft>
                <a:spcPts val="2400"/>
              </a:spcAft>
            </a:pPr>
            <a:r>
              <a:rPr lang="en-US" smtClean="0">
                <a:latin typeface="Calibri" charset="0"/>
                <a:ea typeface="ＭＳ Ｐゴシック" charset="-128"/>
              </a:rPr>
              <a:t>Develop new model of remedial education that brings skills to basic level while providing visible success toward student’s career goals </a:t>
            </a:r>
          </a:p>
          <a:p>
            <a:pPr>
              <a:lnSpc>
                <a:spcPct val="90000"/>
              </a:lnSpc>
              <a:spcAft>
                <a:spcPts val="2400"/>
              </a:spcAft>
            </a:pPr>
            <a:r>
              <a:rPr lang="en-US" smtClean="0">
                <a:latin typeface="Calibri" charset="0"/>
                <a:ea typeface="ＭＳ Ｐゴシック" charset="-128"/>
              </a:rPr>
              <a:t>Increase completion rates once students are enrolled</a:t>
            </a:r>
          </a:p>
          <a:p>
            <a:pPr>
              <a:lnSpc>
                <a:spcPct val="80000"/>
              </a:lnSpc>
              <a:spcAft>
                <a:spcPts val="2400"/>
              </a:spcAft>
            </a:pPr>
            <a:r>
              <a:rPr lang="en-US" smtClean="0">
                <a:latin typeface="Calibri" charset="0"/>
                <a:ea typeface="ＭＳ Ｐゴシック" charset="-128"/>
              </a:rPr>
              <a:t>Create multiple pathways to workforce success for high school graduates</a:t>
            </a:r>
          </a:p>
          <a:p>
            <a:pPr>
              <a:lnSpc>
                <a:spcPct val="80000"/>
              </a:lnSpc>
              <a:spcAft>
                <a:spcPts val="3000"/>
              </a:spcAft>
            </a:pPr>
            <a:r>
              <a:rPr lang="en-US" smtClean="0">
                <a:latin typeface="Calibri" charset="0"/>
                <a:ea typeface="ＭＳ Ｐゴシック" charset="-128"/>
              </a:rPr>
              <a:t>Create multiple pathways to workforce success for employees</a:t>
            </a:r>
          </a:p>
          <a:p>
            <a:pPr>
              <a:lnSpc>
                <a:spcPct val="80000"/>
              </a:lnSpc>
              <a:spcAft>
                <a:spcPts val="3600"/>
              </a:spcAft>
            </a:pPr>
            <a:r>
              <a:rPr lang="en-US" smtClean="0">
                <a:latin typeface="Calibri" charset="0"/>
                <a:ea typeface="ＭＳ Ｐゴシック" charset="-128"/>
              </a:rPr>
              <a:t>Develop best-in-class industry-specific programs for growing markets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3"/>
          <p:cNvSpPr>
            <a:spLocks noGrp="1"/>
          </p:cNvSpPr>
          <p:nvPr>
            <p:ph type="title"/>
          </p:nvPr>
        </p:nvSpPr>
        <p:spPr/>
        <p:txBody>
          <a:bodyPr/>
          <a:lstStyle/>
          <a:p>
            <a:r>
              <a:rPr lang="en-US" smtClean="0">
                <a:latin typeface="Eurostile" charset="0"/>
                <a:ea typeface="ＭＳ Ｐゴシック" charset="-128"/>
              </a:rPr>
              <a:t>CHALLENGES &amp; THREATS</a:t>
            </a:r>
          </a:p>
        </p:txBody>
      </p:sp>
      <p:sp>
        <p:nvSpPr>
          <p:cNvPr id="35843" name="Content Placeholder 3"/>
          <p:cNvSpPr>
            <a:spLocks noGrp="1"/>
          </p:cNvSpPr>
          <p:nvPr>
            <p:ph idx="1"/>
          </p:nvPr>
        </p:nvSpPr>
        <p:spPr/>
        <p:txBody>
          <a:bodyPr/>
          <a:lstStyle/>
          <a:p>
            <a:pPr>
              <a:lnSpc>
                <a:spcPct val="90000"/>
              </a:lnSpc>
              <a:spcAft>
                <a:spcPts val="2400"/>
              </a:spcAft>
            </a:pPr>
            <a:r>
              <a:rPr lang="en-US" smtClean="0">
                <a:latin typeface="Calibri" charset="0"/>
                <a:ea typeface="ＭＳ Ｐゴシック" charset="-128"/>
              </a:rPr>
              <a:t>Increasing cost and decreasing funding of higher education</a:t>
            </a:r>
          </a:p>
          <a:p>
            <a:pPr>
              <a:lnSpc>
                <a:spcPct val="90000"/>
              </a:lnSpc>
              <a:spcAft>
                <a:spcPts val="2400"/>
              </a:spcAft>
            </a:pPr>
            <a:r>
              <a:rPr lang="en-US" smtClean="0">
                <a:latin typeface="Calibri" charset="0"/>
                <a:ea typeface="ＭＳ Ｐゴシック" charset="-128"/>
              </a:rPr>
              <a:t>Insufficient readiness of high-school students for work or college</a:t>
            </a:r>
          </a:p>
          <a:p>
            <a:pPr>
              <a:lnSpc>
                <a:spcPct val="90000"/>
              </a:lnSpc>
              <a:spcAft>
                <a:spcPts val="2400"/>
              </a:spcAft>
            </a:pPr>
            <a:r>
              <a:rPr lang="en-US" smtClean="0">
                <a:latin typeface="Calibri" charset="0"/>
                <a:ea typeface="ＭＳ Ｐゴシック" charset="-128"/>
              </a:rPr>
              <a:t>Collaboration across educational spectrum and public/private sector not historically strong</a:t>
            </a:r>
          </a:p>
          <a:p>
            <a:pPr>
              <a:lnSpc>
                <a:spcPct val="90000"/>
              </a:lnSpc>
              <a:spcAft>
                <a:spcPts val="2400"/>
              </a:spcAft>
            </a:pPr>
            <a:r>
              <a:rPr lang="en-US" smtClean="0">
                <a:latin typeface="Calibri" charset="0"/>
                <a:ea typeface="ＭＳ Ｐゴシック" charset="-128"/>
              </a:rPr>
              <a:t>Competition from well funded for-profits, especially for online options</a:t>
            </a:r>
          </a:p>
          <a:p>
            <a:pPr>
              <a:lnSpc>
                <a:spcPct val="90000"/>
              </a:lnSpc>
              <a:spcAft>
                <a:spcPts val="2400"/>
              </a:spcAft>
            </a:pPr>
            <a:r>
              <a:rPr lang="en-US" smtClean="0">
                <a:latin typeface="Calibri" charset="0"/>
                <a:ea typeface="ＭＳ Ｐゴシック" charset="-128"/>
              </a:rPr>
              <a:t>Changing demographics of student population</a:t>
            </a:r>
          </a:p>
          <a:p>
            <a:pPr>
              <a:lnSpc>
                <a:spcPct val="90000"/>
              </a:lnSpc>
              <a:spcAft>
                <a:spcPts val="2400"/>
              </a:spcAft>
            </a:pPr>
            <a:r>
              <a:rPr lang="en-US" smtClean="0">
                <a:latin typeface="Calibri" charset="0"/>
                <a:ea typeface="ＭＳ Ｐゴシック" charset="-128"/>
              </a:rPr>
              <a:t>Shortages of labor for critical jobs might cause employers to go elsewhere</a:t>
            </a:r>
          </a:p>
          <a:p>
            <a:pPr>
              <a:lnSpc>
                <a:spcPct val="90000"/>
              </a:lnSpc>
              <a:spcAft>
                <a:spcPts val="2400"/>
              </a:spcAft>
            </a:pPr>
            <a:r>
              <a:rPr lang="en-US" smtClean="0">
                <a:latin typeface="Calibri" charset="0"/>
                <a:ea typeface="ＭＳ Ｐゴシック" charset="-128"/>
              </a:rPr>
              <a:t>The stakes are very high - - successful economic development requires an educated &amp; skilled population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r>
              <a:rPr lang="en-US" smtClean="0">
                <a:latin typeface="Eurostile" charset="0"/>
                <a:ea typeface="ＭＳ Ｐゴシック" charset="-128"/>
              </a:rPr>
              <a:t>PERCEPTIONS OF COLUMBUS STATE: </a:t>
            </a:r>
            <a:r>
              <a:rPr lang="en-US" i="1" smtClean="0">
                <a:latin typeface="Eurostile" charset="0"/>
                <a:ea typeface="ＭＳ Ｐゴシック" charset="-128"/>
              </a:rPr>
              <a:t>Strengths</a:t>
            </a:r>
          </a:p>
        </p:txBody>
      </p:sp>
      <p:sp>
        <p:nvSpPr>
          <p:cNvPr id="36867" name="Content Placeholder 3"/>
          <p:cNvSpPr>
            <a:spLocks noGrp="1"/>
          </p:cNvSpPr>
          <p:nvPr>
            <p:ph idx="1"/>
          </p:nvPr>
        </p:nvSpPr>
        <p:spPr/>
        <p:txBody>
          <a:bodyPr/>
          <a:lstStyle/>
          <a:p>
            <a:pPr>
              <a:lnSpc>
                <a:spcPct val="90000"/>
              </a:lnSpc>
              <a:spcAft>
                <a:spcPts val="1800"/>
              </a:spcAft>
            </a:pPr>
            <a:r>
              <a:rPr lang="en-US" smtClean="0">
                <a:latin typeface="Calibri" charset="0"/>
                <a:ea typeface="ＭＳ Ｐゴシック" charset="-128"/>
              </a:rPr>
              <a:t>Leadership approach is well received</a:t>
            </a:r>
          </a:p>
          <a:p>
            <a:pPr lvl="1">
              <a:lnSpc>
                <a:spcPct val="90000"/>
              </a:lnSpc>
              <a:spcAft>
                <a:spcPts val="1800"/>
              </a:spcAft>
            </a:pPr>
            <a:r>
              <a:rPr lang="en-US" smtClean="0">
                <a:latin typeface="Calibri" charset="0"/>
                <a:ea typeface="ＭＳ Ｐゴシック" charset="-128"/>
              </a:rPr>
              <a:t>Bold vision</a:t>
            </a:r>
          </a:p>
          <a:p>
            <a:pPr lvl="1">
              <a:lnSpc>
                <a:spcPct val="90000"/>
              </a:lnSpc>
              <a:spcAft>
                <a:spcPts val="1800"/>
              </a:spcAft>
            </a:pPr>
            <a:r>
              <a:rPr lang="en-US" smtClean="0">
                <a:latin typeface="Calibri" charset="0"/>
                <a:ea typeface="ＭＳ Ｐゴシック" charset="-128"/>
              </a:rPr>
              <a:t>Willing to take strategic risks</a:t>
            </a:r>
          </a:p>
          <a:p>
            <a:pPr lvl="1">
              <a:lnSpc>
                <a:spcPct val="90000"/>
              </a:lnSpc>
              <a:spcAft>
                <a:spcPts val="1800"/>
              </a:spcAft>
            </a:pPr>
            <a:r>
              <a:rPr lang="en-US" smtClean="0">
                <a:latin typeface="Calibri" charset="0"/>
                <a:ea typeface="ＭＳ Ｐゴシック" charset="-128"/>
              </a:rPr>
              <a:t>Listening to the community</a:t>
            </a:r>
          </a:p>
          <a:p>
            <a:pPr lvl="1">
              <a:lnSpc>
                <a:spcPct val="90000"/>
              </a:lnSpc>
              <a:spcAft>
                <a:spcPts val="1800"/>
              </a:spcAft>
            </a:pPr>
            <a:r>
              <a:rPr lang="en-US" smtClean="0">
                <a:latin typeface="Calibri" charset="0"/>
                <a:ea typeface="ＭＳ Ｐゴシック" charset="-128"/>
              </a:rPr>
              <a:t>Collaborative</a:t>
            </a:r>
          </a:p>
          <a:p>
            <a:pPr lvl="1">
              <a:lnSpc>
                <a:spcPct val="90000"/>
              </a:lnSpc>
              <a:spcAft>
                <a:spcPts val="1800"/>
              </a:spcAft>
            </a:pPr>
            <a:r>
              <a:rPr lang="en-US" smtClean="0">
                <a:latin typeface="Calibri" charset="0"/>
                <a:ea typeface="ＭＳ Ｐゴシック" charset="-128"/>
              </a:rPr>
              <a:t>Seat at the Columbus Partnership table</a:t>
            </a:r>
          </a:p>
          <a:p>
            <a:pPr>
              <a:lnSpc>
                <a:spcPct val="90000"/>
              </a:lnSpc>
              <a:spcAft>
                <a:spcPts val="1800"/>
              </a:spcAft>
            </a:pPr>
            <a:r>
              <a:rPr lang="en-US" smtClean="0">
                <a:latin typeface="Calibri" charset="0"/>
                <a:ea typeface="ＭＳ Ｐゴシック" charset="-128"/>
              </a:rPr>
              <a:t>Accessible, affordable and open to all</a:t>
            </a:r>
          </a:p>
          <a:p>
            <a:pPr>
              <a:lnSpc>
                <a:spcPct val="90000"/>
              </a:lnSpc>
              <a:spcAft>
                <a:spcPts val="1800"/>
              </a:spcAft>
            </a:pPr>
            <a:r>
              <a:rPr lang="en-US" smtClean="0">
                <a:latin typeface="Calibri" charset="0"/>
                <a:ea typeface="ＭＳ Ｐゴシック" charset="-128"/>
              </a:rPr>
              <a:t>Ability to expand/contract capacity</a:t>
            </a:r>
          </a:p>
          <a:p>
            <a:pPr>
              <a:lnSpc>
                <a:spcPct val="90000"/>
              </a:lnSpc>
              <a:spcAft>
                <a:spcPts val="1800"/>
              </a:spcAft>
            </a:pPr>
            <a:r>
              <a:rPr lang="en-US" smtClean="0">
                <a:latin typeface="Calibri" charset="0"/>
                <a:ea typeface="ＭＳ Ｐゴシック" charset="-128"/>
              </a:rPr>
              <a:t>Focus on skills that people want and need to learn</a:t>
            </a:r>
          </a:p>
          <a:p>
            <a:pPr>
              <a:lnSpc>
                <a:spcPct val="90000"/>
              </a:lnSpc>
              <a:spcAft>
                <a:spcPts val="1800"/>
              </a:spcAft>
            </a:pPr>
            <a:r>
              <a:rPr lang="en-US" smtClean="0">
                <a:latin typeface="Calibri" charset="0"/>
                <a:ea typeface="ＭＳ Ｐゴシック" charset="-128"/>
              </a:rPr>
              <a:t>Reducing stigma of community college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r>
              <a:rPr lang="en-US" smtClean="0">
                <a:latin typeface="Eurostile" charset="0"/>
                <a:ea typeface="ＭＳ Ｐゴシック" charset="-128"/>
              </a:rPr>
              <a:t>PERCEPTIONS OF COLUMBUS STATE:  </a:t>
            </a:r>
            <a:r>
              <a:rPr lang="en-US" i="1" smtClean="0">
                <a:latin typeface="Eurostile" charset="0"/>
                <a:ea typeface="ＭＳ Ｐゴシック" charset="-128"/>
              </a:rPr>
              <a:t>Limitations</a:t>
            </a:r>
          </a:p>
        </p:txBody>
      </p:sp>
      <p:sp>
        <p:nvSpPr>
          <p:cNvPr id="37891" name="Content Placeholder 3"/>
          <p:cNvSpPr>
            <a:spLocks noGrp="1"/>
          </p:cNvSpPr>
          <p:nvPr>
            <p:ph idx="1"/>
          </p:nvPr>
        </p:nvSpPr>
        <p:spPr/>
        <p:txBody>
          <a:bodyPr/>
          <a:lstStyle/>
          <a:p>
            <a:pPr>
              <a:lnSpc>
                <a:spcPct val="90000"/>
              </a:lnSpc>
              <a:spcAft>
                <a:spcPts val="3000"/>
              </a:spcAft>
            </a:pPr>
            <a:r>
              <a:rPr lang="en-US" smtClean="0">
                <a:latin typeface="Calibri" charset="0"/>
                <a:ea typeface="ＭＳ Ｐゴシック" charset="-128"/>
              </a:rPr>
              <a:t>Need to increase community &amp; employer engagement dramatically</a:t>
            </a:r>
          </a:p>
          <a:p>
            <a:pPr>
              <a:lnSpc>
                <a:spcPct val="90000"/>
              </a:lnSpc>
              <a:spcAft>
                <a:spcPts val="3000"/>
              </a:spcAft>
            </a:pPr>
            <a:r>
              <a:rPr lang="en-US" smtClean="0">
                <a:latin typeface="Calibri" charset="0"/>
                <a:ea typeface="ＭＳ Ｐゴシック" charset="-128"/>
              </a:rPr>
              <a:t>Need to reinforce Columbus State’s presence and vital relevance</a:t>
            </a:r>
          </a:p>
          <a:p>
            <a:pPr>
              <a:lnSpc>
                <a:spcPct val="90000"/>
              </a:lnSpc>
              <a:spcAft>
                <a:spcPts val="3000"/>
              </a:spcAft>
            </a:pPr>
            <a:r>
              <a:rPr lang="en-US" smtClean="0">
                <a:latin typeface="Calibri" charset="0"/>
                <a:ea typeface="ＭＳ Ｐゴシック" charset="-128"/>
              </a:rPr>
              <a:t>Need to dramatically increase capacity for undertaking new initiatives and getting them done</a:t>
            </a:r>
          </a:p>
          <a:p>
            <a:pPr>
              <a:lnSpc>
                <a:spcPct val="90000"/>
              </a:lnSpc>
              <a:spcAft>
                <a:spcPts val="3000"/>
              </a:spcAft>
            </a:pPr>
            <a:r>
              <a:rPr lang="en-US" smtClean="0">
                <a:latin typeface="Calibri" charset="0"/>
                <a:ea typeface="ＭＳ Ｐゴシック" charset="-128"/>
              </a:rPr>
              <a:t>Data collection and analysis capabilities</a:t>
            </a:r>
          </a:p>
          <a:p>
            <a:pPr>
              <a:lnSpc>
                <a:spcPct val="90000"/>
              </a:lnSpc>
              <a:spcAft>
                <a:spcPts val="3000"/>
              </a:spcAft>
            </a:pPr>
            <a:r>
              <a:rPr lang="en-US" smtClean="0">
                <a:latin typeface="Calibri" charset="0"/>
                <a:ea typeface="ＭＳ Ｐゴシック" charset="-128"/>
              </a:rPr>
              <a:t>Amount of time required for remedial education</a:t>
            </a:r>
          </a:p>
          <a:p>
            <a:pPr>
              <a:lnSpc>
                <a:spcPct val="90000"/>
              </a:lnSpc>
              <a:spcAft>
                <a:spcPts val="3000"/>
              </a:spcAft>
            </a:pPr>
            <a:r>
              <a:rPr lang="en-US" smtClean="0">
                <a:latin typeface="Calibri" charset="0"/>
                <a:ea typeface="ＭＳ Ｐゴシック" charset="-128"/>
              </a:rPr>
              <a:t>Completion rates and financial-aid “burn” rates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3"/>
          <p:cNvSpPr>
            <a:spLocks noGrp="1"/>
          </p:cNvSpPr>
          <p:nvPr>
            <p:ph type="title"/>
          </p:nvPr>
        </p:nvSpPr>
        <p:spPr/>
        <p:txBody>
          <a:bodyPr/>
          <a:lstStyle/>
          <a:p>
            <a:r>
              <a:rPr lang="en-US" smtClean="0">
                <a:latin typeface="Eurostile" charset="0"/>
                <a:ea typeface="ＭＳ Ｐゴシック" charset="-128"/>
              </a:rPr>
              <a:t>UNIQUE ROLE/IMPACT FOR COLUMBUS STATE</a:t>
            </a:r>
          </a:p>
        </p:txBody>
      </p:sp>
      <p:sp>
        <p:nvSpPr>
          <p:cNvPr id="38915" name="Content Placeholder 3"/>
          <p:cNvSpPr>
            <a:spLocks noGrp="1"/>
          </p:cNvSpPr>
          <p:nvPr>
            <p:ph idx="1"/>
          </p:nvPr>
        </p:nvSpPr>
        <p:spPr/>
        <p:txBody>
          <a:bodyPr/>
          <a:lstStyle/>
          <a:p>
            <a:pPr>
              <a:spcAft>
                <a:spcPts val="2400"/>
              </a:spcAft>
            </a:pPr>
            <a:r>
              <a:rPr lang="en-US" dirty="0" smtClean="0">
                <a:latin typeface="Calibri" charset="0"/>
                <a:ea typeface="ＭＳ Ｐゴシック" charset="-128"/>
              </a:rPr>
              <a:t>Workforce development </a:t>
            </a:r>
          </a:p>
          <a:p>
            <a:pPr lvl="1">
              <a:spcAft>
                <a:spcPts val="2400"/>
              </a:spcAft>
            </a:pPr>
            <a:r>
              <a:rPr lang="en-US" dirty="0" smtClean="0">
                <a:latin typeface="Calibri" charset="0"/>
                <a:ea typeface="ＭＳ Ｐゴシック" charset="-128"/>
              </a:rPr>
              <a:t>Align regional educational model downstream &amp; upstream</a:t>
            </a:r>
          </a:p>
          <a:p>
            <a:pPr lvl="1">
              <a:spcAft>
                <a:spcPts val="2400"/>
              </a:spcAft>
            </a:pPr>
            <a:r>
              <a:rPr lang="en-US" dirty="0" smtClean="0">
                <a:latin typeface="Calibri" charset="0"/>
                <a:ea typeface="ＭＳ Ｐゴシック" charset="-128"/>
              </a:rPr>
              <a:t>Prepare new entrants to job market and college, particularly those from Central Ohio school districts</a:t>
            </a:r>
          </a:p>
          <a:p>
            <a:pPr lvl="1">
              <a:spcAft>
                <a:spcPts val="2400"/>
              </a:spcAft>
            </a:pPr>
            <a:r>
              <a:rPr lang="en-US" dirty="0" smtClean="0">
                <a:latin typeface="Calibri" charset="0"/>
                <a:ea typeface="ＭＳ Ｐゴシック" charset="-128"/>
              </a:rPr>
              <a:t>Re-skill existing workforce to meet needs of the market</a:t>
            </a:r>
          </a:p>
          <a:p>
            <a:pPr lvl="1">
              <a:spcAft>
                <a:spcPts val="2400"/>
              </a:spcAft>
            </a:pPr>
            <a:r>
              <a:rPr lang="en-US" dirty="0" smtClean="0">
                <a:latin typeface="Calibri" charset="0"/>
                <a:ea typeface="ＭＳ Ｐゴシック" charset="-128"/>
              </a:rPr>
              <a:t>Just in time delivery of education and training</a:t>
            </a:r>
          </a:p>
          <a:p>
            <a:pPr>
              <a:spcAft>
                <a:spcPts val="2400"/>
              </a:spcAft>
            </a:pPr>
            <a:r>
              <a:rPr lang="en-US" dirty="0" smtClean="0">
                <a:latin typeface="Calibri" charset="0"/>
                <a:ea typeface="ＭＳ Ｐゴシック" charset="-128"/>
              </a:rPr>
              <a:t>Bridge to skilled employment, skilled workforce</a:t>
            </a:r>
          </a:p>
          <a:p>
            <a:pPr>
              <a:spcAft>
                <a:spcPts val="2400"/>
              </a:spcAft>
            </a:pPr>
            <a:r>
              <a:rPr lang="en-US" dirty="0" smtClean="0">
                <a:latin typeface="Calibri" charset="0"/>
                <a:ea typeface="ＭＳ Ｐゴシック" charset="-128"/>
              </a:rPr>
              <a:t>Forecaster and translator of workforce needs to the community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a:xfrm>
            <a:off x="1333500" y="2948847"/>
            <a:ext cx="7391400" cy="619125"/>
          </a:xfrm>
        </p:spPr>
        <p:txBody>
          <a:bodyPr/>
          <a:lstStyle/>
          <a:p>
            <a:r>
              <a:rPr lang="en-US" dirty="0" smtClean="0">
                <a:latin typeface="Eurostile" charset="0"/>
                <a:ea typeface="ＭＳ Ｐゴシック" charset="-128"/>
              </a:rPr>
              <a:t>DEVELOPING COLUMBUS STATE’S VISION, MISSION &amp; VALUES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latin typeface="Eurostile" charset="0"/>
                <a:ea typeface="ＭＳ Ｐゴシック" charset="-128"/>
              </a:rPr>
              <a:t>DEVELOPING COLUMBUS STATE’S VISION</a:t>
            </a:r>
          </a:p>
        </p:txBody>
      </p:sp>
      <p:sp>
        <p:nvSpPr>
          <p:cNvPr id="39939" name="Content Placeholder 5"/>
          <p:cNvSpPr>
            <a:spLocks noGrp="1"/>
          </p:cNvSpPr>
          <p:nvPr>
            <p:ph idx="1"/>
          </p:nvPr>
        </p:nvSpPr>
        <p:spPr>
          <a:xfrm>
            <a:off x="1330325" y="1506538"/>
            <a:ext cx="7413625" cy="4086225"/>
          </a:xfrm>
        </p:spPr>
        <p:txBody>
          <a:bodyPr/>
          <a:lstStyle/>
          <a:p>
            <a:pPr marL="0" indent="0">
              <a:buFont typeface="Wingdings" charset="2"/>
              <a:buNone/>
            </a:pPr>
            <a:r>
              <a:rPr lang="en-US" smtClean="0">
                <a:latin typeface="Calibri" charset="0"/>
                <a:ea typeface="ＭＳ Ｐゴシック" charset="-128"/>
              </a:rPr>
              <a:t>Defining the vision as </a:t>
            </a:r>
            <a:r>
              <a:rPr lang="en-US" i="1" smtClean="0">
                <a:latin typeface="Calibri" charset="0"/>
                <a:ea typeface="ＭＳ Ｐゴシック" charset="-128"/>
              </a:rPr>
              <a:t>what will be true for its stakeholders as a result of Columbus State’s work</a:t>
            </a:r>
            <a:r>
              <a:rPr lang="en-US" smtClean="0">
                <a:latin typeface="Calibri" charset="0"/>
                <a:ea typeface="ＭＳ Ｐゴシック" charset="-128"/>
              </a:rPr>
              <a:t>, or </a:t>
            </a:r>
            <a:r>
              <a:rPr lang="en-US" i="1" smtClean="0">
                <a:latin typeface="Calibri" charset="0"/>
                <a:ea typeface="ＭＳ Ｐゴシック" charset="-128"/>
              </a:rPr>
              <a:t>the impact Columbus State will have delivered to its stakeholders</a:t>
            </a:r>
            <a:r>
              <a:rPr lang="en-US" smtClean="0">
                <a:latin typeface="Calibri" charset="0"/>
                <a:ea typeface="ＭＳ Ｐゴシック" charset="-128"/>
              </a:rPr>
              <a:t>, complete the following sentence:</a:t>
            </a:r>
          </a:p>
          <a:p>
            <a:pPr marL="0" indent="0">
              <a:buFont typeface="Wingdings" charset="2"/>
              <a:buNone/>
            </a:pPr>
            <a:endParaRPr lang="en-US" smtClean="0">
              <a:latin typeface="Calibri" charset="0"/>
              <a:ea typeface="ＭＳ Ｐゴシック" charset="-128"/>
            </a:endParaRPr>
          </a:p>
          <a:p>
            <a:pPr marL="0" indent="0">
              <a:buFont typeface="Wingdings" charset="2"/>
              <a:buNone/>
            </a:pPr>
            <a:r>
              <a:rPr lang="en-US" i="1" smtClean="0">
                <a:latin typeface="Calibri" charset="0"/>
                <a:ea typeface="ＭＳ Ｐゴシック" charset="-128"/>
              </a:rPr>
              <a:t>Because of Columbus State Community College and its partnerships with students, educators and employers, _________________________________________________ ___________________________________________________________________________________________________________________________________________________________________________________________________________ .</a:t>
            </a:r>
          </a:p>
          <a:p>
            <a:pPr marL="0" indent="0">
              <a:buFont typeface="Wingdings" charset="2"/>
              <a:buNone/>
            </a:pPr>
            <a:endParaRPr lang="en-US"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2" name="Picture 3"/>
          <p:cNvPicPr>
            <a:picLocks noChangeAspect="1"/>
          </p:cNvPicPr>
          <p:nvPr/>
        </p:nvPicPr>
        <p:blipFill>
          <a:blip r:embed="rId2" cstate="print"/>
          <a:srcRect/>
          <a:stretch>
            <a:fillRect/>
          </a:stretch>
        </p:blipFill>
        <p:spPr bwMode="auto">
          <a:xfrm>
            <a:off x="-457200" y="-457200"/>
            <a:ext cx="10058400" cy="777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latin typeface="Eurostile" charset="0"/>
                <a:ea typeface="ＭＳ Ｐゴシック" charset="-128"/>
              </a:rPr>
              <a:t>AGENDA</a:t>
            </a:r>
          </a:p>
        </p:txBody>
      </p:sp>
      <p:graphicFrame>
        <p:nvGraphicFramePr>
          <p:cNvPr id="5" name="Content Placeholder 4"/>
          <p:cNvGraphicFramePr>
            <a:graphicFrameLocks noGrp="1"/>
          </p:cNvGraphicFramePr>
          <p:nvPr>
            <p:ph idx="1"/>
          </p:nvPr>
        </p:nvGraphicFramePr>
        <p:xfrm>
          <a:off x="1436688" y="1374775"/>
          <a:ext cx="7151687" cy="2410144"/>
        </p:xfrm>
        <a:graphic>
          <a:graphicData uri="http://schemas.openxmlformats.org/drawingml/2006/table">
            <a:tbl>
              <a:tblPr/>
              <a:tblGrid>
                <a:gridCol w="1298488"/>
                <a:gridCol w="5853199"/>
              </a:tblGrid>
              <a:tr h="446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7375E"/>
                          </a:solidFill>
                          <a:effectLst/>
                          <a:latin typeface="Calibri" charset="0"/>
                          <a:cs typeface="Arial" charset="0"/>
                        </a:rPr>
                        <a:t>10 Minutes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smtClean="0">
                          <a:ln>
                            <a:noFill/>
                          </a:ln>
                          <a:solidFill>
                            <a:srgbClr val="17375E"/>
                          </a:solidFill>
                          <a:effectLst/>
                          <a:latin typeface="Calibri" charset="0"/>
                          <a:cs typeface="Arial" charset="0"/>
                        </a:rPr>
                        <a:t>Welcome &amp; Context Setting</a:t>
                      </a:r>
                    </a:p>
                    <a:p>
                      <a:pPr marL="233363" marR="0" lvl="0" indent="-233363"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smtClean="0">
                          <a:ln>
                            <a:noFill/>
                          </a:ln>
                          <a:solidFill>
                            <a:srgbClr val="17375E"/>
                          </a:solidFill>
                          <a:effectLst/>
                          <a:latin typeface="Calibri" charset="0"/>
                          <a:cs typeface="Arial" charset="0"/>
                        </a:rPr>
                        <a:t>Review of Strategic Planning Process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46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17375E"/>
                        </a:solidFill>
                        <a:effectLst/>
                        <a:latin typeface="Calibri"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225425" marR="0" lvl="0" indent="-225425" algn="l" defTabSz="914400" rtl="0" eaLnBrk="1" fontAlgn="base" latinLnBrk="0" hangingPunct="1">
                        <a:lnSpc>
                          <a:spcPct val="100000"/>
                        </a:lnSpc>
                        <a:spcBef>
                          <a:spcPct val="0"/>
                        </a:spcBef>
                        <a:spcAft>
                          <a:spcPct val="0"/>
                        </a:spcAft>
                        <a:buClrTx/>
                        <a:buSzTx/>
                        <a:buFont typeface="Arial" charset="0"/>
                        <a:buNone/>
                        <a:tabLst/>
                      </a:pPr>
                      <a:endParaRPr kumimoji="0" lang="en-US" sz="1800" b="1" i="0" u="none" strike="noStrike" cap="none" normalizeH="0" baseline="0" dirty="0" smtClean="0">
                        <a:ln>
                          <a:noFill/>
                        </a:ln>
                        <a:solidFill>
                          <a:srgbClr val="17375E"/>
                        </a:solidFill>
                        <a:effectLst/>
                        <a:latin typeface="Calibri"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7375E"/>
                          </a:solidFill>
                          <a:effectLst/>
                          <a:latin typeface="Calibri" charset="0"/>
                          <a:cs typeface="Arial" charset="0"/>
                        </a:rPr>
                        <a:t>20 Minutes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dirty="0" smtClean="0">
                          <a:ln>
                            <a:noFill/>
                          </a:ln>
                          <a:solidFill>
                            <a:srgbClr val="17375E"/>
                          </a:solidFill>
                          <a:effectLst/>
                          <a:latin typeface="Calibri" charset="0"/>
                          <a:cs typeface="Arial" charset="0"/>
                        </a:rPr>
                        <a:t>Summary of Emerging Themes from the Planning Process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46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17375E"/>
                        </a:solidFill>
                        <a:effectLst/>
                        <a:latin typeface="Calibri"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225425" marR="0" lvl="0" indent="-225425" algn="l" defTabSz="914400" rtl="0" eaLnBrk="1" fontAlgn="base" latinLnBrk="0" hangingPunct="1">
                        <a:lnSpc>
                          <a:spcPct val="100000"/>
                        </a:lnSpc>
                        <a:spcBef>
                          <a:spcPct val="0"/>
                        </a:spcBef>
                        <a:spcAft>
                          <a:spcPct val="0"/>
                        </a:spcAft>
                        <a:buClrTx/>
                        <a:buSzTx/>
                        <a:buFont typeface="Arial" charset="0"/>
                        <a:buNone/>
                        <a:tabLst/>
                      </a:pPr>
                      <a:endParaRPr kumimoji="0" lang="en-US" sz="1800" b="1" i="0" u="none" strike="noStrike" cap="none" normalizeH="0" baseline="0" dirty="0" smtClean="0">
                        <a:ln>
                          <a:noFill/>
                        </a:ln>
                        <a:solidFill>
                          <a:srgbClr val="17375E"/>
                        </a:solidFill>
                        <a:effectLst/>
                        <a:latin typeface="Calibri"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446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7375E"/>
                          </a:solidFill>
                          <a:effectLst/>
                          <a:latin typeface="Calibri" charset="0"/>
                          <a:cs typeface="Arial" charset="0"/>
                        </a:rPr>
                        <a:t>30 Minutes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225425" marR="0" lvl="0" indent="-225425"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dirty="0" smtClean="0">
                          <a:ln>
                            <a:noFill/>
                          </a:ln>
                          <a:solidFill>
                            <a:srgbClr val="17375E"/>
                          </a:solidFill>
                          <a:effectLst/>
                          <a:latin typeface="Calibri" charset="0"/>
                          <a:cs typeface="Arial" charset="0"/>
                        </a:rPr>
                        <a:t>Board Reflections &amp; Feedback</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r>
              <a:rPr lang="en-US" smtClean="0">
                <a:latin typeface="Eurostile" charset="0"/>
                <a:ea typeface="ＭＳ Ｐゴシック" charset="-128"/>
              </a:rPr>
              <a:t>INPUT ON COLUMBUS STATE’S VISION</a:t>
            </a:r>
          </a:p>
        </p:txBody>
      </p:sp>
      <p:sp>
        <p:nvSpPr>
          <p:cNvPr id="41987" name="Content Placeholder 3"/>
          <p:cNvSpPr>
            <a:spLocks noGrp="1"/>
          </p:cNvSpPr>
          <p:nvPr>
            <p:ph idx="1"/>
          </p:nvPr>
        </p:nvSpPr>
        <p:spPr/>
        <p:txBody>
          <a:bodyPr/>
          <a:lstStyle/>
          <a:p>
            <a:pPr>
              <a:lnSpc>
                <a:spcPct val="90000"/>
              </a:lnSpc>
              <a:buFont typeface="Wingdings" charset="2"/>
              <a:buNone/>
            </a:pPr>
            <a:r>
              <a:rPr lang="en-US" i="1" u="sng" smtClean="0">
                <a:latin typeface="Calibri" charset="0"/>
                <a:ea typeface="ＭＳ Ｐゴシック" charset="-128"/>
              </a:rPr>
              <a:t>Words:</a:t>
            </a:r>
            <a:endParaRPr lang="en-US" smtClean="0">
              <a:latin typeface="Calibri" charset="0"/>
              <a:ea typeface="ＭＳ Ｐゴシック" charset="-128"/>
            </a:endParaRPr>
          </a:p>
          <a:p>
            <a:pPr>
              <a:lnSpc>
                <a:spcPct val="90000"/>
              </a:lnSpc>
            </a:pPr>
            <a:r>
              <a:rPr lang="en-US" smtClean="0">
                <a:latin typeface="Calibri" charset="0"/>
                <a:ea typeface="ＭＳ Ｐゴシック" charset="-128"/>
              </a:rPr>
              <a:t>Community/Workforce/Together/Central Ohio/Region</a:t>
            </a:r>
          </a:p>
          <a:p>
            <a:pPr>
              <a:lnSpc>
                <a:spcPct val="90000"/>
              </a:lnSpc>
            </a:pPr>
            <a:r>
              <a:rPr lang="en-US" smtClean="0">
                <a:latin typeface="Calibri" charset="0"/>
                <a:ea typeface="ＭＳ Ｐゴシック" charset="-128"/>
              </a:rPr>
              <a:t>Learn/Grow/Succeed/Participate/Contribute/Thrive</a:t>
            </a:r>
          </a:p>
          <a:p>
            <a:pPr>
              <a:lnSpc>
                <a:spcPct val="90000"/>
              </a:lnSpc>
            </a:pPr>
            <a:r>
              <a:rPr lang="en-US" smtClean="0">
                <a:latin typeface="Calibri" charset="0"/>
                <a:ea typeface="ＭＳ Ｐゴシック" charset="-128"/>
              </a:rPr>
              <a:t>Engaged/Relevant/Socially responsible/Skilled/Educated/Prosperous</a:t>
            </a:r>
          </a:p>
          <a:p>
            <a:pPr>
              <a:lnSpc>
                <a:spcPct val="90000"/>
              </a:lnSpc>
            </a:pPr>
            <a:r>
              <a:rPr lang="en-US" smtClean="0">
                <a:latin typeface="Calibri" charset="0"/>
                <a:ea typeface="ＭＳ Ｐゴシック" charset="-128"/>
              </a:rPr>
              <a:t>Opportunity</a:t>
            </a:r>
          </a:p>
          <a:p>
            <a:pPr>
              <a:lnSpc>
                <a:spcPct val="90000"/>
              </a:lnSpc>
              <a:buFont typeface="Wingdings" charset="2"/>
              <a:buNone/>
            </a:pPr>
            <a:r>
              <a:rPr lang="en-US" i="1" u="sng" smtClean="0">
                <a:latin typeface="Calibri" charset="0"/>
                <a:ea typeface="ＭＳ Ｐゴシック" charset="-128"/>
              </a:rPr>
              <a:t>Concepts:</a:t>
            </a:r>
            <a:endParaRPr lang="en-US" smtClean="0">
              <a:latin typeface="Calibri" charset="0"/>
              <a:ea typeface="ＭＳ Ｐゴシック" charset="-128"/>
            </a:endParaRPr>
          </a:p>
          <a:p>
            <a:pPr>
              <a:lnSpc>
                <a:spcPct val="90000"/>
              </a:lnSpc>
            </a:pPr>
            <a:r>
              <a:rPr lang="en-US" smtClean="0">
                <a:latin typeface="Calibri" charset="0"/>
                <a:ea typeface="ＭＳ Ｐゴシック" charset="-128"/>
              </a:rPr>
              <a:t>Active verbs</a:t>
            </a:r>
          </a:p>
          <a:p>
            <a:pPr>
              <a:lnSpc>
                <a:spcPct val="90000"/>
              </a:lnSpc>
            </a:pPr>
            <a:r>
              <a:rPr lang="en-US" smtClean="0">
                <a:latin typeface="Calibri" charset="0"/>
                <a:ea typeface="ＭＳ Ｐゴシック" charset="-128"/>
              </a:rPr>
              <a:t>Speak to present </a:t>
            </a:r>
            <a:r>
              <a:rPr lang="en-US" i="1" u="sng" smtClean="0">
                <a:latin typeface="Calibri" charset="0"/>
                <a:ea typeface="ＭＳ Ｐゴシック" charset="-128"/>
              </a:rPr>
              <a:t>and</a:t>
            </a:r>
            <a:r>
              <a:rPr lang="en-US" i="1" smtClean="0">
                <a:latin typeface="Calibri" charset="0"/>
                <a:ea typeface="ＭＳ Ｐゴシック" charset="-128"/>
              </a:rPr>
              <a:t> </a:t>
            </a:r>
            <a:r>
              <a:rPr lang="en-US" smtClean="0">
                <a:latin typeface="Calibri" charset="0"/>
                <a:ea typeface="ＭＳ Ｐゴシック" charset="-128"/>
              </a:rPr>
              <a:t>future</a:t>
            </a:r>
          </a:p>
          <a:p>
            <a:pPr>
              <a:lnSpc>
                <a:spcPct val="90000"/>
              </a:lnSpc>
            </a:pPr>
            <a:r>
              <a:rPr lang="en-US" smtClean="0">
                <a:latin typeface="Calibri" charset="0"/>
                <a:ea typeface="ＭＳ Ｐゴシック" charset="-128"/>
              </a:rPr>
              <a:t>Include</a:t>
            </a:r>
            <a:r>
              <a:rPr lang="en-US" i="1" smtClean="0">
                <a:latin typeface="Calibri" charset="0"/>
                <a:ea typeface="ＭＳ Ｐゴシック" charset="-128"/>
              </a:rPr>
              <a:t> </a:t>
            </a:r>
            <a:r>
              <a:rPr lang="en-US" smtClean="0">
                <a:latin typeface="Calibri" charset="0"/>
                <a:ea typeface="ＭＳ Ｐゴシック" charset="-128"/>
              </a:rPr>
              <a:t>individual </a:t>
            </a:r>
            <a:r>
              <a:rPr lang="en-US" i="1" u="sng" smtClean="0">
                <a:latin typeface="Calibri" charset="0"/>
                <a:ea typeface="ＭＳ Ｐゴシック" charset="-128"/>
              </a:rPr>
              <a:t>and</a:t>
            </a:r>
            <a:r>
              <a:rPr lang="en-US" i="1" smtClean="0">
                <a:latin typeface="Calibri" charset="0"/>
                <a:ea typeface="ＭＳ Ｐゴシック" charset="-128"/>
              </a:rPr>
              <a:t> </a:t>
            </a:r>
            <a:r>
              <a:rPr lang="en-US" smtClean="0">
                <a:latin typeface="Calibri" charset="0"/>
                <a:ea typeface="ＭＳ Ｐゴシック" charset="-128"/>
              </a:rPr>
              <a:t>collective</a:t>
            </a:r>
          </a:p>
          <a:p>
            <a:pPr>
              <a:lnSpc>
                <a:spcPct val="90000"/>
              </a:lnSpc>
            </a:pPr>
            <a:r>
              <a:rPr lang="en-US" smtClean="0">
                <a:latin typeface="Calibri" charset="0"/>
                <a:ea typeface="ＭＳ Ｐゴシック" charset="-128"/>
              </a:rPr>
              <a:t>Define “community” broadly</a:t>
            </a:r>
          </a:p>
          <a:p>
            <a:pPr>
              <a:lnSpc>
                <a:spcPct val="90000"/>
              </a:lnSpc>
            </a:pPr>
            <a:r>
              <a:rPr lang="en-US" smtClean="0">
                <a:latin typeface="Calibri" charset="0"/>
                <a:ea typeface="ＭＳ Ｐゴシック" charset="-128"/>
              </a:rPr>
              <a:t>Describe the outcome, not the process</a:t>
            </a:r>
          </a:p>
          <a:p>
            <a:pPr>
              <a:lnSpc>
                <a:spcPct val="90000"/>
              </a:lnSpc>
            </a:pPr>
            <a:r>
              <a:rPr lang="en-US" smtClean="0">
                <a:latin typeface="Calibri" charset="0"/>
                <a:ea typeface="ＭＳ Ｐゴシック" charset="-128"/>
              </a:rPr>
              <a:t>Process isn’t linear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r>
              <a:rPr lang="en-US" smtClean="0">
                <a:latin typeface="Eurostile" charset="0"/>
                <a:ea typeface="ＭＳ Ｐゴシック" charset="-128"/>
              </a:rPr>
              <a:t>COLUMBUS STATE’S MISSION</a:t>
            </a:r>
          </a:p>
        </p:txBody>
      </p:sp>
      <p:sp>
        <p:nvSpPr>
          <p:cNvPr id="44035" name="Content Placeholder 5"/>
          <p:cNvSpPr>
            <a:spLocks noGrp="1"/>
          </p:cNvSpPr>
          <p:nvPr>
            <p:ph idx="1"/>
          </p:nvPr>
        </p:nvSpPr>
        <p:spPr>
          <a:xfrm>
            <a:off x="1346200" y="1506538"/>
            <a:ext cx="7397750" cy="4086225"/>
          </a:xfrm>
        </p:spPr>
        <p:txBody>
          <a:bodyPr/>
          <a:lstStyle/>
          <a:p>
            <a:pPr marL="0" lvl="1" indent="0" eaLnBrk="1" hangingPunct="1">
              <a:lnSpc>
                <a:spcPct val="150000"/>
              </a:lnSpc>
              <a:spcAft>
                <a:spcPts val="600"/>
              </a:spcAft>
              <a:buFont typeface="Wingdings" charset="2"/>
              <a:buNone/>
            </a:pPr>
            <a:r>
              <a:rPr lang="en-US" dirty="0" smtClean="0">
                <a:latin typeface="Calibri" charset="0"/>
                <a:ea typeface="ＭＳ Ｐゴシック" charset="-128"/>
              </a:rPr>
              <a:t>With this emerging vision in mind, and defining the mission as </a:t>
            </a:r>
            <a:r>
              <a:rPr lang="en-US" i="1" dirty="0" smtClean="0">
                <a:latin typeface="Calibri" charset="0"/>
                <a:ea typeface="ＭＳ Ｐゴシック" charset="-128"/>
              </a:rPr>
              <a:t>Columbus State’s role as an organization</a:t>
            </a:r>
            <a:r>
              <a:rPr lang="en-US" dirty="0" smtClean="0">
                <a:latin typeface="Calibri" charset="0"/>
                <a:ea typeface="ＭＳ Ｐゴシック" charset="-128"/>
              </a:rPr>
              <a:t>, or </a:t>
            </a:r>
            <a:r>
              <a:rPr lang="en-US" i="1" dirty="0" smtClean="0">
                <a:latin typeface="Calibri" charset="0"/>
                <a:ea typeface="ＭＳ Ｐゴシック" charset="-128"/>
              </a:rPr>
              <a:t>the institutional purpose aligning us with &amp; directing us toward our vision</a:t>
            </a:r>
            <a:r>
              <a:rPr lang="en-US" dirty="0" smtClean="0">
                <a:latin typeface="Calibri" charset="0"/>
                <a:ea typeface="ＭＳ Ｐゴシック" charset="-128"/>
              </a:rPr>
              <a:t>:</a:t>
            </a:r>
          </a:p>
          <a:p>
            <a:pPr marL="0" lvl="1" indent="0" eaLnBrk="1" hangingPunct="1">
              <a:lnSpc>
                <a:spcPct val="150000"/>
              </a:lnSpc>
              <a:spcAft>
                <a:spcPts val="600"/>
              </a:spcAft>
              <a:buFont typeface="Wingdings" charset="2"/>
              <a:buNone/>
            </a:pPr>
            <a:endParaRPr lang="en-US" dirty="0" smtClean="0">
              <a:latin typeface="Calibri" charset="0"/>
              <a:ea typeface="ＭＳ Ｐゴシック" charset="-128"/>
            </a:endParaRPr>
          </a:p>
          <a:p>
            <a:pPr marL="0" lvl="1" indent="0" algn="ctr" eaLnBrk="1" hangingPunct="1">
              <a:lnSpc>
                <a:spcPct val="150000"/>
              </a:lnSpc>
              <a:spcAft>
                <a:spcPts val="600"/>
              </a:spcAft>
              <a:buFont typeface="Wingdings" charset="2"/>
              <a:buNone/>
            </a:pPr>
            <a:r>
              <a:rPr lang="en-US" i="1" dirty="0" smtClean="0">
                <a:latin typeface="Calibri" charset="0"/>
                <a:ea typeface="ＭＳ Ｐゴシック" charset="-128"/>
              </a:rPr>
              <a:t>What are the key words or concepts that must be </a:t>
            </a:r>
            <a:endParaRPr lang="en-US" i="1" dirty="0" smtClean="0">
              <a:latin typeface="Calibri" charset="0"/>
              <a:ea typeface="ＭＳ Ｐゴシック" charset="-128"/>
            </a:endParaRPr>
          </a:p>
          <a:p>
            <a:pPr marL="0" lvl="1" indent="0" algn="ctr" eaLnBrk="1" hangingPunct="1">
              <a:lnSpc>
                <a:spcPct val="150000"/>
              </a:lnSpc>
              <a:spcAft>
                <a:spcPts val="600"/>
              </a:spcAft>
              <a:buFont typeface="Wingdings" charset="2"/>
              <a:buNone/>
            </a:pPr>
            <a:r>
              <a:rPr lang="en-US" i="1" dirty="0" smtClean="0">
                <a:latin typeface="Calibri" charset="0"/>
                <a:ea typeface="ＭＳ Ｐゴシック" charset="-128"/>
              </a:rPr>
              <a:t>i</a:t>
            </a:r>
            <a:r>
              <a:rPr lang="en-US" i="1" dirty="0" smtClean="0">
                <a:latin typeface="Calibri" charset="0"/>
                <a:ea typeface="ＭＳ Ｐゴシック" charset="-128"/>
              </a:rPr>
              <a:t>ncluded </a:t>
            </a:r>
            <a:r>
              <a:rPr lang="en-US" i="1" dirty="0" smtClean="0">
                <a:latin typeface="Calibri" charset="0"/>
                <a:ea typeface="ＭＳ Ｐゴシック" charset="-128"/>
              </a:rPr>
              <a:t>in Columbus State’s mission statement?</a:t>
            </a:r>
            <a:endParaRPr lang="en-US" sz="1400" i="1" dirty="0"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3"/>
          <p:cNvSpPr>
            <a:spLocks noGrp="1"/>
          </p:cNvSpPr>
          <p:nvPr>
            <p:ph type="title"/>
          </p:nvPr>
        </p:nvSpPr>
        <p:spPr/>
        <p:txBody>
          <a:bodyPr/>
          <a:lstStyle/>
          <a:p>
            <a:r>
              <a:rPr lang="en-US" smtClean="0">
                <a:latin typeface="Eurostile" charset="0"/>
                <a:ea typeface="ＭＳ Ｐゴシック" charset="-128"/>
              </a:rPr>
              <a:t>INPUT ON COLUMBUS STATE’S MISSION </a:t>
            </a:r>
          </a:p>
        </p:txBody>
      </p:sp>
      <p:sp>
        <p:nvSpPr>
          <p:cNvPr id="46083" name="Content Placeholder 3"/>
          <p:cNvSpPr>
            <a:spLocks noGrp="1"/>
          </p:cNvSpPr>
          <p:nvPr>
            <p:ph idx="1"/>
          </p:nvPr>
        </p:nvSpPr>
        <p:spPr/>
        <p:txBody>
          <a:bodyPr/>
          <a:lstStyle/>
          <a:p>
            <a:pPr>
              <a:lnSpc>
                <a:spcPct val="80000"/>
              </a:lnSpc>
              <a:buFont typeface="Wingdings" charset="2"/>
              <a:buNone/>
            </a:pPr>
            <a:r>
              <a:rPr lang="en-US" sz="1400" i="1" u="sng" smtClean="0">
                <a:latin typeface="Calibri" charset="0"/>
                <a:ea typeface="ＭＳ Ｐゴシック" charset="-128"/>
              </a:rPr>
              <a:t>Words:</a:t>
            </a:r>
            <a:endParaRPr lang="en-US" sz="1400" smtClean="0">
              <a:latin typeface="Calibri" charset="0"/>
              <a:ea typeface="ＭＳ Ｐゴシック" charset="-128"/>
            </a:endParaRPr>
          </a:p>
          <a:p>
            <a:pPr>
              <a:lnSpc>
                <a:spcPct val="80000"/>
              </a:lnSpc>
            </a:pPr>
            <a:r>
              <a:rPr lang="en-US" sz="1400" smtClean="0">
                <a:latin typeface="Calibri" charset="0"/>
                <a:ea typeface="ＭＳ Ｐゴシック" charset="-128"/>
              </a:rPr>
              <a:t>Inspire/Connect/Transform lives/Successful/Uplift</a:t>
            </a:r>
          </a:p>
          <a:p>
            <a:pPr>
              <a:lnSpc>
                <a:spcPct val="80000"/>
              </a:lnSpc>
            </a:pPr>
            <a:r>
              <a:rPr lang="en-US" sz="1400" smtClean="0">
                <a:latin typeface="Calibri" charset="0"/>
                <a:ea typeface="ＭＳ Ｐゴシック" charset="-128"/>
              </a:rPr>
              <a:t>Catalyst/Education/Learning/Opportunity/Life transitions/Deserves</a:t>
            </a:r>
          </a:p>
          <a:p>
            <a:pPr>
              <a:lnSpc>
                <a:spcPct val="80000"/>
              </a:lnSpc>
            </a:pPr>
            <a:r>
              <a:rPr lang="en-US" sz="1400" smtClean="0">
                <a:latin typeface="Calibri" charset="0"/>
                <a:ea typeface="ＭＳ Ｐゴシック" charset="-128"/>
              </a:rPr>
              <a:t>Relevance/Access (local, global &amp; cultural)</a:t>
            </a:r>
          </a:p>
          <a:p>
            <a:pPr>
              <a:lnSpc>
                <a:spcPct val="80000"/>
              </a:lnSpc>
            </a:pPr>
            <a:r>
              <a:rPr lang="en-US" sz="1400" smtClean="0">
                <a:latin typeface="Calibri" charset="0"/>
                <a:ea typeface="ＭＳ Ｐゴシック" charset="-128"/>
              </a:rPr>
              <a:t>Community/Region/Workforce/Partnerships</a:t>
            </a:r>
          </a:p>
          <a:p>
            <a:pPr>
              <a:lnSpc>
                <a:spcPct val="80000"/>
              </a:lnSpc>
            </a:pPr>
            <a:r>
              <a:rPr lang="en-US" sz="1400" smtClean="0">
                <a:latin typeface="Calibri" charset="0"/>
                <a:ea typeface="ＭＳ Ｐゴシック" charset="-128"/>
              </a:rPr>
              <a:t>Collaborative/Inclusive/Responsive</a:t>
            </a:r>
          </a:p>
          <a:p>
            <a:pPr>
              <a:lnSpc>
                <a:spcPct val="80000"/>
              </a:lnSpc>
              <a:buFont typeface="Wingdings" charset="2"/>
              <a:buNone/>
            </a:pPr>
            <a:r>
              <a:rPr lang="en-US" sz="1400" i="1" u="sng" smtClean="0">
                <a:latin typeface="Calibri" charset="0"/>
                <a:ea typeface="ＭＳ Ｐゴシック" charset="-128"/>
              </a:rPr>
              <a:t>Concepts:</a:t>
            </a:r>
            <a:endParaRPr lang="en-US" sz="1400" smtClean="0">
              <a:latin typeface="Calibri" charset="0"/>
              <a:ea typeface="ＭＳ Ｐゴシック" charset="-128"/>
            </a:endParaRPr>
          </a:p>
          <a:p>
            <a:pPr>
              <a:lnSpc>
                <a:spcPct val="80000"/>
              </a:lnSpc>
            </a:pPr>
            <a:r>
              <a:rPr lang="en-US" sz="1400" smtClean="0">
                <a:latin typeface="Calibri" charset="0"/>
                <a:ea typeface="ＭＳ Ｐゴシック" charset="-128"/>
              </a:rPr>
              <a:t>Leading force for change; “at the table”</a:t>
            </a:r>
          </a:p>
          <a:p>
            <a:pPr>
              <a:lnSpc>
                <a:spcPct val="80000"/>
              </a:lnSpc>
            </a:pPr>
            <a:r>
              <a:rPr lang="en-US" sz="1400" smtClean="0">
                <a:latin typeface="Calibri" charset="0"/>
                <a:ea typeface="ＭＳ Ｐゴシック" charset="-128"/>
              </a:rPr>
              <a:t>Community problem-solver</a:t>
            </a:r>
          </a:p>
          <a:p>
            <a:pPr>
              <a:lnSpc>
                <a:spcPct val="80000"/>
              </a:lnSpc>
            </a:pPr>
            <a:r>
              <a:rPr lang="en-US" sz="1400" smtClean="0">
                <a:latin typeface="Calibri" charset="0"/>
                <a:ea typeface="ＭＳ Ｐゴシック" charset="-128"/>
              </a:rPr>
              <a:t>Front door to education/Connecting dreams and opportunities/Pathway to personal and professional goals</a:t>
            </a:r>
          </a:p>
          <a:p>
            <a:pPr>
              <a:lnSpc>
                <a:spcPct val="80000"/>
              </a:lnSpc>
            </a:pPr>
            <a:r>
              <a:rPr lang="en-US" sz="1400" smtClean="0">
                <a:latin typeface="Calibri" charset="0"/>
                <a:ea typeface="ＭＳ Ｐゴシック" charset="-128"/>
              </a:rPr>
              <a:t>Utilizing our diversity</a:t>
            </a:r>
          </a:p>
          <a:p>
            <a:pPr>
              <a:lnSpc>
                <a:spcPct val="80000"/>
              </a:lnSpc>
            </a:pPr>
            <a:r>
              <a:rPr lang="en-US" sz="1400" smtClean="0">
                <a:latin typeface="Calibri" charset="0"/>
                <a:ea typeface="ＭＳ Ｐゴシック" charset="-128"/>
              </a:rPr>
              <a:t>Access with expectations</a:t>
            </a:r>
          </a:p>
          <a:p>
            <a:pPr>
              <a:lnSpc>
                <a:spcPct val="80000"/>
              </a:lnSpc>
            </a:pPr>
            <a:r>
              <a:rPr lang="en-US" sz="1400" smtClean="0">
                <a:latin typeface="Calibri" charset="0"/>
                <a:ea typeface="ＭＳ Ｐゴシック" charset="-128"/>
              </a:rPr>
              <a:t>Individual impact, industry impact, community impact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3"/>
          <p:cNvSpPr txBox="1">
            <a:spLocks/>
          </p:cNvSpPr>
          <p:nvPr/>
        </p:nvSpPr>
        <p:spPr bwMode="auto">
          <a:xfrm>
            <a:off x="1349375" y="2954337"/>
            <a:ext cx="7391400" cy="1136345"/>
          </a:xfrm>
          <a:prstGeom prst="rect">
            <a:avLst/>
          </a:prstGeom>
          <a:noFill/>
          <a:ln w="9525">
            <a:noFill/>
            <a:miter lim="800000"/>
            <a:headEnd/>
            <a:tailEnd/>
          </a:ln>
        </p:spPr>
        <p:txBody>
          <a:bodyPr anchor="ctr">
            <a:prstTxWarp prst="textNoShape">
              <a:avLst/>
            </a:prstTxWarp>
          </a:bodyPr>
          <a:lstStyle/>
          <a:p>
            <a:pPr algn="ctr" eaLnBrk="0" hangingPunct="0"/>
            <a:r>
              <a:rPr lang="en-US" b="1" i="1" dirty="0" smtClean="0">
                <a:solidFill>
                  <a:srgbClr val="17375E"/>
                </a:solidFill>
                <a:latin typeface="Eurostile" charset="0"/>
                <a:ea typeface="ＭＳ Ｐゴシック" charset="-128"/>
                <a:cs typeface="ＭＳ Ｐゴシック" charset="-128"/>
              </a:rPr>
              <a:t>What </a:t>
            </a:r>
            <a:r>
              <a:rPr lang="en-US" b="1" i="1" dirty="0">
                <a:solidFill>
                  <a:srgbClr val="17375E"/>
                </a:solidFill>
                <a:latin typeface="Eurostile" charset="0"/>
                <a:ea typeface="ＭＳ Ｐゴシック" charset="-128"/>
                <a:cs typeface="ＭＳ Ｐゴシック" charset="-128"/>
              </a:rPr>
              <a:t>do you value most about Columbus State</a:t>
            </a:r>
            <a:r>
              <a:rPr lang="en-US" b="1" i="1" dirty="0" smtClean="0">
                <a:solidFill>
                  <a:srgbClr val="17375E"/>
                </a:solidFill>
                <a:latin typeface="Eurostile" charset="0"/>
                <a:ea typeface="ＭＳ Ｐゴシック" charset="-128"/>
                <a:cs typeface="ＭＳ Ｐゴシック" charset="-128"/>
              </a:rPr>
              <a:t>? **</a:t>
            </a:r>
          </a:p>
          <a:p>
            <a:pPr algn="ctr" eaLnBrk="0" hangingPunct="0"/>
            <a:endParaRPr lang="en-US" b="1" i="1" dirty="0" smtClean="0">
              <a:solidFill>
                <a:srgbClr val="17375E"/>
              </a:solidFill>
              <a:latin typeface="Eurostile" charset="0"/>
              <a:ea typeface="ＭＳ Ｐゴシック" charset="-128"/>
              <a:cs typeface="ＭＳ Ｐゴシック" charset="-128"/>
            </a:endParaRPr>
          </a:p>
          <a:p>
            <a:pPr algn="ctr" eaLnBrk="0" hangingPunct="0"/>
            <a:r>
              <a:rPr lang="en-US" sz="1400" b="1" i="1" dirty="0" smtClean="0">
                <a:solidFill>
                  <a:srgbClr val="17375E"/>
                </a:solidFill>
                <a:latin typeface="Eurostile" charset="0"/>
                <a:ea typeface="ＭＳ Ｐゴシック" charset="-128"/>
                <a:cs typeface="ＭＳ Ｐゴシック" charset="-128"/>
              </a:rPr>
              <a:t>“” From October 2011 In-Service</a:t>
            </a:r>
            <a:endParaRPr lang="en-US" sz="1400" b="1" i="1" dirty="0">
              <a:solidFill>
                <a:srgbClr val="17375E"/>
              </a:solidFill>
              <a:latin typeface="Eurostile" charset="0"/>
              <a:ea typeface="ＭＳ Ｐゴシック" charset="-128"/>
              <a:cs typeface="ＭＳ Ｐゴシック" charset="-128"/>
            </a:endParaRPr>
          </a:p>
        </p:txBody>
      </p:sp>
      <p:sp>
        <p:nvSpPr>
          <p:cNvPr id="3" name="Title 7"/>
          <p:cNvSpPr>
            <a:spLocks noGrp="1"/>
          </p:cNvSpPr>
          <p:nvPr>
            <p:ph type="title"/>
          </p:nvPr>
        </p:nvSpPr>
        <p:spPr>
          <a:xfrm>
            <a:off x="1333500" y="274638"/>
            <a:ext cx="7391400" cy="619125"/>
          </a:xfrm>
        </p:spPr>
        <p:txBody>
          <a:bodyPr/>
          <a:lstStyle/>
          <a:p>
            <a:r>
              <a:rPr lang="en-US" dirty="0" smtClean="0">
                <a:latin typeface="Eurostile" charset="0"/>
                <a:ea typeface="ＭＳ Ｐゴシック" charset="-128"/>
              </a:rPr>
              <a:t>COLUMBUS STATE’S VALUES &amp; CULTURE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106" name="Picture 5"/>
          <p:cNvPicPr>
            <a:picLocks noChangeAspect="1"/>
          </p:cNvPicPr>
          <p:nvPr/>
        </p:nvPicPr>
        <p:blipFill>
          <a:blip r:embed="rId2"/>
          <a:srcRect/>
          <a:stretch>
            <a:fillRect/>
          </a:stretch>
        </p:blipFill>
        <p:spPr bwMode="auto">
          <a:xfrm>
            <a:off x="-885825" y="-457200"/>
            <a:ext cx="10890250" cy="8415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7"/>
          <p:cNvSpPr>
            <a:spLocks noGrp="1"/>
          </p:cNvSpPr>
          <p:nvPr>
            <p:ph type="title"/>
          </p:nvPr>
        </p:nvSpPr>
        <p:spPr/>
        <p:txBody>
          <a:bodyPr/>
          <a:lstStyle/>
          <a:p>
            <a:r>
              <a:rPr lang="en-US" dirty="0" smtClean="0">
                <a:latin typeface="Eurostile" charset="0"/>
                <a:ea typeface="ＭＳ Ｐゴシック" charset="-128"/>
              </a:rPr>
              <a:t>COLUMBUS STATE’S VALUES &amp; CULTURE</a:t>
            </a:r>
          </a:p>
        </p:txBody>
      </p:sp>
      <p:sp>
        <p:nvSpPr>
          <p:cNvPr id="48131" name="Content Placeholder 5"/>
          <p:cNvSpPr>
            <a:spLocks noGrp="1"/>
          </p:cNvSpPr>
          <p:nvPr>
            <p:ph idx="1"/>
          </p:nvPr>
        </p:nvSpPr>
        <p:spPr>
          <a:xfrm>
            <a:off x="1346200" y="2217738"/>
            <a:ext cx="7507288" cy="2471737"/>
          </a:xfrm>
        </p:spPr>
        <p:txBody>
          <a:bodyPr/>
          <a:lstStyle/>
          <a:p>
            <a:pPr marL="0" lvl="1" indent="0" eaLnBrk="1" hangingPunct="1">
              <a:lnSpc>
                <a:spcPct val="150000"/>
              </a:lnSpc>
              <a:spcAft>
                <a:spcPts val="600"/>
              </a:spcAft>
              <a:buFont typeface="Wingdings" charset="2"/>
              <a:buNone/>
            </a:pPr>
            <a:r>
              <a:rPr lang="en-US" sz="1800" smtClean="0">
                <a:latin typeface="Calibri" charset="0"/>
                <a:ea typeface="ＭＳ Ｐゴシック" charset="-128"/>
              </a:rPr>
              <a:t>With the emerging vision &amp; mission in mind, </a:t>
            </a:r>
            <a:r>
              <a:rPr lang="en-US" sz="1800" i="1" smtClean="0">
                <a:latin typeface="Calibri" charset="0"/>
                <a:ea typeface="ＭＳ Ｐゴシック" charset="-128"/>
              </a:rPr>
              <a:t>what are the five most important values or cultural attributes that Columbus State must manifest in order to realize its vision and fulfill its mission?</a:t>
            </a:r>
          </a:p>
          <a:p>
            <a:pPr marL="0" lvl="1" indent="0" algn="ctr" eaLnBrk="1" hangingPunct="1">
              <a:lnSpc>
                <a:spcPct val="150000"/>
              </a:lnSpc>
              <a:spcAft>
                <a:spcPts val="600"/>
              </a:spcAft>
              <a:buFont typeface="Wingdings" charset="2"/>
              <a:buNone/>
            </a:pPr>
            <a:endParaRPr lang="en-US" sz="1800" i="1"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3"/>
          <p:cNvSpPr>
            <a:spLocks noGrp="1"/>
          </p:cNvSpPr>
          <p:nvPr>
            <p:ph type="title"/>
          </p:nvPr>
        </p:nvSpPr>
        <p:spPr/>
        <p:txBody>
          <a:bodyPr/>
          <a:lstStyle/>
          <a:p>
            <a:r>
              <a:rPr lang="en-US" smtClean="0">
                <a:latin typeface="Eurostile" charset="0"/>
                <a:ea typeface="ＭＳ Ｐゴシック" charset="-128"/>
              </a:rPr>
              <a:t>FEEDBACK ON VALUES</a:t>
            </a:r>
          </a:p>
        </p:txBody>
      </p:sp>
      <p:sp>
        <p:nvSpPr>
          <p:cNvPr id="50179" name="Content Placeholder 3"/>
          <p:cNvSpPr>
            <a:spLocks noGrp="1"/>
          </p:cNvSpPr>
          <p:nvPr>
            <p:ph idx="1"/>
          </p:nvPr>
        </p:nvSpPr>
        <p:spPr/>
        <p:txBody>
          <a:bodyPr/>
          <a:lstStyle/>
          <a:p>
            <a:pPr>
              <a:buFont typeface="Wingdings" charset="2"/>
              <a:buNone/>
            </a:pPr>
            <a:r>
              <a:rPr lang="en-US" i="1" u="sng" dirty="0" smtClean="0">
                <a:latin typeface="Calibri" charset="0"/>
                <a:ea typeface="ＭＳ Ｐゴシック" charset="-128"/>
              </a:rPr>
              <a:t>Concepts:</a:t>
            </a:r>
            <a:endParaRPr lang="en-US" dirty="0" smtClean="0">
              <a:latin typeface="Calibri" charset="0"/>
              <a:ea typeface="ＭＳ Ｐゴシック" charset="-128"/>
            </a:endParaRPr>
          </a:p>
          <a:p>
            <a:r>
              <a:rPr lang="en-US" dirty="0" smtClean="0">
                <a:latin typeface="Calibri" charset="0"/>
                <a:ea typeface="ＭＳ Ｐゴシック" charset="-128"/>
              </a:rPr>
              <a:t>Dynamic/creative/open/active/strategic/innovative/adaptable</a:t>
            </a:r>
          </a:p>
          <a:p>
            <a:r>
              <a:rPr lang="en-US" dirty="0" err="1" smtClean="0">
                <a:latin typeface="Calibri" charset="0"/>
                <a:ea typeface="ＭＳ Ｐゴシック" charset="-128"/>
              </a:rPr>
              <a:t>Student-centered/responsive/accommodating/engaging/individualized</a:t>
            </a:r>
            <a:endParaRPr lang="en-US" dirty="0" smtClean="0">
              <a:latin typeface="Calibri" charset="0"/>
              <a:ea typeface="ＭＳ Ｐゴシック" charset="-128"/>
            </a:endParaRPr>
          </a:p>
          <a:p>
            <a:r>
              <a:rPr lang="en-US" dirty="0" err="1" smtClean="0">
                <a:latin typeface="Calibri" charset="0"/>
                <a:ea typeface="ＭＳ Ｐゴシック" charset="-128"/>
              </a:rPr>
              <a:t>Compassionate/respectful/nurturing/communicative/honest/consistent/high</a:t>
            </a:r>
            <a:r>
              <a:rPr lang="en-US" dirty="0" smtClean="0">
                <a:latin typeface="Calibri" charset="0"/>
                <a:ea typeface="ＭＳ Ｐゴシック" charset="-128"/>
              </a:rPr>
              <a:t> integrity</a:t>
            </a:r>
          </a:p>
          <a:p>
            <a:r>
              <a:rPr lang="en-US" dirty="0" smtClean="0">
                <a:latin typeface="Calibri" charset="0"/>
                <a:ea typeface="ＭＳ Ｐゴシック" charset="-128"/>
              </a:rPr>
              <a:t>Diverse/culturally competent/open to all/accessible &amp; affordable/accept &amp; value each individual/inclusive/welcoming/collegial</a:t>
            </a:r>
          </a:p>
          <a:p>
            <a:r>
              <a:rPr lang="en-US" dirty="0" smtClean="0">
                <a:latin typeface="Calibri" charset="0"/>
                <a:ea typeface="ＭＳ Ｐゴシック" charset="-128"/>
              </a:rPr>
              <a:t>Committed to excellence/evidence-driven/rigorous/high-quality</a:t>
            </a:r>
          </a:p>
          <a:p>
            <a:r>
              <a:rPr lang="en-US" dirty="0" smtClean="0">
                <a:latin typeface="Calibri" charset="0"/>
                <a:ea typeface="ＭＳ Ｐゴシック" charset="-128"/>
              </a:rPr>
              <a:t>Collaborative/engaged with partners, collaborators &amp; the community</a:t>
            </a:r>
          </a:p>
          <a:p>
            <a:r>
              <a:rPr lang="en-US" dirty="0" smtClean="0">
                <a:latin typeface="Calibri" charset="0"/>
                <a:ea typeface="ＭＳ Ｐゴシック" charset="-128"/>
              </a:rPr>
              <a:t>Committed to and vigorously passionate about our shared vision</a:t>
            </a:r>
          </a:p>
          <a:p>
            <a:r>
              <a:rPr lang="en-US" dirty="0" smtClean="0">
                <a:latin typeface="Calibri" charset="0"/>
                <a:ea typeface="ＭＳ Ｐゴシック" charset="-128"/>
              </a:rPr>
              <a:t>Socially responsible stewards</a:t>
            </a:r>
          </a:p>
          <a:p>
            <a:r>
              <a:rPr lang="en-US" dirty="0" smtClean="0">
                <a:latin typeface="Calibri" charset="0"/>
                <a:ea typeface="ＭＳ Ｐゴシック" charset="-128"/>
              </a:rPr>
              <a:t>Strong/self-confident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3"/>
          <p:cNvSpPr>
            <a:spLocks noGrp="1"/>
          </p:cNvSpPr>
          <p:nvPr>
            <p:ph type="title"/>
          </p:nvPr>
        </p:nvSpPr>
        <p:spPr/>
        <p:txBody>
          <a:bodyPr/>
          <a:lstStyle/>
          <a:p>
            <a:r>
              <a:rPr lang="en-US" smtClean="0">
                <a:latin typeface="Eurostile" charset="0"/>
                <a:ea typeface="ＭＳ Ｐゴシック" charset="-128"/>
              </a:rPr>
              <a:t>BOARD REFLECTIONS</a:t>
            </a:r>
          </a:p>
        </p:txBody>
      </p:sp>
      <p:sp>
        <p:nvSpPr>
          <p:cNvPr id="37891" name="Content Placeholder 3"/>
          <p:cNvSpPr>
            <a:spLocks noGrp="1"/>
          </p:cNvSpPr>
          <p:nvPr>
            <p:ph idx="1"/>
          </p:nvPr>
        </p:nvSpPr>
        <p:spPr/>
        <p:txBody>
          <a:bodyPr/>
          <a:lstStyle/>
          <a:p>
            <a:pPr marL="0" indent="0">
              <a:spcAft>
                <a:spcPts val="3600"/>
              </a:spcAft>
              <a:buFont typeface="Wingdings" charset="2"/>
              <a:buNone/>
            </a:pPr>
            <a:r>
              <a:rPr lang="en-US" sz="1800" dirty="0" smtClean="0">
                <a:latin typeface="Calibri" charset="0"/>
                <a:ea typeface="ＭＳ Ｐゴシック" charset="-128"/>
              </a:rPr>
              <a:t>Reflecting on the work has been done to date:</a:t>
            </a:r>
          </a:p>
          <a:p>
            <a:pPr>
              <a:spcAft>
                <a:spcPts val="3600"/>
              </a:spcAft>
            </a:pPr>
            <a:r>
              <a:rPr lang="en-US" sz="1800" i="1" dirty="0" smtClean="0">
                <a:latin typeface="Calibri" charset="0"/>
                <a:ea typeface="ＭＳ Ｐゴシック" charset="-128"/>
              </a:rPr>
              <a:t>Are there words or concepts from the Vision/Mission/Values input that seem more relevant than others?</a:t>
            </a:r>
          </a:p>
          <a:p>
            <a:pPr>
              <a:spcAft>
                <a:spcPts val="3600"/>
              </a:spcAft>
            </a:pPr>
            <a:r>
              <a:rPr lang="en-US" sz="1800" i="1" dirty="0" smtClean="0">
                <a:latin typeface="Calibri" charset="0"/>
                <a:ea typeface="ＭＳ Ｐゴシック" charset="-128"/>
              </a:rPr>
              <a:t>Is there anything you expected to see that is missing?</a:t>
            </a:r>
          </a:p>
          <a:p>
            <a:pPr>
              <a:spcAft>
                <a:spcPts val="3600"/>
              </a:spcAft>
            </a:pPr>
            <a:r>
              <a:rPr lang="en-US" sz="1800" i="1" dirty="0" smtClean="0">
                <a:latin typeface="Calibri" charset="0"/>
                <a:ea typeface="ＭＳ Ｐゴシック" charset="-128"/>
              </a:rPr>
              <a:t>Do you have any additional thoughts that can help shape the group’s thinking?</a:t>
            </a:r>
          </a:p>
          <a:p>
            <a:pPr marL="0" indent="0">
              <a:spcAft>
                <a:spcPts val="3600"/>
              </a:spcAft>
              <a:buFont typeface="Wingdings" charset="2"/>
              <a:buNone/>
            </a:pPr>
            <a:endParaRPr lang="en-US" sz="1800" dirty="0" smtClean="0">
              <a:latin typeface="Calibri" charset="0"/>
              <a:ea typeface="ＭＳ Ｐゴシック" charset="-128"/>
            </a:endParaRPr>
          </a:p>
          <a:p>
            <a:pPr marL="0" indent="0">
              <a:spcAft>
                <a:spcPts val="3600"/>
              </a:spcAft>
            </a:pPr>
            <a:endParaRPr lang="en-US" sz="1800" dirty="0"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492250" y="215900"/>
            <a:ext cx="6154738" cy="620713"/>
          </a:xfrm>
        </p:spPr>
        <p:txBody>
          <a:bodyPr/>
          <a:lstStyle/>
          <a:p>
            <a:pPr eaLnBrk="1" hangingPunct="1"/>
            <a:r>
              <a:rPr lang="en-US" smtClean="0">
                <a:latin typeface="Eurostile" charset="0"/>
                <a:ea typeface="ＭＳ Ｐゴシック" charset="-128"/>
              </a:rPr>
              <a:t>THE PROCESS</a:t>
            </a:r>
          </a:p>
        </p:txBody>
      </p:sp>
      <p:grpSp>
        <p:nvGrpSpPr>
          <p:cNvPr id="54275" name="Group 16"/>
          <p:cNvGrpSpPr>
            <a:grpSpLocks/>
          </p:cNvGrpSpPr>
          <p:nvPr/>
        </p:nvGrpSpPr>
        <p:grpSpPr bwMode="auto">
          <a:xfrm>
            <a:off x="1479550" y="1516063"/>
            <a:ext cx="6173788" cy="4606925"/>
            <a:chOff x="1479550" y="1516063"/>
            <a:chExt cx="6173788" cy="4606925"/>
          </a:xfrm>
        </p:grpSpPr>
        <p:sp>
          <p:nvSpPr>
            <p:cNvPr id="54276" name="Oval 8"/>
            <p:cNvSpPr>
              <a:spLocks noChangeArrowheads="1"/>
            </p:cNvSpPr>
            <p:nvPr/>
          </p:nvSpPr>
          <p:spPr bwMode="auto">
            <a:xfrm>
              <a:off x="2730500" y="1516063"/>
              <a:ext cx="3656013" cy="1423987"/>
            </a:xfrm>
            <a:prstGeom prst="ellipse">
              <a:avLst/>
            </a:prstGeom>
            <a:noFill/>
            <a:ln w="19050">
              <a:solidFill>
                <a:srgbClr val="202062"/>
              </a:solidFill>
              <a:round/>
              <a:headEnd/>
              <a:tailEnd/>
            </a:ln>
          </p:spPr>
          <p:txBody>
            <a:bodyPr wrap="none" anchor="ctr"/>
            <a:lstStyle/>
            <a:p>
              <a:pPr algn="ctr"/>
              <a:endParaRPr lang="en-US" sz="2800" b="1" i="1">
                <a:solidFill>
                  <a:srgbClr val="202062"/>
                </a:solidFill>
                <a:latin typeface="Eurostile" charset="0"/>
              </a:endParaRPr>
            </a:p>
            <a:p>
              <a:pPr algn="ctr"/>
              <a:r>
                <a:rPr lang="en-US" b="1" i="1">
                  <a:solidFill>
                    <a:srgbClr val="202062"/>
                  </a:solidFill>
                  <a:latin typeface="Eurostile" charset="0"/>
                </a:rPr>
                <a:t>VISION</a:t>
              </a:r>
            </a:p>
            <a:p>
              <a:pPr algn="ctr"/>
              <a:r>
                <a:rPr lang="en-US" b="1" i="1">
                  <a:solidFill>
                    <a:srgbClr val="202062"/>
                  </a:solidFill>
                  <a:latin typeface="Eurostile" charset="0"/>
                </a:rPr>
                <a:t>MISSION</a:t>
              </a:r>
            </a:p>
            <a:p>
              <a:pPr algn="ctr"/>
              <a:r>
                <a:rPr lang="en-US" b="1" i="1">
                  <a:solidFill>
                    <a:srgbClr val="202062"/>
                  </a:solidFill>
                  <a:latin typeface="Eurostile" charset="0"/>
                </a:rPr>
                <a:t>VALUES</a:t>
              </a:r>
            </a:p>
            <a:p>
              <a:pPr algn="ctr"/>
              <a:endParaRPr lang="en-US" b="1" i="1">
                <a:solidFill>
                  <a:srgbClr val="202062"/>
                </a:solidFill>
                <a:latin typeface="Eurostile" charset="0"/>
              </a:endParaRPr>
            </a:p>
          </p:txBody>
        </p:sp>
        <p:sp>
          <p:nvSpPr>
            <p:cNvPr id="54277" name="Oval 8"/>
            <p:cNvSpPr>
              <a:spLocks noChangeArrowheads="1"/>
            </p:cNvSpPr>
            <p:nvPr/>
          </p:nvSpPr>
          <p:spPr bwMode="auto">
            <a:xfrm>
              <a:off x="3441700" y="5106988"/>
              <a:ext cx="2265363" cy="1016000"/>
            </a:xfrm>
            <a:prstGeom prst="ellipse">
              <a:avLst/>
            </a:prstGeom>
            <a:noFill/>
            <a:ln w="19050">
              <a:solidFill>
                <a:srgbClr val="202062"/>
              </a:solidFill>
              <a:round/>
              <a:headEnd/>
              <a:tailEnd/>
            </a:ln>
          </p:spPr>
          <p:txBody>
            <a:bodyPr wrap="none" anchor="ctr"/>
            <a:lstStyle/>
            <a:p>
              <a:pPr algn="ctr"/>
              <a:endParaRPr lang="en-US" sz="1800" b="1" i="1">
                <a:solidFill>
                  <a:srgbClr val="202062"/>
                </a:solidFill>
                <a:latin typeface="Eurostile" charset="0"/>
              </a:endParaRPr>
            </a:p>
            <a:p>
              <a:pPr algn="ctr"/>
              <a:r>
                <a:rPr lang="en-US" sz="1800" b="1" i="1">
                  <a:solidFill>
                    <a:srgbClr val="202062"/>
                  </a:solidFill>
                  <a:latin typeface="Eurostile" charset="0"/>
                </a:rPr>
                <a:t>CURRENT </a:t>
              </a:r>
            </a:p>
            <a:p>
              <a:pPr algn="ctr"/>
              <a:r>
                <a:rPr lang="en-US" sz="1800" b="1" i="1">
                  <a:solidFill>
                    <a:srgbClr val="202062"/>
                  </a:solidFill>
                  <a:latin typeface="Eurostile" charset="0"/>
                </a:rPr>
                <a:t>REALITY</a:t>
              </a:r>
            </a:p>
            <a:p>
              <a:pPr algn="ctr"/>
              <a:endParaRPr lang="en-US" sz="1800" b="1" i="1">
                <a:solidFill>
                  <a:srgbClr val="202062"/>
                </a:solidFill>
                <a:latin typeface="Eurostile" charset="0"/>
              </a:endParaRPr>
            </a:p>
          </p:txBody>
        </p:sp>
        <p:grpSp>
          <p:nvGrpSpPr>
            <p:cNvPr id="3" name="Group 29"/>
            <p:cNvGrpSpPr>
              <a:grpSpLocks/>
            </p:cNvGrpSpPr>
            <p:nvPr/>
          </p:nvGrpSpPr>
          <p:grpSpPr bwMode="auto">
            <a:xfrm>
              <a:off x="3205408" y="3067050"/>
              <a:ext cx="1028570" cy="1898351"/>
              <a:chOff x="1872" y="1741"/>
              <a:chExt cx="720" cy="1344"/>
            </a:xfrm>
            <a:solidFill>
              <a:srgbClr val="008000"/>
            </a:solidFill>
          </p:grpSpPr>
          <p:sp>
            <p:nvSpPr>
              <p:cNvPr id="31" name="AutoShape 5"/>
              <p:cNvSpPr>
                <a:spLocks noChangeArrowheads="1"/>
              </p:cNvSpPr>
              <p:nvPr/>
            </p:nvSpPr>
            <p:spPr bwMode="auto">
              <a:xfrm>
                <a:off x="1872" y="1741"/>
                <a:ext cx="720" cy="1344"/>
              </a:xfrm>
              <a:prstGeom prst="upArrow">
                <a:avLst>
                  <a:gd name="adj1" fmla="val 50000"/>
                  <a:gd name="adj2" fmla="val 46667"/>
                </a:avLst>
              </a:prstGeom>
              <a:grpFill/>
              <a:ln w="19050">
                <a:solidFill>
                  <a:srgbClr val="006600"/>
                </a:solidFill>
                <a:miter lim="800000"/>
                <a:headEnd/>
                <a:tailEnd/>
              </a:ln>
            </p:spPr>
            <p:txBody>
              <a:bodyPr vert="eaVert" wrap="none" anchor="ctr"/>
              <a:lstStyle/>
              <a:p>
                <a:pPr>
                  <a:defRPr/>
                </a:pPr>
                <a:endParaRPr lang="en-US" b="1" dirty="0">
                  <a:solidFill>
                    <a:srgbClr val="FFFFFF"/>
                  </a:solidFill>
                  <a:latin typeface="Eurostile" pitchFamily="1" charset="0"/>
                  <a:ea typeface="Arial" pitchFamily="1" charset="0"/>
                  <a:cs typeface="Arial" pitchFamily="1" charset="0"/>
                </a:endParaRPr>
              </a:p>
            </p:txBody>
          </p:sp>
          <p:sp>
            <p:nvSpPr>
              <p:cNvPr id="32" name="Text Box 6"/>
              <p:cNvSpPr txBox="1">
                <a:spLocks noChangeArrowheads="1"/>
              </p:cNvSpPr>
              <p:nvPr/>
            </p:nvSpPr>
            <p:spPr bwMode="auto">
              <a:xfrm rot="16200000">
                <a:off x="1654" y="2311"/>
                <a:ext cx="1142" cy="237"/>
              </a:xfrm>
              <a:prstGeom prst="rect">
                <a:avLst/>
              </a:prstGeom>
              <a:grpFill/>
              <a:ln w="9525">
                <a:noFill/>
                <a:miter lim="800000"/>
                <a:headEnd/>
                <a:tailEnd/>
              </a:ln>
            </p:spPr>
            <p:txBody>
              <a:bodyPr>
                <a:spAutoFit/>
              </a:bodyPr>
              <a:lstStyle/>
              <a:p>
                <a:pPr>
                  <a:defRPr/>
                </a:pPr>
                <a:r>
                  <a:rPr lang="en-US" sz="1600" b="1" dirty="0">
                    <a:solidFill>
                      <a:srgbClr val="FFFFFF"/>
                    </a:solidFill>
                    <a:latin typeface="Eurostile" pitchFamily="1" charset="0"/>
                    <a:ea typeface="Arial" pitchFamily="1" charset="0"/>
                    <a:cs typeface="Arial" pitchFamily="1" charset="0"/>
                  </a:rPr>
                  <a:t>SUPPORTERS</a:t>
                </a:r>
              </a:p>
            </p:txBody>
          </p:sp>
        </p:grpSp>
        <p:grpSp>
          <p:nvGrpSpPr>
            <p:cNvPr id="4" name="Group 8"/>
            <p:cNvGrpSpPr>
              <a:grpSpLocks/>
            </p:cNvGrpSpPr>
            <p:nvPr/>
          </p:nvGrpSpPr>
          <p:grpSpPr bwMode="auto">
            <a:xfrm>
              <a:off x="4704569" y="3114290"/>
              <a:ext cx="1089806" cy="1899938"/>
              <a:chOff x="2880" y="1792"/>
              <a:chExt cx="720" cy="1344"/>
            </a:xfrm>
            <a:solidFill>
              <a:srgbClr val="FF0000"/>
            </a:solidFill>
          </p:grpSpPr>
          <p:sp>
            <p:nvSpPr>
              <p:cNvPr id="34" name="AutoShape 9"/>
              <p:cNvSpPr>
                <a:spLocks noChangeArrowheads="1"/>
              </p:cNvSpPr>
              <p:nvPr/>
            </p:nvSpPr>
            <p:spPr bwMode="auto">
              <a:xfrm rot="10800000">
                <a:off x="2880" y="1792"/>
                <a:ext cx="720" cy="1344"/>
              </a:xfrm>
              <a:prstGeom prst="upArrow">
                <a:avLst>
                  <a:gd name="adj1" fmla="val 50000"/>
                  <a:gd name="adj2" fmla="val 46667"/>
                </a:avLst>
              </a:prstGeom>
              <a:grpFill/>
              <a:ln w="19050">
                <a:solidFill>
                  <a:srgbClr val="CC0000"/>
                </a:solidFill>
                <a:miter lim="800000"/>
                <a:headEnd/>
                <a:tailEnd/>
              </a:ln>
            </p:spPr>
            <p:txBody>
              <a:bodyPr rot="10800000" vert="eaVert" wrap="none" anchor="ctr"/>
              <a:lstStyle/>
              <a:p>
                <a:pPr>
                  <a:defRPr/>
                </a:pPr>
                <a:endParaRPr lang="en-US" b="1" dirty="0">
                  <a:solidFill>
                    <a:schemeClr val="bg1"/>
                  </a:solidFill>
                  <a:latin typeface="Eurostile" pitchFamily="1" charset="0"/>
                  <a:ea typeface="Arial" pitchFamily="1" charset="0"/>
                  <a:cs typeface="Arial" pitchFamily="1" charset="0"/>
                </a:endParaRPr>
              </a:p>
            </p:txBody>
          </p:sp>
          <p:sp>
            <p:nvSpPr>
              <p:cNvPr id="35" name="Text Box 10"/>
              <p:cNvSpPr txBox="1">
                <a:spLocks noChangeArrowheads="1"/>
              </p:cNvSpPr>
              <p:nvPr/>
            </p:nvSpPr>
            <p:spPr bwMode="auto">
              <a:xfrm rot="5400000">
                <a:off x="2700" y="2269"/>
                <a:ext cx="1066" cy="224"/>
              </a:xfrm>
              <a:prstGeom prst="rect">
                <a:avLst/>
              </a:prstGeom>
              <a:grpFill/>
              <a:ln w="9525">
                <a:noFill/>
                <a:miter lim="800000"/>
                <a:headEnd/>
                <a:tailEnd/>
              </a:ln>
            </p:spPr>
            <p:txBody>
              <a:bodyPr>
                <a:spAutoFit/>
              </a:bodyPr>
              <a:lstStyle/>
              <a:p>
                <a:pPr>
                  <a:defRPr/>
                </a:pPr>
                <a:r>
                  <a:rPr lang="en-US" sz="1600" b="1" dirty="0">
                    <a:solidFill>
                      <a:schemeClr val="bg1"/>
                    </a:solidFill>
                    <a:latin typeface="Eurostile" pitchFamily="1" charset="0"/>
                    <a:ea typeface="Arial" pitchFamily="1" charset="0"/>
                    <a:cs typeface="Arial" pitchFamily="1" charset="0"/>
                  </a:rPr>
                  <a:t>INHIBITORS</a:t>
                </a:r>
              </a:p>
            </p:txBody>
          </p:sp>
        </p:grpSp>
        <p:grpSp>
          <p:nvGrpSpPr>
            <p:cNvPr id="54280" name="Group 36"/>
            <p:cNvGrpSpPr>
              <a:grpSpLocks/>
            </p:cNvGrpSpPr>
            <p:nvPr/>
          </p:nvGrpSpPr>
          <p:grpSpPr bwMode="auto">
            <a:xfrm>
              <a:off x="1479550" y="2300288"/>
              <a:ext cx="1481138" cy="2579687"/>
              <a:chOff x="1479674" y="2301433"/>
              <a:chExt cx="1481025" cy="2578053"/>
            </a:xfrm>
          </p:grpSpPr>
          <p:sp>
            <p:nvSpPr>
              <p:cNvPr id="54284" name="AutoShape 11"/>
              <p:cNvSpPr>
                <a:spLocks noChangeArrowheads="1"/>
              </p:cNvSpPr>
              <p:nvPr/>
            </p:nvSpPr>
            <p:spPr bwMode="auto">
              <a:xfrm flipV="1">
                <a:off x="1479674" y="2301433"/>
                <a:ext cx="1481025" cy="2578053"/>
              </a:xfrm>
              <a:prstGeom prst="curvedRightArrow">
                <a:avLst>
                  <a:gd name="adj1" fmla="val 42003"/>
                  <a:gd name="adj2" fmla="val 84006"/>
                  <a:gd name="adj3" fmla="val 33333"/>
                </a:avLst>
              </a:prstGeom>
              <a:solidFill>
                <a:srgbClr val="008000"/>
              </a:solidFill>
              <a:ln w="19050">
                <a:solidFill>
                  <a:srgbClr val="008000"/>
                </a:solidFill>
                <a:miter lim="800000"/>
                <a:headEnd/>
                <a:tailEnd/>
              </a:ln>
            </p:spPr>
            <p:txBody>
              <a:bodyPr rot="10800000" wrap="none" anchor="ctr"/>
              <a:lstStyle/>
              <a:p>
                <a:endParaRPr lang="en-US" b="1">
                  <a:latin typeface="Eurostile" charset="0"/>
                </a:endParaRPr>
              </a:p>
            </p:txBody>
          </p:sp>
          <p:sp>
            <p:nvSpPr>
              <p:cNvPr id="54285" name="WordArt 13"/>
              <p:cNvSpPr>
                <a:spLocks noChangeArrowheads="1" noChangeShapeType="1" noTextEdit="1"/>
              </p:cNvSpPr>
              <p:nvPr/>
            </p:nvSpPr>
            <p:spPr bwMode="auto">
              <a:xfrm rot="-2457992">
                <a:off x="1766315" y="3067760"/>
                <a:ext cx="803215" cy="188909"/>
              </a:xfrm>
              <a:prstGeom prst="rect">
                <a:avLst/>
              </a:prstGeom>
            </p:spPr>
            <p:txBody>
              <a:bodyPr spcFirstLastPara="1" wrap="none" fromWordArt="1">
                <a:prstTxWarp prst="textArchUp">
                  <a:avLst>
                    <a:gd name="adj" fmla="val 10800004"/>
                  </a:avLst>
                </a:prstTxWarp>
              </a:bodyPr>
              <a:lstStyle/>
              <a:p>
                <a:r>
                  <a:rPr lang="en-US" sz="1400" b="1" kern="10">
                    <a:ln w="9525">
                      <a:noFill/>
                      <a:round/>
                      <a:headEnd/>
                      <a:tailEnd/>
                    </a:ln>
                    <a:solidFill>
                      <a:srgbClr val="FFFFFF"/>
                    </a:solidFill>
                    <a:latin typeface="Arial"/>
                    <a:cs typeface="Arial"/>
                  </a:rPr>
                  <a:t>Priorities</a:t>
                </a:r>
              </a:p>
            </p:txBody>
          </p:sp>
        </p:grpSp>
        <p:grpSp>
          <p:nvGrpSpPr>
            <p:cNvPr id="54281" name="Group 39"/>
            <p:cNvGrpSpPr>
              <a:grpSpLocks/>
            </p:cNvGrpSpPr>
            <p:nvPr/>
          </p:nvGrpSpPr>
          <p:grpSpPr bwMode="auto">
            <a:xfrm>
              <a:off x="6172200" y="2300288"/>
              <a:ext cx="1481138" cy="2579687"/>
              <a:chOff x="6171968" y="2301433"/>
              <a:chExt cx="1481025" cy="2578053"/>
            </a:xfrm>
          </p:grpSpPr>
          <p:sp>
            <p:nvSpPr>
              <p:cNvPr id="54282" name="AutoShape 12"/>
              <p:cNvSpPr>
                <a:spLocks noChangeArrowheads="1"/>
              </p:cNvSpPr>
              <p:nvPr/>
            </p:nvSpPr>
            <p:spPr bwMode="auto">
              <a:xfrm flipV="1">
                <a:off x="6171968" y="2301433"/>
                <a:ext cx="1481025" cy="2578053"/>
              </a:xfrm>
              <a:prstGeom prst="curvedLeftArrow">
                <a:avLst>
                  <a:gd name="adj1" fmla="val 42003"/>
                  <a:gd name="adj2" fmla="val 84006"/>
                  <a:gd name="adj3" fmla="val 33333"/>
                </a:avLst>
              </a:prstGeom>
              <a:solidFill>
                <a:srgbClr val="008000"/>
              </a:solidFill>
              <a:ln w="19050">
                <a:solidFill>
                  <a:srgbClr val="008000"/>
                </a:solidFill>
                <a:miter lim="800000"/>
                <a:headEnd/>
                <a:tailEnd/>
              </a:ln>
            </p:spPr>
            <p:txBody>
              <a:bodyPr rot="10800000" wrap="none" anchor="ctr"/>
              <a:lstStyle/>
              <a:p>
                <a:endParaRPr lang="en-US" b="1">
                  <a:latin typeface="Eurostile" charset="0"/>
                </a:endParaRPr>
              </a:p>
            </p:txBody>
          </p:sp>
          <p:sp>
            <p:nvSpPr>
              <p:cNvPr id="54283" name="WordArt 13"/>
              <p:cNvSpPr>
                <a:spLocks noChangeArrowheads="1" noChangeShapeType="1" noTextEdit="1"/>
              </p:cNvSpPr>
              <p:nvPr/>
            </p:nvSpPr>
            <p:spPr bwMode="auto">
              <a:xfrm rot="1994197">
                <a:off x="6575383" y="3050819"/>
                <a:ext cx="803215" cy="188909"/>
              </a:xfrm>
              <a:prstGeom prst="rect">
                <a:avLst/>
              </a:prstGeom>
            </p:spPr>
            <p:txBody>
              <a:bodyPr spcFirstLastPara="1" wrap="none" fromWordArt="1">
                <a:prstTxWarp prst="textArchUp">
                  <a:avLst>
                    <a:gd name="adj" fmla="val 10800004"/>
                  </a:avLst>
                </a:prstTxWarp>
              </a:bodyPr>
              <a:lstStyle/>
              <a:p>
                <a:r>
                  <a:rPr lang="en-US" sz="1400" b="1" kern="10">
                    <a:ln w="9525">
                      <a:solidFill>
                        <a:srgbClr val="FFFFFF"/>
                      </a:solidFill>
                      <a:round/>
                      <a:headEnd/>
                      <a:tailEnd/>
                    </a:ln>
                    <a:solidFill>
                      <a:srgbClr val="FFFFFF"/>
                    </a:solidFill>
                    <a:latin typeface="Arial"/>
                    <a:cs typeface="Arial"/>
                  </a:rPr>
                  <a:t>Priorities</a:t>
                </a: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latin typeface="Eurostile" charset="0"/>
                <a:ea typeface="ＭＳ Ｐゴシック" charset="-128"/>
              </a:rPr>
              <a:t>DEFINITION OF TERMS</a:t>
            </a:r>
          </a:p>
        </p:txBody>
      </p:sp>
      <p:sp>
        <p:nvSpPr>
          <p:cNvPr id="4" name="Content Placeholder 3"/>
          <p:cNvSpPr>
            <a:spLocks noGrp="1"/>
          </p:cNvSpPr>
          <p:nvPr>
            <p:ph idx="1"/>
          </p:nvPr>
        </p:nvSpPr>
        <p:spPr/>
        <p:txBody>
          <a:bodyPr/>
          <a:lstStyle/>
          <a:p>
            <a:pPr eaLnBrk="1" hangingPunct="1">
              <a:lnSpc>
                <a:spcPct val="160000"/>
              </a:lnSpc>
              <a:spcAft>
                <a:spcPct val="0"/>
              </a:spcAft>
            </a:pPr>
            <a:r>
              <a:rPr lang="en-US" i="1" dirty="0" smtClean="0">
                <a:latin typeface="Calibri" charset="0"/>
                <a:ea typeface="ＭＳ Ｐゴシック" charset="-128"/>
              </a:rPr>
              <a:t>Vision (The “What,” “When” and “Where”)</a:t>
            </a:r>
          </a:p>
          <a:p>
            <a:pPr lvl="1" eaLnBrk="1" hangingPunct="1">
              <a:lnSpc>
                <a:spcPct val="140000"/>
              </a:lnSpc>
              <a:spcAft>
                <a:spcPts val="600"/>
              </a:spcAft>
            </a:pPr>
            <a:r>
              <a:rPr lang="en-US" dirty="0" smtClean="0">
                <a:latin typeface="Calibri" charset="0"/>
                <a:ea typeface="ＭＳ Ｐゴシック" charset="-128"/>
              </a:rPr>
              <a:t>The value we will have created for our stakeholders as a result of our work; what we will have accomplished from their perspectives at a defined point in the future</a:t>
            </a:r>
          </a:p>
          <a:p>
            <a:pPr eaLnBrk="1" hangingPunct="1">
              <a:lnSpc>
                <a:spcPct val="160000"/>
              </a:lnSpc>
              <a:spcAft>
                <a:spcPct val="0"/>
              </a:spcAft>
            </a:pPr>
            <a:r>
              <a:rPr lang="en-US" i="1" dirty="0" smtClean="0">
                <a:latin typeface="Calibri" charset="0"/>
                <a:ea typeface="ＭＳ Ｐゴシック" charset="-128"/>
              </a:rPr>
              <a:t>Mission (The “Why”)</a:t>
            </a:r>
          </a:p>
          <a:p>
            <a:pPr lvl="1" eaLnBrk="1" hangingPunct="1">
              <a:lnSpc>
                <a:spcPct val="140000"/>
              </a:lnSpc>
              <a:spcAft>
                <a:spcPts val="600"/>
              </a:spcAft>
            </a:pPr>
            <a:r>
              <a:rPr lang="en-US" dirty="0" smtClean="0">
                <a:latin typeface="Calibri" charset="0"/>
                <a:ea typeface="ＭＳ Ｐゴシック" charset="-128"/>
              </a:rPr>
              <a:t>Our role as an organization that aligns us with &amp; directs us toward our vision</a:t>
            </a:r>
          </a:p>
          <a:p>
            <a:pPr eaLnBrk="1" hangingPunct="1">
              <a:lnSpc>
                <a:spcPct val="160000"/>
              </a:lnSpc>
              <a:spcAft>
                <a:spcPct val="0"/>
              </a:spcAft>
            </a:pPr>
            <a:r>
              <a:rPr lang="en-US" i="1" dirty="0" smtClean="0">
                <a:latin typeface="Calibri" charset="0"/>
                <a:ea typeface="ＭＳ Ｐゴシック" charset="-128"/>
              </a:rPr>
              <a:t>Values (The “Who”)</a:t>
            </a:r>
          </a:p>
          <a:p>
            <a:pPr lvl="1" eaLnBrk="1" hangingPunct="1">
              <a:lnSpc>
                <a:spcPct val="140000"/>
              </a:lnSpc>
            </a:pPr>
            <a:r>
              <a:rPr lang="en-US" dirty="0" smtClean="0">
                <a:latin typeface="Calibri" charset="0"/>
                <a:ea typeface="ＭＳ Ｐゴシック" charset="-128"/>
              </a:rPr>
              <a:t>The principles &amp; cultural attributes that define us and how we </a:t>
            </a:r>
            <a:r>
              <a:rPr lang="en-US" dirty="0" smtClean="0">
                <a:latin typeface="Calibri" charset="0"/>
                <a:ea typeface="ＭＳ Ｐゴシック" charset="-128"/>
              </a:rPr>
              <a:t>operate</a:t>
            </a:r>
            <a:endParaRPr lang="en-US" dirty="0" smtClean="0">
              <a:latin typeface="Calibri"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latin typeface="Eurostile" charset="0"/>
                <a:ea typeface="ＭＳ Ｐゴシック" charset="-128"/>
              </a:rPr>
              <a:t>OBJECTIVES</a:t>
            </a:r>
          </a:p>
        </p:txBody>
      </p:sp>
      <p:sp>
        <p:nvSpPr>
          <p:cNvPr id="23555" name="Content Placeholder 4"/>
          <p:cNvSpPr>
            <a:spLocks noGrp="1"/>
          </p:cNvSpPr>
          <p:nvPr>
            <p:ph idx="1"/>
          </p:nvPr>
        </p:nvSpPr>
        <p:spPr/>
        <p:txBody>
          <a:bodyPr/>
          <a:lstStyle/>
          <a:p>
            <a:pPr>
              <a:lnSpc>
                <a:spcPct val="160000"/>
              </a:lnSpc>
            </a:pPr>
            <a:r>
              <a:rPr lang="en-US" dirty="0" smtClean="0">
                <a:latin typeface="Calibri" charset="0"/>
                <a:ea typeface="ＭＳ Ｐゴシック" charset="-128"/>
              </a:rPr>
              <a:t>To develop a strategic vision of the future describing the value Columbus State will be delivering to its stakeholders including students &amp; alumni, central Ohio educators, employers &amp; leaders, and Columbus State faculty, administrators &amp; staff</a:t>
            </a:r>
          </a:p>
          <a:p>
            <a:pPr>
              <a:lnSpc>
                <a:spcPct val="160000"/>
              </a:lnSpc>
            </a:pPr>
            <a:r>
              <a:rPr lang="en-US" dirty="0" smtClean="0">
                <a:latin typeface="Calibri" charset="0"/>
                <a:ea typeface="ＭＳ Ｐゴシック" charset="-128"/>
              </a:rPr>
              <a:t>To redefine the College’s statements of mission and values in light of its strategic </a:t>
            </a:r>
            <a:r>
              <a:rPr lang="en-US" dirty="0" smtClean="0">
                <a:latin typeface="Calibri" charset="0"/>
                <a:ea typeface="ＭＳ Ｐゴシック" charset="-128"/>
              </a:rPr>
              <a:t>vision</a:t>
            </a:r>
            <a:endParaRPr lang="en-US" dirty="0"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smtClean="0">
                <a:latin typeface="Eurostile" charset="0"/>
                <a:ea typeface="ＭＳ Ｐゴシック" charset="-128"/>
              </a:rPr>
              <a:t>PROCESS UPDATE</a:t>
            </a:r>
          </a:p>
        </p:txBody>
      </p:sp>
      <p:sp>
        <p:nvSpPr>
          <p:cNvPr id="25603" name="Content Placeholder 4"/>
          <p:cNvSpPr>
            <a:spLocks noGrp="1"/>
          </p:cNvSpPr>
          <p:nvPr>
            <p:ph idx="1"/>
          </p:nvPr>
        </p:nvSpPr>
        <p:spPr/>
        <p:txBody>
          <a:bodyPr>
            <a:normAutofit fontScale="92500" lnSpcReduction="20000"/>
          </a:bodyPr>
          <a:lstStyle/>
          <a:p>
            <a:pPr eaLnBrk="1" hangingPunct="1">
              <a:lnSpc>
                <a:spcPct val="150000"/>
              </a:lnSpc>
            </a:pPr>
            <a:r>
              <a:rPr lang="en-US" dirty="0" smtClean="0">
                <a:latin typeface="Calibri" charset="0"/>
                <a:ea typeface="ＭＳ Ｐゴシック" charset="-128"/>
              </a:rPr>
              <a:t>Current Environment Assessment</a:t>
            </a:r>
          </a:p>
          <a:p>
            <a:pPr lvl="1" eaLnBrk="1" hangingPunct="1">
              <a:lnSpc>
                <a:spcPct val="150000"/>
              </a:lnSpc>
            </a:pPr>
            <a:r>
              <a:rPr lang="en-US" dirty="0" smtClean="0">
                <a:latin typeface="Calibri" charset="0"/>
                <a:ea typeface="ＭＳ Ｐゴシック" charset="-128"/>
              </a:rPr>
              <a:t>Input from Board at its October 2011 retreat</a:t>
            </a:r>
          </a:p>
          <a:p>
            <a:pPr lvl="1" eaLnBrk="1" hangingPunct="1">
              <a:lnSpc>
                <a:spcPct val="150000"/>
              </a:lnSpc>
            </a:pPr>
            <a:r>
              <a:rPr lang="en-US" dirty="0" smtClean="0">
                <a:latin typeface="Calibri" charset="0"/>
                <a:ea typeface="ＭＳ Ｐゴシック" charset="-128"/>
              </a:rPr>
              <a:t>Input from College community at the October 2011 In-Service</a:t>
            </a:r>
          </a:p>
          <a:p>
            <a:pPr lvl="1" eaLnBrk="1" hangingPunct="1">
              <a:lnSpc>
                <a:spcPct val="150000"/>
              </a:lnSpc>
            </a:pPr>
            <a:r>
              <a:rPr lang="en-US" dirty="0" smtClean="0">
                <a:latin typeface="Calibri" charset="0"/>
                <a:ea typeface="ＭＳ Ｐゴシック" charset="-128"/>
              </a:rPr>
              <a:t>Dr. Harrison’s environmental scan</a:t>
            </a:r>
          </a:p>
          <a:p>
            <a:pPr lvl="1" eaLnBrk="1" hangingPunct="1">
              <a:lnSpc>
                <a:spcPct val="150000"/>
              </a:lnSpc>
            </a:pPr>
            <a:r>
              <a:rPr lang="en-US" dirty="0" smtClean="0">
                <a:latin typeface="Calibri" charset="0"/>
                <a:ea typeface="ＭＳ Ｐゴシック" charset="-128"/>
              </a:rPr>
              <a:t>Interviews with 12 local business, community and educational leaders</a:t>
            </a:r>
          </a:p>
          <a:p>
            <a:pPr lvl="1" eaLnBrk="1" hangingPunct="1">
              <a:lnSpc>
                <a:spcPct val="150000"/>
              </a:lnSpc>
            </a:pPr>
            <a:r>
              <a:rPr lang="en-US" dirty="0" smtClean="0">
                <a:latin typeface="Calibri" charset="0"/>
                <a:ea typeface="ＭＳ Ｐゴシック" charset="-128"/>
              </a:rPr>
              <a:t>Review of national studies and initiatives including:</a:t>
            </a:r>
          </a:p>
          <a:p>
            <a:pPr lvl="2" eaLnBrk="1" hangingPunct="1">
              <a:lnSpc>
                <a:spcPct val="150000"/>
              </a:lnSpc>
            </a:pPr>
            <a:r>
              <a:rPr lang="en-US" dirty="0" smtClean="0">
                <a:latin typeface="Calibri" charset="0"/>
                <a:ea typeface="ＭＳ Ｐゴシック" charset="-128"/>
              </a:rPr>
              <a:t>Achieving the Dream</a:t>
            </a:r>
          </a:p>
          <a:p>
            <a:pPr lvl="2" eaLnBrk="1" hangingPunct="1">
              <a:lnSpc>
                <a:spcPct val="150000"/>
              </a:lnSpc>
            </a:pPr>
            <a:r>
              <a:rPr lang="en-US" dirty="0" smtClean="0">
                <a:latin typeface="Calibri" charset="0"/>
                <a:ea typeface="ＭＳ Ｐゴシック" charset="-128"/>
              </a:rPr>
              <a:t>Reclaiming the American Dream (AACC)</a:t>
            </a:r>
          </a:p>
          <a:p>
            <a:pPr lvl="2" eaLnBrk="1" hangingPunct="1">
              <a:lnSpc>
                <a:spcPct val="150000"/>
              </a:lnSpc>
            </a:pPr>
            <a:r>
              <a:rPr lang="en-US" dirty="0" smtClean="0">
                <a:latin typeface="Calibri" charset="0"/>
                <a:ea typeface="ＭＳ Ｐゴシック" charset="-128"/>
              </a:rPr>
              <a:t>Time is the Enemy (Complete College America)</a:t>
            </a:r>
          </a:p>
          <a:p>
            <a:pPr lvl="2" eaLnBrk="1" hangingPunct="1">
              <a:lnSpc>
                <a:spcPct val="150000"/>
              </a:lnSpc>
            </a:pPr>
            <a:r>
              <a:rPr lang="en-US" dirty="0" smtClean="0">
                <a:latin typeface="Calibri" charset="0"/>
                <a:ea typeface="ＭＳ Ｐゴシック" charset="-128"/>
              </a:rPr>
              <a:t>A Stronger Nation through Higher Education (Lumina Foundation)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smtClean="0">
                <a:latin typeface="Eurostile" charset="0"/>
                <a:ea typeface="ＭＳ Ｐゴシック" charset="-128"/>
              </a:rPr>
              <a:t>PROCESS UPDATE (con’t)</a:t>
            </a:r>
          </a:p>
        </p:txBody>
      </p:sp>
      <p:sp>
        <p:nvSpPr>
          <p:cNvPr id="27651" name="Content Placeholder 4"/>
          <p:cNvSpPr>
            <a:spLocks noGrp="1"/>
          </p:cNvSpPr>
          <p:nvPr>
            <p:ph idx="1"/>
          </p:nvPr>
        </p:nvSpPr>
        <p:spPr/>
        <p:txBody>
          <a:bodyPr>
            <a:normAutofit lnSpcReduction="10000"/>
          </a:bodyPr>
          <a:lstStyle/>
          <a:p>
            <a:pPr eaLnBrk="1" hangingPunct="1">
              <a:lnSpc>
                <a:spcPct val="90000"/>
              </a:lnSpc>
            </a:pPr>
            <a:r>
              <a:rPr lang="en-US" dirty="0" smtClean="0">
                <a:latin typeface="Calibri" charset="0"/>
                <a:ea typeface="ＭＳ Ｐゴシック" charset="-128"/>
              </a:rPr>
              <a:t>Strategic Planning Steering Committee (33 members) is guiding the process</a:t>
            </a:r>
          </a:p>
          <a:p>
            <a:pPr lvl="1" eaLnBrk="1" hangingPunct="1">
              <a:lnSpc>
                <a:spcPct val="90000"/>
              </a:lnSpc>
            </a:pPr>
            <a:r>
              <a:rPr lang="en-US" dirty="0" smtClean="0">
                <a:latin typeface="Calibri" charset="0"/>
                <a:ea typeface="ＭＳ Ｐゴシック" charset="-128"/>
              </a:rPr>
              <a:t>Deep dive into environmental assessment</a:t>
            </a:r>
          </a:p>
          <a:p>
            <a:pPr lvl="1" eaLnBrk="1" hangingPunct="1">
              <a:lnSpc>
                <a:spcPct val="90000"/>
              </a:lnSpc>
            </a:pPr>
            <a:r>
              <a:rPr lang="en-US" dirty="0" smtClean="0">
                <a:latin typeface="Calibri" charset="0"/>
                <a:ea typeface="ＭＳ Ｐゴシック" charset="-128"/>
              </a:rPr>
              <a:t>Explored implications of emerging themes</a:t>
            </a:r>
          </a:p>
          <a:p>
            <a:pPr lvl="1" eaLnBrk="1" hangingPunct="1">
              <a:lnSpc>
                <a:spcPct val="90000"/>
              </a:lnSpc>
            </a:pPr>
            <a:r>
              <a:rPr lang="en-US" dirty="0" smtClean="0">
                <a:latin typeface="Calibri" charset="0"/>
                <a:ea typeface="ＭＳ Ｐゴシック" charset="-128"/>
              </a:rPr>
              <a:t>Now formulating:</a:t>
            </a:r>
          </a:p>
          <a:p>
            <a:pPr lvl="2" eaLnBrk="1" hangingPunct="1">
              <a:lnSpc>
                <a:spcPct val="90000"/>
              </a:lnSpc>
            </a:pPr>
            <a:r>
              <a:rPr lang="en-US" dirty="0" smtClean="0">
                <a:latin typeface="Calibri" charset="0"/>
                <a:ea typeface="ＭＳ Ｐゴシック" charset="-128"/>
              </a:rPr>
              <a:t>a vision for Columbus State’s impact on the community</a:t>
            </a:r>
          </a:p>
          <a:p>
            <a:pPr lvl="2" eaLnBrk="1" hangingPunct="1">
              <a:lnSpc>
                <a:spcPct val="90000"/>
              </a:lnSpc>
            </a:pPr>
            <a:r>
              <a:rPr lang="en-US" dirty="0" smtClean="0">
                <a:latin typeface="Calibri" charset="0"/>
                <a:ea typeface="ＭＳ Ｐゴシック" charset="-128"/>
              </a:rPr>
              <a:t>Columbus State’s mission/role in realizing its vision</a:t>
            </a:r>
          </a:p>
          <a:p>
            <a:pPr lvl="2" eaLnBrk="1" hangingPunct="1">
              <a:lnSpc>
                <a:spcPct val="90000"/>
              </a:lnSpc>
            </a:pPr>
            <a:r>
              <a:rPr lang="en-US" dirty="0" smtClean="0">
                <a:latin typeface="Calibri" charset="0"/>
                <a:ea typeface="ＭＳ Ｐゴシック" charset="-128"/>
              </a:rPr>
              <a:t>Columbus State’s values</a:t>
            </a:r>
          </a:p>
          <a:p>
            <a:pPr eaLnBrk="1" hangingPunct="1">
              <a:lnSpc>
                <a:spcPct val="90000"/>
              </a:lnSpc>
            </a:pPr>
            <a:r>
              <a:rPr lang="en-US" dirty="0" smtClean="0">
                <a:latin typeface="Calibri" charset="0"/>
                <a:ea typeface="ＭＳ Ｐゴシック" charset="-128"/>
              </a:rPr>
              <a:t>Obtained input from President’s Cabinet and College Planning Forum</a:t>
            </a:r>
          </a:p>
          <a:p>
            <a:pPr eaLnBrk="1" hangingPunct="1">
              <a:lnSpc>
                <a:spcPct val="90000"/>
              </a:lnSpc>
            </a:pPr>
            <a:r>
              <a:rPr lang="en-US" dirty="0" smtClean="0">
                <a:latin typeface="Calibri" charset="0"/>
                <a:ea typeface="ＭＳ Ｐゴシック" charset="-128"/>
              </a:rPr>
              <a:t>Coordinating with </a:t>
            </a:r>
            <a:r>
              <a:rPr lang="en-US" dirty="0" err="1" smtClean="0">
                <a:latin typeface="Calibri" charset="0"/>
                <a:ea typeface="ＭＳ Ｐゴシック" charset="-128"/>
              </a:rPr>
              <a:t>Ologie’s</a:t>
            </a:r>
            <a:r>
              <a:rPr lang="en-US" dirty="0" smtClean="0">
                <a:latin typeface="Calibri" charset="0"/>
                <a:ea typeface="ＭＳ Ｐゴシック" charset="-128"/>
              </a:rPr>
              <a:t> branding work</a:t>
            </a:r>
          </a:p>
          <a:p>
            <a:pPr eaLnBrk="1" hangingPunct="1">
              <a:lnSpc>
                <a:spcPct val="90000"/>
              </a:lnSpc>
            </a:pPr>
            <a:r>
              <a:rPr lang="en-US" dirty="0" smtClean="0">
                <a:latin typeface="Calibri" charset="0"/>
                <a:ea typeface="ＭＳ Ｐゴシック" charset="-128"/>
              </a:rPr>
              <a:t>Soliciting student and alumni feedback during August focus groups</a:t>
            </a:r>
          </a:p>
          <a:p>
            <a:pPr eaLnBrk="1" hangingPunct="1"/>
            <a:r>
              <a:rPr lang="en-US" dirty="0" smtClean="0">
                <a:latin typeface="Calibri" charset="0"/>
                <a:ea typeface="ＭＳ Ｐゴシック" charset="-128"/>
              </a:rPr>
              <a:t>Developing infrastructure to coordinate implementation</a:t>
            </a:r>
            <a:r>
              <a:rPr lang="en-US" dirty="0" smtClean="0">
                <a:latin typeface="Calibri" charset="0"/>
                <a:ea typeface="ＭＳ Ｐゴシック" charset="-128"/>
              </a:rPr>
              <a:t> &amp; integrate </a:t>
            </a:r>
            <a:r>
              <a:rPr lang="en-US" dirty="0" smtClean="0">
                <a:latin typeface="Calibri" charset="0"/>
                <a:ea typeface="ＭＳ Ｐゴシック" charset="-128"/>
              </a:rPr>
              <a:t>this work with other key initiatives, e.g., Achieving the Dream</a:t>
            </a:r>
          </a:p>
          <a:p>
            <a:pPr eaLnBrk="1" hangingPunct="1">
              <a:lnSpc>
                <a:spcPct val="90000"/>
              </a:lnSpc>
            </a:pPr>
            <a:r>
              <a:rPr lang="en-US" dirty="0" smtClean="0">
                <a:latin typeface="Calibri" charset="0"/>
                <a:ea typeface="ＭＳ Ｐゴシック" charset="-128"/>
              </a:rPr>
              <a:t>Results will be presented to Columbus State’s Board this fall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3"/>
          <p:cNvSpPr txBox="1">
            <a:spLocks/>
          </p:cNvSpPr>
          <p:nvPr/>
        </p:nvSpPr>
        <p:spPr bwMode="auto">
          <a:xfrm>
            <a:off x="958850" y="2954338"/>
            <a:ext cx="7391400" cy="620712"/>
          </a:xfrm>
          <a:prstGeom prst="rect">
            <a:avLst/>
          </a:prstGeom>
          <a:noFill/>
          <a:ln w="9525">
            <a:noFill/>
            <a:miter lim="800000"/>
            <a:headEnd/>
            <a:tailEnd/>
          </a:ln>
        </p:spPr>
        <p:txBody>
          <a:bodyPr anchor="ctr"/>
          <a:lstStyle/>
          <a:p>
            <a:pPr lvl="1" algn="ctr" eaLnBrk="0" hangingPunct="0"/>
            <a:r>
              <a:rPr lang="en-US" sz="2000" b="1" i="1">
                <a:solidFill>
                  <a:srgbClr val="17375E"/>
                </a:solidFill>
                <a:latin typeface="Eurostile" charset="0"/>
                <a:ea typeface="ＭＳ Ｐゴシック" charset="-128"/>
              </a:rPr>
              <a:t>HIGHLIGHTS OF CURRENT ENVIRONMENT ASSESSMENT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latin typeface="Eurostile" charset="0"/>
                <a:ea typeface="ＭＳ Ｐゴシック" charset="-128"/>
              </a:rPr>
              <a:t>EXTERNAL STAKEHOLDER INTERVIEWS</a:t>
            </a:r>
          </a:p>
        </p:txBody>
      </p:sp>
      <p:sp>
        <p:nvSpPr>
          <p:cNvPr id="30723" name="Content Placeholder 2"/>
          <p:cNvSpPr>
            <a:spLocks noGrp="1"/>
          </p:cNvSpPr>
          <p:nvPr>
            <p:ph idx="1"/>
          </p:nvPr>
        </p:nvSpPr>
        <p:spPr>
          <a:xfrm>
            <a:off x="1244600" y="1262063"/>
            <a:ext cx="3497263" cy="4948237"/>
          </a:xfrm>
        </p:spPr>
        <p:txBody>
          <a:bodyPr/>
          <a:lstStyle/>
          <a:p>
            <a:pPr>
              <a:lnSpc>
                <a:spcPct val="80000"/>
              </a:lnSpc>
              <a:buFont typeface="Wingdings" charset="2"/>
              <a:buNone/>
            </a:pPr>
            <a:r>
              <a:rPr lang="en-US" sz="1500" i="1" u="sng" smtClean="0">
                <a:latin typeface="Calibri" charset="0"/>
                <a:ea typeface="ＭＳ Ｐゴシック" charset="-128"/>
              </a:rPr>
              <a:t>Business &amp; Community Leaders:</a:t>
            </a:r>
          </a:p>
          <a:p>
            <a:pPr>
              <a:lnSpc>
                <a:spcPct val="80000"/>
              </a:lnSpc>
            </a:pPr>
            <a:r>
              <a:rPr lang="en-US" sz="1500" smtClean="0">
                <a:latin typeface="Calibri" charset="0"/>
                <a:ea typeface="ＭＳ Ｐゴシック" charset="-128"/>
              </a:rPr>
              <a:t>Tanny Crane/CEO, Crane Group</a:t>
            </a:r>
          </a:p>
          <a:p>
            <a:pPr>
              <a:lnSpc>
                <a:spcPct val="80000"/>
              </a:lnSpc>
            </a:pPr>
            <a:r>
              <a:rPr lang="en-US" sz="1500" smtClean="0">
                <a:latin typeface="Calibri" charset="0"/>
                <a:ea typeface="ＭＳ Ｐゴシック" charset="-128"/>
              </a:rPr>
              <a:t>Alex Fisher/CEO, Columbus Partnership</a:t>
            </a:r>
          </a:p>
          <a:p>
            <a:pPr>
              <a:lnSpc>
                <a:spcPct val="80000"/>
              </a:lnSpc>
            </a:pPr>
            <a:r>
              <a:rPr lang="en-US" sz="1500" smtClean="0">
                <a:latin typeface="Calibri" charset="0"/>
                <a:ea typeface="ＭＳ Ｐゴシック" charset="-128"/>
              </a:rPr>
              <a:t>Mike Keller/CIO, Nationwide Insurance</a:t>
            </a:r>
          </a:p>
          <a:p>
            <a:pPr>
              <a:lnSpc>
                <a:spcPct val="80000"/>
              </a:lnSpc>
            </a:pPr>
            <a:r>
              <a:rPr lang="en-US" sz="1500" smtClean="0">
                <a:latin typeface="Calibri" charset="0"/>
                <a:ea typeface="ＭＳ Ｐゴシック" charset="-128"/>
              </a:rPr>
              <a:t>Pat Losinski/CEO, Columbus Metropolitan Library</a:t>
            </a:r>
          </a:p>
          <a:p>
            <a:pPr>
              <a:lnSpc>
                <a:spcPct val="80000"/>
              </a:lnSpc>
            </a:pPr>
            <a:r>
              <a:rPr lang="en-US" sz="1500" smtClean="0">
                <a:latin typeface="Calibri" charset="0"/>
                <a:ea typeface="ＭＳ Ｐゴシック" charset="-128"/>
              </a:rPr>
              <a:t>Jeff Lyttle/VP, Community Relations, JP Morgan Chase</a:t>
            </a:r>
          </a:p>
          <a:p>
            <a:pPr>
              <a:lnSpc>
                <a:spcPct val="80000"/>
              </a:lnSpc>
            </a:pPr>
            <a:r>
              <a:rPr lang="en-US" sz="1500" smtClean="0">
                <a:latin typeface="Calibri" charset="0"/>
                <a:ea typeface="ＭＳ Ｐゴシック" charset="-128"/>
              </a:rPr>
              <a:t>Rich Rosen/Executive Director, Indigo Strategies</a:t>
            </a:r>
          </a:p>
          <a:p>
            <a:pPr>
              <a:lnSpc>
                <a:spcPct val="80000"/>
              </a:lnSpc>
            </a:pPr>
            <a:r>
              <a:rPr lang="en-US" sz="1500" smtClean="0">
                <a:latin typeface="Calibri" charset="0"/>
                <a:ea typeface="ＭＳ Ｐゴシック" charset="-128"/>
              </a:rPr>
              <a:t>Dwight Smith/CEO, Sophisticated Systems</a:t>
            </a:r>
          </a:p>
          <a:p>
            <a:pPr>
              <a:lnSpc>
                <a:spcPct val="80000"/>
              </a:lnSpc>
            </a:pPr>
            <a:r>
              <a:rPr lang="en-US" sz="1500" smtClean="0">
                <a:latin typeface="Calibri" charset="0"/>
                <a:ea typeface="ＭＳ Ｐゴシック" charset="-128"/>
              </a:rPr>
              <a:t>Poe Timmons/CFO, Dispatch Printing Company</a:t>
            </a:r>
          </a:p>
        </p:txBody>
      </p:sp>
      <p:sp>
        <p:nvSpPr>
          <p:cNvPr id="30724" name="Content Placeholder 2"/>
          <p:cNvSpPr txBox="1">
            <a:spLocks/>
          </p:cNvSpPr>
          <p:nvPr/>
        </p:nvSpPr>
        <p:spPr bwMode="auto">
          <a:xfrm>
            <a:off x="5224463" y="1262063"/>
            <a:ext cx="3495675" cy="4948237"/>
          </a:xfrm>
          <a:prstGeom prst="rect">
            <a:avLst/>
          </a:prstGeom>
          <a:noFill/>
          <a:ln w="9525">
            <a:noFill/>
            <a:miter lim="800000"/>
            <a:headEnd/>
            <a:tailEnd/>
          </a:ln>
        </p:spPr>
        <p:txBody>
          <a:bodyPr/>
          <a:lstStyle/>
          <a:p>
            <a:pPr marL="342900" indent="-342900" eaLnBrk="0" hangingPunct="0">
              <a:spcBef>
                <a:spcPct val="20000"/>
              </a:spcBef>
              <a:spcAft>
                <a:spcPts val="1200"/>
              </a:spcAft>
              <a:buClr>
                <a:srgbClr val="FF6600"/>
              </a:buClr>
              <a:buSzPct val="80000"/>
              <a:buFont typeface="Wingdings" charset="2"/>
              <a:buNone/>
            </a:pPr>
            <a:r>
              <a:rPr lang="en-US" sz="1600" b="1" i="1" u="sng">
                <a:solidFill>
                  <a:srgbClr val="17375E"/>
                </a:solidFill>
                <a:latin typeface="Calibri" charset="0"/>
                <a:ea typeface="ＭＳ Ｐゴシック" charset="-128"/>
              </a:rPr>
              <a:t>K-12:</a:t>
            </a:r>
            <a:endParaRPr lang="en-US" sz="1600" b="1" u="sng">
              <a:solidFill>
                <a:srgbClr val="17375E"/>
              </a:solidFill>
              <a:latin typeface="Calibri" charset="0"/>
              <a:ea typeface="ＭＳ Ｐゴシック" charset="-128"/>
            </a:endParaRPr>
          </a:p>
          <a:p>
            <a:pPr marL="342900" indent="-342900" eaLnBrk="0" hangingPunct="0">
              <a:spcBef>
                <a:spcPct val="20000"/>
              </a:spcBef>
              <a:spcAft>
                <a:spcPts val="1200"/>
              </a:spcAft>
              <a:buClr>
                <a:srgbClr val="FF6600"/>
              </a:buClr>
              <a:buSzPct val="80000"/>
              <a:buFont typeface="Wingdings" charset="2"/>
              <a:buChar char="q"/>
            </a:pPr>
            <a:r>
              <a:rPr lang="en-US" sz="1600" b="1">
                <a:solidFill>
                  <a:srgbClr val="17375E"/>
                </a:solidFill>
                <a:latin typeface="Calibri" charset="0"/>
                <a:ea typeface="ＭＳ Ｐゴシック" charset="-128"/>
              </a:rPr>
              <a:t>Gene Harris/Superintendent, Columbus City Schools</a:t>
            </a:r>
          </a:p>
          <a:p>
            <a:pPr marL="342900" indent="-342900" eaLnBrk="0" hangingPunct="0">
              <a:spcBef>
                <a:spcPct val="20000"/>
              </a:spcBef>
              <a:spcAft>
                <a:spcPts val="1200"/>
              </a:spcAft>
              <a:buClr>
                <a:srgbClr val="FF6600"/>
              </a:buClr>
              <a:buSzPct val="80000"/>
              <a:buFont typeface="Wingdings" charset="2"/>
              <a:buChar char="q"/>
            </a:pPr>
            <a:r>
              <a:rPr lang="en-US" sz="1600" b="1">
                <a:solidFill>
                  <a:srgbClr val="17375E"/>
                </a:solidFill>
                <a:latin typeface="Calibri" charset="0"/>
                <a:ea typeface="ＭＳ Ｐゴシック" charset="-128"/>
              </a:rPr>
              <a:t>Steve Dackin/Superintendent, Reynoldsburg City Schools</a:t>
            </a:r>
          </a:p>
          <a:p>
            <a:pPr marL="342900" indent="-342900" eaLnBrk="0" hangingPunct="0">
              <a:spcBef>
                <a:spcPct val="20000"/>
              </a:spcBef>
              <a:spcAft>
                <a:spcPts val="1200"/>
              </a:spcAft>
              <a:buClr>
                <a:srgbClr val="FF6600"/>
              </a:buClr>
              <a:buSzPct val="80000"/>
              <a:buFont typeface="Wingdings" charset="2"/>
              <a:buNone/>
            </a:pPr>
            <a:endParaRPr lang="en-US" sz="1600" b="1" i="1" u="sng">
              <a:solidFill>
                <a:srgbClr val="17375E"/>
              </a:solidFill>
              <a:latin typeface="Calibri" charset="0"/>
              <a:ea typeface="ＭＳ Ｐゴシック" charset="-128"/>
            </a:endParaRPr>
          </a:p>
          <a:p>
            <a:pPr marL="342900" indent="-342900" eaLnBrk="0" hangingPunct="0">
              <a:spcBef>
                <a:spcPct val="20000"/>
              </a:spcBef>
              <a:spcAft>
                <a:spcPts val="1200"/>
              </a:spcAft>
              <a:buClr>
                <a:srgbClr val="FF6600"/>
              </a:buClr>
              <a:buSzPct val="80000"/>
              <a:buFont typeface="Wingdings" charset="2"/>
              <a:buNone/>
            </a:pPr>
            <a:r>
              <a:rPr lang="en-US" sz="1600" b="1" i="1" u="sng">
                <a:solidFill>
                  <a:srgbClr val="17375E"/>
                </a:solidFill>
                <a:latin typeface="Calibri" charset="0"/>
                <a:ea typeface="ＭＳ Ｐゴシック" charset="-128"/>
              </a:rPr>
              <a:t>Higher Ed:</a:t>
            </a:r>
            <a:endParaRPr lang="en-US" sz="1600" b="1" u="sng">
              <a:solidFill>
                <a:srgbClr val="17375E"/>
              </a:solidFill>
              <a:latin typeface="Calibri" charset="0"/>
              <a:ea typeface="ＭＳ Ｐゴシック" charset="-128"/>
            </a:endParaRPr>
          </a:p>
          <a:p>
            <a:pPr marL="342900" indent="-342900" eaLnBrk="0" hangingPunct="0">
              <a:spcBef>
                <a:spcPct val="20000"/>
              </a:spcBef>
              <a:spcAft>
                <a:spcPts val="1200"/>
              </a:spcAft>
              <a:buClr>
                <a:srgbClr val="FF6600"/>
              </a:buClr>
              <a:buSzPct val="80000"/>
              <a:buFont typeface="Wingdings" charset="2"/>
              <a:buChar char="q"/>
            </a:pPr>
            <a:r>
              <a:rPr lang="en-US" sz="1600" b="1">
                <a:solidFill>
                  <a:srgbClr val="17375E"/>
                </a:solidFill>
                <a:latin typeface="Calibri" charset="0"/>
                <a:ea typeface="ＭＳ Ｐゴシック" charset="-128"/>
              </a:rPr>
              <a:t>Dolan Evanovich/VP, Strategic Enrollment Planning, The Ohio State University</a:t>
            </a:r>
          </a:p>
          <a:p>
            <a:pPr marL="342900" indent="-342900" eaLnBrk="0" hangingPunct="0">
              <a:spcBef>
                <a:spcPct val="20000"/>
              </a:spcBef>
              <a:spcAft>
                <a:spcPts val="1200"/>
              </a:spcAft>
              <a:buClr>
                <a:srgbClr val="FF6600"/>
              </a:buClr>
              <a:buSzPct val="80000"/>
              <a:buFont typeface="Wingdings" charset="2"/>
              <a:buChar char="q"/>
            </a:pPr>
            <a:r>
              <a:rPr lang="en-US" sz="1600" b="1">
                <a:solidFill>
                  <a:srgbClr val="17375E"/>
                </a:solidFill>
                <a:latin typeface="Calibri" charset="0"/>
                <a:ea typeface="ＭＳ Ｐゴシック" charset="-128"/>
              </a:rPr>
              <a:t>David Decker/President, Franklin University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latin typeface="Eurostile" charset="0"/>
                <a:ea typeface="ＭＳ Ｐゴシック" charset="-128"/>
              </a:rPr>
              <a:t>WHAT WE ASKED</a:t>
            </a:r>
          </a:p>
        </p:txBody>
      </p:sp>
      <p:sp>
        <p:nvSpPr>
          <p:cNvPr id="31747" name="Content Placeholder 2"/>
          <p:cNvSpPr>
            <a:spLocks noGrp="1"/>
          </p:cNvSpPr>
          <p:nvPr>
            <p:ph idx="1"/>
          </p:nvPr>
        </p:nvSpPr>
        <p:spPr>
          <a:xfrm>
            <a:off x="1346200" y="1168400"/>
            <a:ext cx="7366000" cy="5418138"/>
          </a:xfrm>
        </p:spPr>
        <p:txBody>
          <a:bodyPr/>
          <a:lstStyle/>
          <a:p>
            <a:pPr>
              <a:spcAft>
                <a:spcPts val="1800"/>
              </a:spcAft>
            </a:pPr>
            <a:r>
              <a:rPr lang="en-US" sz="1500" i="1" smtClean="0">
                <a:latin typeface="Calibri" charset="0"/>
                <a:ea typeface="ＭＳ Ｐゴシック" charset="-128"/>
              </a:rPr>
              <a:t>As you think about the needs of your organization and about central Ohio employers in general, how would you describe the employees that will be required to compete successfully in the coming years?  </a:t>
            </a:r>
            <a:endParaRPr lang="en-US" sz="1500" smtClean="0">
              <a:latin typeface="Calibri" charset="0"/>
              <a:ea typeface="ＭＳ Ｐゴシック" charset="-128"/>
            </a:endParaRPr>
          </a:p>
          <a:p>
            <a:pPr>
              <a:spcAft>
                <a:spcPts val="1800"/>
              </a:spcAft>
            </a:pPr>
            <a:r>
              <a:rPr lang="en-US" sz="1500" i="1" smtClean="0">
                <a:latin typeface="Calibri" charset="0"/>
                <a:ea typeface="ＭＳ Ｐゴシック" charset="-128"/>
              </a:rPr>
              <a:t>What are the major opportunities that Columbus State can help you and other employers address as the College seeks to educate employees who will support central Ohio’s growth and competitiveness?</a:t>
            </a:r>
            <a:endParaRPr lang="en-US" sz="1500" smtClean="0">
              <a:latin typeface="Calibri" charset="0"/>
              <a:ea typeface="ＭＳ Ｐゴシック" charset="-128"/>
            </a:endParaRPr>
          </a:p>
          <a:p>
            <a:pPr>
              <a:spcAft>
                <a:spcPts val="1800"/>
              </a:spcAft>
            </a:pPr>
            <a:r>
              <a:rPr lang="en-US" sz="1500" i="1" smtClean="0">
                <a:latin typeface="Calibri" charset="0"/>
                <a:ea typeface="ＭＳ Ｐゴシック" charset="-128"/>
              </a:rPr>
              <a:t>Similarly, what are the threats on the horizon for you and other central Ohio employers that Columbus State can help address?</a:t>
            </a:r>
            <a:endParaRPr lang="en-US" sz="1500" smtClean="0">
              <a:latin typeface="Calibri" charset="0"/>
              <a:ea typeface="ＭＳ Ｐゴシック" charset="-128"/>
            </a:endParaRPr>
          </a:p>
          <a:p>
            <a:pPr>
              <a:spcAft>
                <a:spcPts val="1800"/>
              </a:spcAft>
            </a:pPr>
            <a:r>
              <a:rPr lang="en-US" sz="1500" i="1" smtClean="0">
                <a:latin typeface="Calibri" charset="0"/>
                <a:ea typeface="ＭＳ Ｐゴシック" charset="-128"/>
              </a:rPr>
              <a:t>What are your current perceptions of Columbus State, through any direct or indirect experience you have had with the school, its programs &amp; initiatives, students &amp; graduates (i.e., what are its strengths/assets &amp; limitations/weaknesses)?</a:t>
            </a:r>
            <a:endParaRPr lang="en-US" sz="1500" smtClean="0">
              <a:latin typeface="Calibri" charset="0"/>
              <a:ea typeface="ＭＳ Ｐゴシック" charset="-128"/>
            </a:endParaRPr>
          </a:p>
          <a:p>
            <a:pPr>
              <a:spcAft>
                <a:spcPts val="1800"/>
              </a:spcAft>
            </a:pPr>
            <a:r>
              <a:rPr lang="en-US" sz="1500" i="1" smtClean="0">
                <a:latin typeface="Calibri" charset="0"/>
                <a:ea typeface="ＭＳ Ｐゴシック" charset="-128"/>
              </a:rPr>
              <a:t>How would you describe the unique role and impact that Columbus State could/should fulfill in central Ohio?</a:t>
            </a:r>
            <a:endParaRPr lang="en-US" sz="1500" smtClean="0">
              <a:latin typeface="Calibri" charset="0"/>
              <a:ea typeface="ＭＳ Ｐゴシック" charset="-128"/>
            </a:endParaRPr>
          </a:p>
          <a:p>
            <a:pPr>
              <a:spcAft>
                <a:spcPts val="1800"/>
              </a:spcAft>
            </a:pPr>
            <a:r>
              <a:rPr lang="en-US" sz="1500" i="1" smtClean="0">
                <a:latin typeface="Calibri" charset="0"/>
                <a:ea typeface="ＭＳ Ｐゴシック" charset="-128"/>
              </a:rPr>
              <a:t>What do you see as the key strategic and organizational priorities that Columbus State must address to be successful in its efforts to fulfill this role successfully?</a:t>
            </a:r>
            <a:endParaRPr lang="en-US" sz="1500" smtClean="0">
              <a:latin typeface="Calibri" charset="0"/>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6238</TotalTime>
  <Words>1754</Words>
  <Application>Microsoft Macintosh PowerPoint</Application>
  <PresentationFormat>On-screen Show (4:3)</PresentationFormat>
  <Paragraphs>212</Paragraphs>
  <Slides>28</Slides>
  <Notes>13</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Office Theme</vt:lpstr>
      <vt:lpstr>COLUMBUS STATE COMMUNITY COLLEGE</vt:lpstr>
      <vt:lpstr>AGENDA</vt:lpstr>
      <vt:lpstr>DEFINITION OF TERMS</vt:lpstr>
      <vt:lpstr>OBJECTIVES</vt:lpstr>
      <vt:lpstr>PROCESS UPDATE</vt:lpstr>
      <vt:lpstr>PROCESS UPDATE (con’t)</vt:lpstr>
      <vt:lpstr>Slide 7</vt:lpstr>
      <vt:lpstr>EXTERNAL STAKEHOLDER INTERVIEWS</vt:lpstr>
      <vt:lpstr>WHAT WE ASKED</vt:lpstr>
      <vt:lpstr>CHARACTERISTICS of SUCCESSFUL EMPLOYEES</vt:lpstr>
      <vt:lpstr>OPPORTUNITIES FOR COLUMBUS STATE</vt:lpstr>
      <vt:lpstr>OPPORTUNITIES FOR COLUMBUS STATE (con’t)</vt:lpstr>
      <vt:lpstr>CHALLENGES &amp; THREATS</vt:lpstr>
      <vt:lpstr>PERCEPTIONS OF COLUMBUS STATE: Strengths</vt:lpstr>
      <vt:lpstr>PERCEPTIONS OF COLUMBUS STATE:  Limitations</vt:lpstr>
      <vt:lpstr>UNIQUE ROLE/IMPACT FOR COLUMBUS STATE</vt:lpstr>
      <vt:lpstr>DEVELOPING COLUMBUS STATE’S VISION, MISSION &amp; VALUES</vt:lpstr>
      <vt:lpstr>DEVELOPING COLUMBUS STATE’S VISION</vt:lpstr>
      <vt:lpstr>Slide 19</vt:lpstr>
      <vt:lpstr>INPUT ON COLUMBUS STATE’S VISION</vt:lpstr>
      <vt:lpstr>COLUMBUS STATE’S MISSION</vt:lpstr>
      <vt:lpstr>INPUT ON COLUMBUS STATE’S MISSION </vt:lpstr>
      <vt:lpstr>COLUMBUS STATE’S VALUES &amp; CULTURE</vt:lpstr>
      <vt:lpstr>Slide 24</vt:lpstr>
      <vt:lpstr>COLUMBUS STATE’S VALUES &amp; CULTURE</vt:lpstr>
      <vt:lpstr>FEEDBACK ON VALUES</vt:lpstr>
      <vt:lpstr>BOARD REFLECTIONS</vt:lpstr>
      <vt:lpstr>THE PROCESS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Lisa Dolin</cp:lastModifiedBy>
  <cp:revision>340</cp:revision>
  <cp:lastPrinted>2012-04-16T20:58:57Z</cp:lastPrinted>
  <dcterms:created xsi:type="dcterms:W3CDTF">2012-07-19T14:18:39Z</dcterms:created>
  <dcterms:modified xsi:type="dcterms:W3CDTF">2012-07-19T14:23:21Z</dcterms:modified>
</cp:coreProperties>
</file>