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9"/>
  </p:notesMasterIdLst>
  <p:sldIdLst>
    <p:sldId id="298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3" r:id="rId14"/>
    <p:sldId id="309" r:id="rId15"/>
    <p:sldId id="310" r:id="rId16"/>
    <p:sldId id="311" r:id="rId17"/>
    <p:sldId id="312" r:id="rId18"/>
    <p:sldId id="318" r:id="rId19"/>
    <p:sldId id="320" r:id="rId20"/>
    <p:sldId id="315" r:id="rId21"/>
    <p:sldId id="370" r:id="rId22"/>
    <p:sldId id="317" r:id="rId23"/>
    <p:sldId id="403" r:id="rId24"/>
    <p:sldId id="324" r:id="rId25"/>
    <p:sldId id="404" r:id="rId26"/>
    <p:sldId id="405" r:id="rId27"/>
    <p:sldId id="32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E974D-7B58-4E87-96FD-38263169C8B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336D9-5B33-4DB9-95A1-E4774A67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4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9EBC-3110-4D7B-AD6A-6193F84BC3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9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271" indent="-288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802" indent="-2311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8122" indent="-2311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0443" indent="-2311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764" indent="-231160" defTabSz="462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084" indent="-231160" defTabSz="462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405" indent="-231160" defTabSz="462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9725" indent="-231160" defTabSz="462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293487-E68B-4528-A9A3-ACABC38B3A43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35844" name="Notes Placeholder 1"/>
          <p:cNvSpPr>
            <a:spLocks noGrp="1"/>
          </p:cNvSpPr>
          <p:nvPr/>
        </p:nvSpPr>
        <p:spPr bwMode="auto">
          <a:xfrm>
            <a:off x="704457" y="4423294"/>
            <a:ext cx="5629226" cy="418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10" tIns="46704" rIns="93410" bIns="4670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C188992-8687-6594-0BB6-4FDC0A3A5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them our PFP high school budget form from FMGT 1101</a:t>
            </a:r>
          </a:p>
        </p:txBody>
      </p:sp>
    </p:spTree>
    <p:extLst>
      <p:ext uri="{BB962C8B-B14F-4D97-AF65-F5344CB8AC3E}">
        <p14:creationId xmlns:p14="http://schemas.microsoft.com/office/powerpoint/2010/main" val="413694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7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9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9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649224"/>
            <a:ext cx="4299880" cy="35227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i="1" dirty="0">
                <a:solidFill>
                  <a:srgbClr val="FEFFFF"/>
                </a:solidFill>
              </a:rPr>
              <a:t>Money </a:t>
            </a:r>
            <a:r>
              <a:rPr lang="en-US" sz="4800" i="1" u="sng" dirty="0">
                <a:solidFill>
                  <a:srgbClr val="FEFFFF"/>
                </a:solidFill>
              </a:rPr>
              <a:t>Management</a:t>
            </a:r>
            <a:br>
              <a:rPr lang="en-US" sz="4800" i="1" dirty="0">
                <a:solidFill>
                  <a:srgbClr val="FEFFFF"/>
                </a:solidFill>
              </a:rPr>
            </a:br>
            <a:br>
              <a:rPr lang="en-US" sz="4800" i="1" dirty="0">
                <a:solidFill>
                  <a:srgbClr val="FEFFFF"/>
                </a:solidFill>
              </a:rPr>
            </a:br>
            <a:r>
              <a:rPr lang="en-US" sz="4800" i="1" dirty="0">
                <a:solidFill>
                  <a:srgbClr val="FEFFFF"/>
                </a:solidFill>
              </a:rPr>
              <a:t>Family Budgeting </a:t>
            </a:r>
            <a:br>
              <a:rPr lang="en-US" sz="4800" i="1" dirty="0">
                <a:solidFill>
                  <a:srgbClr val="FEFFFF"/>
                </a:solidFill>
              </a:rPr>
            </a:br>
            <a:endParaRPr lang="en-US" sz="4800" i="1" dirty="0">
              <a:solidFill>
                <a:srgbClr val="FEFFFF"/>
              </a:solidFill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3220" r="37736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4632158"/>
            <a:ext cx="3778870" cy="157661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Duane Donaldson, CPA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CSCC – BP – Finance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October 23, 2024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ddonaldson7@cscc.edu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0397B-900F-A18D-DA79-96F14597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63416" y="4002374"/>
            <a:ext cx="2285826" cy="28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Step #4</a:t>
            </a:r>
            <a:br>
              <a:rPr lang="en-US" sz="3200" b="1" dirty="0"/>
            </a:br>
            <a:r>
              <a:rPr lang="en-US" sz="3200" b="1" dirty="0"/>
              <a:t>    -  Evaluate Alternatives  (Cont’d)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CB625E-84F9-401C-A89A-360A8085F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195" y="1973020"/>
            <a:ext cx="7025149" cy="451283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E7282B-C0BE-4021-9996-B8701D864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6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Step #5</a:t>
            </a:r>
            <a:br>
              <a:rPr lang="en-US" sz="3200" b="1" dirty="0"/>
            </a:br>
            <a:r>
              <a:rPr lang="en-US" sz="3200" b="1" dirty="0"/>
              <a:t>       -  Implement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Written</a:t>
            </a:r>
          </a:p>
          <a:p>
            <a:pPr lvl="1"/>
            <a:r>
              <a:rPr lang="en-US" sz="2200" dirty="0"/>
              <a:t>Share with others (spouse, parents, professionals)</a:t>
            </a:r>
          </a:p>
          <a:p>
            <a:r>
              <a:rPr lang="en-US" sz="2400" b="1" dirty="0"/>
              <a:t>How will you prioritize……..</a:t>
            </a:r>
          </a:p>
          <a:p>
            <a:pPr lvl="1"/>
            <a:r>
              <a:rPr lang="en-US" sz="2200" dirty="0"/>
              <a:t>Income creation – more work, better work</a:t>
            </a:r>
          </a:p>
          <a:p>
            <a:pPr lvl="1"/>
            <a:r>
              <a:rPr lang="en-US" sz="2200" dirty="0"/>
              <a:t>Expense reduction</a:t>
            </a:r>
          </a:p>
          <a:p>
            <a:r>
              <a:rPr lang="en-US" sz="2400" b="1" dirty="0"/>
              <a:t>Put your plan in action</a:t>
            </a:r>
          </a:p>
          <a:p>
            <a:pPr lvl="1"/>
            <a:r>
              <a:rPr lang="en-US" sz="2200" dirty="0"/>
              <a:t>Professionals? – insurance, broker, agents</a:t>
            </a:r>
          </a:p>
          <a:p>
            <a:pPr lvl="1"/>
            <a:r>
              <a:rPr lang="en-US" sz="2200" dirty="0"/>
              <a:t>Make decisions &amp; live with them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C2FD6-2FDB-4F77-B6BE-794D75D1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Step #6</a:t>
            </a:r>
            <a:br>
              <a:rPr lang="en-US" sz="3200" b="1" dirty="0"/>
            </a:br>
            <a:r>
              <a:rPr lang="en-US" sz="3200" b="1" dirty="0"/>
              <a:t>       - Review &amp; Revise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Assess your decisions</a:t>
            </a:r>
          </a:p>
          <a:p>
            <a:pPr lvl="1"/>
            <a:r>
              <a:rPr lang="en-US" sz="2000" dirty="0"/>
              <a:t>At least annually, </a:t>
            </a:r>
          </a:p>
          <a:p>
            <a:pPr lvl="1"/>
            <a:r>
              <a:rPr lang="en-US" sz="2000" dirty="0"/>
              <a:t>More often when </a:t>
            </a:r>
          </a:p>
          <a:p>
            <a:pPr lvl="2"/>
            <a:r>
              <a:rPr lang="en-US" sz="2000" dirty="0"/>
              <a:t>Newer at this process</a:t>
            </a:r>
          </a:p>
          <a:p>
            <a:pPr lvl="2"/>
            <a:r>
              <a:rPr lang="en-US" sz="2000" dirty="0"/>
              <a:t>Social factors change</a:t>
            </a:r>
          </a:p>
          <a:p>
            <a:pPr lvl="2"/>
            <a:r>
              <a:rPr lang="en-US" sz="2000" dirty="0"/>
              <a:t>Economic factors change</a:t>
            </a:r>
          </a:p>
          <a:p>
            <a:pPr lvl="2"/>
            <a:r>
              <a:rPr lang="en-US" sz="2000" dirty="0"/>
              <a:t>Personal situation changes</a:t>
            </a:r>
          </a:p>
          <a:p>
            <a:r>
              <a:rPr lang="en-US" sz="2400" b="1" dirty="0"/>
              <a:t>If you fail to plan………you plan to fail !!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52F4E-5461-49AF-9611-12D9D76B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5E76D6-4CAC-381D-CE8D-D603ADC9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01" y="2529110"/>
            <a:ext cx="2131511" cy="21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Influences &amp; Timing of </a:t>
            </a:r>
            <a:br>
              <a:rPr lang="en-US" sz="3200" b="1" dirty="0"/>
            </a:br>
            <a:r>
              <a:rPr lang="en-US" sz="3200" b="1" dirty="0"/>
              <a:t>       Personal Financial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8B5A0-65D2-4A2F-B838-9574809AE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84" y="1787599"/>
            <a:ext cx="8304028" cy="487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E7D463-7021-4967-A5BC-CE1C8526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444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Key Factors to Financial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78595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FDB5BC-F384-4BDA-BDD5-980130B9E086}"/>
              </a:ext>
            </a:extLst>
          </p:cNvPr>
          <p:cNvSpPr txBox="1">
            <a:spLocks/>
          </p:cNvSpPr>
          <p:nvPr/>
        </p:nvSpPr>
        <p:spPr>
          <a:xfrm>
            <a:off x="2720347" y="1732627"/>
            <a:ext cx="8915400" cy="4178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Save for the future</a:t>
            </a:r>
          </a:p>
          <a:p>
            <a:pPr lvl="1"/>
            <a:r>
              <a:rPr lang="en-US" sz="2000" dirty="0"/>
              <a:t>Emergency fund – next 1-2 months ($1,000)</a:t>
            </a:r>
          </a:p>
          <a:p>
            <a:pPr lvl="1"/>
            <a:r>
              <a:rPr lang="en-US" sz="2000" dirty="0"/>
              <a:t>Things Change fund – 3-6 months living expenses (budget)</a:t>
            </a:r>
          </a:p>
          <a:p>
            <a:pPr lvl="1"/>
            <a:r>
              <a:rPr lang="en-US" sz="2000" dirty="0"/>
              <a:t>Long-term – home, kids’ education, retirement</a:t>
            </a:r>
          </a:p>
          <a:p>
            <a:r>
              <a:rPr lang="en-US" sz="2400" dirty="0"/>
              <a:t>Maintain </a:t>
            </a:r>
            <a:r>
              <a:rPr lang="en-US" sz="2400" b="1" dirty="0"/>
              <a:t>LOW</a:t>
            </a:r>
            <a:r>
              <a:rPr lang="en-US" sz="2400" dirty="0"/>
              <a:t> debt levels</a:t>
            </a:r>
          </a:p>
          <a:p>
            <a:r>
              <a:rPr lang="en-US" sz="2400" dirty="0"/>
              <a:t>Invest in </a:t>
            </a:r>
            <a:r>
              <a:rPr lang="en-US" sz="2400" b="1" dirty="0"/>
              <a:t>QUALITY </a:t>
            </a:r>
            <a:r>
              <a:rPr lang="en-US" sz="2400" dirty="0"/>
              <a:t>assets (let assets work for YOU)</a:t>
            </a:r>
          </a:p>
          <a:p>
            <a:r>
              <a:rPr lang="en-US" sz="2400" dirty="0"/>
              <a:t>Be nimble – have options (life happens)</a:t>
            </a:r>
          </a:p>
          <a:p>
            <a:r>
              <a:rPr lang="en-US" sz="2400" dirty="0"/>
              <a:t>Be safe, but not TOO safe (take educated risk)</a:t>
            </a:r>
          </a:p>
          <a:p>
            <a:r>
              <a:rPr lang="en-US" sz="2400" b="1" dirty="0"/>
              <a:t>Communicate</a:t>
            </a:r>
            <a:r>
              <a:rPr lang="en-US" sz="2400" dirty="0"/>
              <a:t> – let others in on your plan (TEAMS win)</a:t>
            </a:r>
          </a:p>
          <a:p>
            <a:r>
              <a:rPr lang="en-US" sz="2400" dirty="0"/>
              <a:t>Build your “</a:t>
            </a:r>
            <a:r>
              <a:rPr lang="en-US" sz="2400" b="1" dirty="0"/>
              <a:t>team</a:t>
            </a:r>
            <a:r>
              <a:rPr lang="en-US" sz="2400" dirty="0"/>
              <a:t>” – the best teams win 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E02B3-F0E4-49C4-ADC6-5ACA3912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344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YOUR LIFE &amp; LIFESTYLE</a:t>
            </a:r>
            <a:br>
              <a:rPr lang="en-US" sz="3200" b="1" dirty="0"/>
            </a:br>
            <a:r>
              <a:rPr lang="en-US" sz="3200" b="1" dirty="0"/>
              <a:t>       - How to Make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48150"/>
          </a:xfrm>
        </p:spPr>
        <p:txBody>
          <a:bodyPr>
            <a:normAutofit/>
          </a:bodyPr>
          <a:lstStyle/>
          <a:p>
            <a:r>
              <a:rPr lang="en-US" sz="2400" dirty="0"/>
              <a:t>What are </a:t>
            </a:r>
            <a:r>
              <a:rPr lang="en-US" sz="2400" b="1" u="sng" dirty="0"/>
              <a:t>YOUR</a:t>
            </a:r>
            <a:r>
              <a:rPr lang="en-US" sz="2400" dirty="0"/>
              <a:t> </a:t>
            </a:r>
            <a:r>
              <a:rPr lang="en-US" sz="2400" i="1" u="sng" dirty="0"/>
              <a:t>most important factors </a:t>
            </a:r>
            <a:r>
              <a:rPr lang="en-US" sz="2400" dirty="0"/>
              <a:t>that YOU will consider in making an economic life plan</a:t>
            </a:r>
          </a:p>
          <a:p>
            <a:pPr lvl="1"/>
            <a:r>
              <a:rPr lang="en-US" sz="1800" dirty="0"/>
              <a:t>Career ?</a:t>
            </a:r>
          </a:p>
          <a:p>
            <a:pPr lvl="1"/>
            <a:r>
              <a:rPr lang="en-US" sz="1800" dirty="0"/>
              <a:t>Family – timing / size ?</a:t>
            </a:r>
          </a:p>
          <a:p>
            <a:pPr lvl="1"/>
            <a:r>
              <a:rPr lang="en-US" sz="1800" dirty="0"/>
              <a:t>Home – city, suburb, country ?</a:t>
            </a:r>
          </a:p>
          <a:p>
            <a:pPr lvl="1"/>
            <a:r>
              <a:rPr lang="en-US" sz="1800" dirty="0"/>
              <a:t>Geography (where you will live) ?</a:t>
            </a:r>
          </a:p>
          <a:p>
            <a:pPr lvl="1"/>
            <a:r>
              <a:rPr lang="en-US" sz="1800" dirty="0"/>
              <a:t>How long to work vs. “retirement” (what IS retirement?) ?</a:t>
            </a:r>
          </a:p>
          <a:p>
            <a:pPr lvl="1"/>
            <a:r>
              <a:rPr lang="en-US" sz="1800" dirty="0"/>
              <a:t>Recreation / vacation ?</a:t>
            </a:r>
          </a:p>
          <a:p>
            <a:pPr lvl="1"/>
            <a:r>
              <a:rPr lang="en-US" sz="1800" dirty="0"/>
              <a:t>Personal activities ?</a:t>
            </a:r>
          </a:p>
          <a:p>
            <a:pPr lvl="1"/>
            <a:r>
              <a:rPr lang="en-US" sz="1800" dirty="0"/>
              <a:t>Other …………………..</a:t>
            </a:r>
          </a:p>
          <a:p>
            <a:pPr lvl="1"/>
            <a:endParaRPr lang="en-US" sz="1800" dirty="0"/>
          </a:p>
          <a:p>
            <a:pPr lvl="1"/>
            <a:endParaRPr lang="en-US" sz="2200" dirty="0"/>
          </a:p>
          <a:p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FDB5BC-F384-4BDA-BDD5-980130B9E086}"/>
              </a:ext>
            </a:extLst>
          </p:cNvPr>
          <p:cNvSpPr txBox="1">
            <a:spLocks/>
          </p:cNvSpPr>
          <p:nvPr/>
        </p:nvSpPr>
        <p:spPr>
          <a:xfrm>
            <a:off x="2720347" y="1732627"/>
            <a:ext cx="8915400" cy="417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E02B3-F0E4-49C4-ADC6-5ACA3912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/>
              <a:t>What Successful People</a:t>
            </a:r>
            <a:br>
              <a:rPr lang="en-US" dirty="0"/>
            </a:br>
            <a:r>
              <a:rPr lang="en-US" dirty="0"/>
              <a:t>“</a:t>
            </a:r>
            <a:r>
              <a:rPr lang="en-US" b="1" dirty="0"/>
              <a:t>DO</a:t>
            </a:r>
            <a:r>
              <a:rPr lang="en-US" dirty="0"/>
              <a:t>”  Do !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White puzzle with one red piece">
            <a:extLst>
              <a:ext uri="{FF2B5EF4-FFF2-40B4-BE49-F238E27FC236}">
                <a16:creationId xmlns:a16="http://schemas.microsoft.com/office/drawing/2014/main" id="{BE13B516-65E1-44D6-ADE6-43CB41E85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6" r="30062"/>
          <a:stretch/>
        </p:blipFill>
        <p:spPr>
          <a:xfrm>
            <a:off x="-54908" y="-62065"/>
            <a:ext cx="4671091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5559F6-BE6D-4855-A4F6-09715503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678" y="2396155"/>
            <a:ext cx="5242335" cy="38676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Invest in what you know)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Pay yourself 1</a:t>
            </a:r>
            <a:r>
              <a:rPr lang="en-US" sz="2000" baseline="30000" dirty="0"/>
              <a:t>st</a:t>
            </a:r>
            <a:r>
              <a:rPr lang="en-US" sz="2000" dirty="0"/>
              <a:t> = SAVE / INVEST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Save </a:t>
            </a:r>
            <a:r>
              <a:rPr lang="en-US" sz="2000" u="sng" dirty="0"/>
              <a:t>15%</a:t>
            </a:r>
            <a:r>
              <a:rPr lang="en-US" sz="2000" dirty="0"/>
              <a:t> of their earnings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Set up emergency funds</a:t>
            </a:r>
          </a:p>
          <a:p>
            <a:pPr>
              <a:lnSpc>
                <a:spcPct val="90000"/>
              </a:lnSpc>
            </a:pPr>
            <a:r>
              <a:rPr lang="en-US" sz="2000" u="sng" dirty="0"/>
              <a:t>Budget</a:t>
            </a:r>
            <a:r>
              <a:rPr lang="en-US" sz="2000" dirty="0"/>
              <a:t> – in writing &amp; share it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Know their risk profile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Keep GREAT relationships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Limit “bad” debt – it’s a threat</a:t>
            </a:r>
          </a:p>
          <a:p>
            <a:pPr>
              <a:lnSpc>
                <a:spcPct val="90000"/>
              </a:lnSpc>
            </a:pPr>
            <a:r>
              <a:rPr lang="en-US" sz="2000" u="sng" dirty="0"/>
              <a:t>Plan</a:t>
            </a:r>
            <a:r>
              <a:rPr lang="en-US" sz="2000" dirty="0"/>
              <a:t> their work, then </a:t>
            </a:r>
            <a:r>
              <a:rPr lang="en-US" sz="2000" u="sng" dirty="0"/>
              <a:t>work</a:t>
            </a:r>
            <a:r>
              <a:rPr lang="en-US" sz="2000" dirty="0"/>
              <a:t> their plan</a:t>
            </a:r>
          </a:p>
        </p:txBody>
      </p:sp>
    </p:spTree>
    <p:extLst>
      <p:ext uri="{BB962C8B-B14F-4D97-AF65-F5344CB8AC3E}">
        <p14:creationId xmlns:p14="http://schemas.microsoft.com/office/powerpoint/2010/main" val="22865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344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Budget</a:t>
            </a:r>
            <a:br>
              <a:rPr lang="en-US" sz="3200" b="1" dirty="0"/>
            </a:br>
            <a:r>
              <a:rPr lang="en-US" sz="3200" b="1" dirty="0"/>
              <a:t>       - How to Make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48150"/>
          </a:xfrm>
        </p:spPr>
        <p:txBody>
          <a:bodyPr>
            <a:normAutofit/>
          </a:bodyPr>
          <a:lstStyle/>
          <a:p>
            <a:r>
              <a:rPr lang="en-US" sz="2400" dirty="0"/>
              <a:t>Defines savings &amp; spending</a:t>
            </a:r>
          </a:p>
          <a:p>
            <a:pPr lvl="1"/>
            <a:r>
              <a:rPr lang="en-US" sz="2200" dirty="0"/>
              <a:t>Don’t run out of money before you run out of month</a:t>
            </a:r>
          </a:p>
          <a:p>
            <a:pPr lvl="1"/>
            <a:r>
              <a:rPr lang="en-US" sz="2200" dirty="0"/>
              <a:t>Spend </a:t>
            </a:r>
            <a:r>
              <a:rPr lang="en-US" sz="2200" b="1" dirty="0"/>
              <a:t>WISELY</a:t>
            </a:r>
            <a:r>
              <a:rPr lang="en-US" sz="2200" dirty="0"/>
              <a:t> (think it through, you worked hard for it)</a:t>
            </a:r>
          </a:p>
          <a:p>
            <a:pPr lvl="2"/>
            <a:r>
              <a:rPr lang="en-US" sz="2000" dirty="0"/>
              <a:t>Follow your budget / “the plan”</a:t>
            </a:r>
          </a:p>
          <a:p>
            <a:pPr lvl="1"/>
            <a:r>
              <a:rPr lang="en-US" sz="2200" dirty="0"/>
              <a:t>Develop </a:t>
            </a:r>
            <a:r>
              <a:rPr lang="en-US" sz="2200" b="1" dirty="0"/>
              <a:t>GREAT HABITS</a:t>
            </a:r>
            <a:r>
              <a:rPr lang="en-US" sz="2200" dirty="0"/>
              <a:t> (can’t fake this)</a:t>
            </a:r>
          </a:p>
          <a:p>
            <a:pPr lvl="2"/>
            <a:r>
              <a:rPr lang="en-US" sz="2000" dirty="0"/>
              <a:t>Retain records, review spending constantly</a:t>
            </a:r>
          </a:p>
          <a:p>
            <a:pPr lvl="1"/>
            <a:r>
              <a:rPr lang="en-US" sz="2200" dirty="0"/>
              <a:t>Focus on your </a:t>
            </a:r>
            <a:r>
              <a:rPr lang="en-US" sz="2200" b="1" dirty="0"/>
              <a:t>GOALS</a:t>
            </a:r>
            <a:r>
              <a:rPr lang="en-US" sz="2200" dirty="0"/>
              <a:t> (S.M.A.R.T.)</a:t>
            </a:r>
          </a:p>
          <a:p>
            <a:pPr lvl="1"/>
            <a:r>
              <a:rPr lang="en-US" sz="2200" dirty="0"/>
              <a:t>Have </a:t>
            </a:r>
            <a:r>
              <a:rPr lang="en-US" sz="2200" b="1" dirty="0"/>
              <a:t>DISCIPLINE</a:t>
            </a:r>
            <a:r>
              <a:rPr lang="en-US" sz="2200" dirty="0"/>
              <a:t> (if won’t work if you don’t work)</a:t>
            </a:r>
          </a:p>
          <a:p>
            <a:pPr lvl="1"/>
            <a:r>
              <a:rPr lang="en-US" sz="2200" b="1" dirty="0"/>
              <a:t>Pay yourself </a:t>
            </a:r>
            <a:r>
              <a:rPr lang="en-US" sz="2200" dirty="0"/>
              <a:t>first (auto deductions)</a:t>
            </a:r>
          </a:p>
          <a:p>
            <a:pPr lvl="1"/>
            <a:endParaRPr lang="en-US" sz="2200" dirty="0"/>
          </a:p>
          <a:p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FDB5BC-F384-4BDA-BDD5-980130B9E086}"/>
              </a:ext>
            </a:extLst>
          </p:cNvPr>
          <p:cNvSpPr txBox="1">
            <a:spLocks/>
          </p:cNvSpPr>
          <p:nvPr/>
        </p:nvSpPr>
        <p:spPr>
          <a:xfrm>
            <a:off x="2720347" y="1732627"/>
            <a:ext cx="8915400" cy="417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E02B3-F0E4-49C4-ADC6-5ACA3912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509" y="388119"/>
            <a:ext cx="9144000" cy="115179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Financial  Apps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49AAF-A2DF-0799-F33A-DF3A2E10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54" y="2360417"/>
            <a:ext cx="1382946" cy="1688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F879E-1324-A7E3-A440-CFEEB068C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264" y="2278739"/>
            <a:ext cx="1382946" cy="1851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0B279-A617-9E8A-C496-A5149B8C9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521" y="2202747"/>
            <a:ext cx="1382945" cy="1765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BF31B5-4447-4259-D3A3-89F3612E2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576" y="4328202"/>
            <a:ext cx="1382946" cy="1783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918675-2942-4D9C-DAE5-161B82D3B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063" y="4328202"/>
            <a:ext cx="1382945" cy="17517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59A152-4BF2-C451-7CBA-E454A9ECF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1458" y="3968662"/>
            <a:ext cx="2619741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13B2-3E32-43F8-A8BC-98EAB101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/>
              <a:t>Cash Flow Statement</a:t>
            </a:r>
            <a:br>
              <a:rPr lang="en-US" sz="3600" b="1" dirty="0"/>
            </a:br>
            <a:r>
              <a:rPr lang="en-US" sz="3600" b="1" dirty="0"/>
              <a:t>       - Budget, Income Stmt.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0EAC-BDA5-402E-B0C4-FA8948DB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1474" y="2052882"/>
            <a:ext cx="4313864" cy="4375419"/>
          </a:xfrm>
        </p:spPr>
        <p:txBody>
          <a:bodyPr>
            <a:normAutofit fontScale="92500"/>
          </a:bodyPr>
          <a:lstStyle/>
          <a:p>
            <a:r>
              <a:rPr lang="en-US" sz="2600" b="1" dirty="0"/>
              <a:t>Income (inflow)</a:t>
            </a:r>
            <a:r>
              <a:rPr lang="en-US" sz="2600" dirty="0"/>
              <a:t>	</a:t>
            </a:r>
          </a:p>
          <a:p>
            <a:pPr lvl="1"/>
            <a:r>
              <a:rPr lang="en-US" sz="2200" dirty="0"/>
              <a:t>Wages / salaries</a:t>
            </a:r>
          </a:p>
          <a:p>
            <a:pPr lvl="1"/>
            <a:r>
              <a:rPr lang="en-US" sz="2200" dirty="0"/>
              <a:t>Commissions</a:t>
            </a:r>
          </a:p>
          <a:p>
            <a:pPr lvl="1"/>
            <a:r>
              <a:rPr lang="en-US" sz="2200" dirty="0"/>
              <a:t>Business income                     (side hustle?)</a:t>
            </a:r>
          </a:p>
          <a:p>
            <a:pPr lvl="1"/>
            <a:r>
              <a:rPr lang="en-US" sz="2200" dirty="0"/>
              <a:t>Gifts (money from others)</a:t>
            </a:r>
          </a:p>
          <a:p>
            <a:pPr lvl="1"/>
            <a:r>
              <a:rPr lang="en-US" sz="2200" dirty="0"/>
              <a:t>Grants (free money)</a:t>
            </a:r>
          </a:p>
          <a:p>
            <a:pPr lvl="1"/>
            <a:r>
              <a:rPr lang="en-US" sz="2200" dirty="0"/>
              <a:t>Scholarships (free money)</a:t>
            </a:r>
          </a:p>
          <a:p>
            <a:pPr lvl="1"/>
            <a:r>
              <a:rPr lang="en-US" sz="2200" dirty="0"/>
              <a:t>Investment income            (later in life)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81C0A-7888-463B-9AF0-1F7277891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3408" y="1996806"/>
            <a:ext cx="4601203" cy="4375419"/>
          </a:xfrm>
        </p:spPr>
        <p:txBody>
          <a:bodyPr>
            <a:normAutofit fontScale="92500"/>
          </a:bodyPr>
          <a:lstStyle/>
          <a:p>
            <a:r>
              <a:rPr lang="en-US" sz="2600" b="1" dirty="0"/>
              <a:t>Expenses  (outflow)</a:t>
            </a:r>
          </a:p>
          <a:p>
            <a:pPr lvl="1"/>
            <a:r>
              <a:rPr lang="en-US" sz="2200" dirty="0"/>
              <a:t>Fixed – rent/mortgage, health prem., loans, savings (pay yourself)</a:t>
            </a:r>
          </a:p>
          <a:p>
            <a:pPr lvl="1"/>
            <a:r>
              <a:rPr lang="en-US" sz="2200" dirty="0"/>
              <a:t>Variable – food, clothing, utilities, home &amp; car maintenance, household items, etc.</a:t>
            </a:r>
          </a:p>
          <a:p>
            <a:r>
              <a:rPr lang="en-US" sz="2600" b="1" dirty="0"/>
              <a:t>Surplus/Deficit </a:t>
            </a:r>
          </a:p>
          <a:p>
            <a:pPr lvl="1"/>
            <a:r>
              <a:rPr lang="en-US" sz="2200" b="1" dirty="0"/>
              <a:t>(</a:t>
            </a:r>
            <a:r>
              <a:rPr lang="en-US" sz="2200" b="1" dirty="0">
                <a:solidFill>
                  <a:srgbClr val="FF0000"/>
                </a:solidFill>
              </a:rPr>
              <a:t>Optimize THIS</a:t>
            </a:r>
            <a:r>
              <a:rPr lang="en-US" sz="2200" b="1" dirty="0"/>
              <a:t>)</a:t>
            </a:r>
          </a:p>
          <a:p>
            <a:pPr lvl="1"/>
            <a:r>
              <a:rPr lang="en-US" sz="2200" dirty="0"/>
              <a:t>Income -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8579D-6C31-4C5B-8BD5-E0CEA1CF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What will </a:t>
            </a:r>
            <a:br>
              <a:rPr lang="en-US" b="1" dirty="0"/>
            </a:br>
            <a:r>
              <a:rPr lang="en-US" b="1" dirty="0"/>
              <a:t>     we learn?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White puzzle with one red piece">
            <a:extLst>
              <a:ext uri="{FF2B5EF4-FFF2-40B4-BE49-F238E27FC236}">
                <a16:creationId xmlns:a16="http://schemas.microsoft.com/office/drawing/2014/main" id="{BE13B516-65E1-44D6-ADE6-43CB41E85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6" r="30062"/>
          <a:stretch/>
        </p:blipFill>
        <p:spPr>
          <a:xfrm>
            <a:off x="-54908" y="-62065"/>
            <a:ext cx="4671091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5559F6-BE6D-4855-A4F6-09715503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252" y="2750031"/>
            <a:ext cx="4608510" cy="36698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Why plan ahead?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dirty="0"/>
              <a:t>The Financial Planning Process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dirty="0"/>
              <a:t>Budgeting Techniques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foundation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0CB35-7274-C784-2578-780AE2A6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337" y="-9225"/>
            <a:ext cx="2707163" cy="15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181670" y="198171"/>
            <a:ext cx="8596668" cy="9906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Budget to Borrow the minimum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235254-8AE1-4724-8984-780F1F151CAB}" type="slidenum">
              <a:rPr lang="en-US" altLang="en-US">
                <a:solidFill>
                  <a:srgbClr val="F2F2F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26322"/>
              </p:ext>
            </p:extLst>
          </p:nvPr>
        </p:nvGraphicFramePr>
        <p:xfrm>
          <a:off x="3159483" y="1151053"/>
          <a:ext cx="7467600" cy="515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5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7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Incoming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Outgoing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Grants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Tuition &amp;</a:t>
                      </a:r>
                      <a:r>
                        <a:rPr lang="en-US" sz="2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Fees</a:t>
                      </a:r>
                      <a:endParaRPr lang="en-US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Scholarships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Books &amp; Supplies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Work-study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Housing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College Savings Plan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Family Assistance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Food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Individual Income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Health</a:t>
                      </a:r>
                      <a:r>
                        <a:rPr lang="en-US" sz="2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Care</a:t>
                      </a:r>
                      <a:endParaRPr lang="en-US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Loans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Entertainment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45737" marB="45737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Loan</a:t>
                      </a:r>
                      <a:r>
                        <a:rPr lang="en-US" sz="2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Costs</a:t>
                      </a:r>
                      <a:endParaRPr lang="en-US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45737" marB="45737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7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$$$</a:t>
                      </a:r>
                    </a:p>
                  </a:txBody>
                  <a:tcPr marT="45737" marB="45737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$$$</a:t>
                      </a:r>
                    </a:p>
                  </a:txBody>
                  <a:tcPr marT="45737" marB="45737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696929" y="5749721"/>
            <a:ext cx="36576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39929" y="5737123"/>
            <a:ext cx="36576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D5B518-6829-40FB-A889-24F17C3CDEB3}"/>
              </a:ext>
            </a:extLst>
          </p:cNvPr>
          <p:cNvSpPr txBox="1"/>
          <p:nvPr/>
        </p:nvSpPr>
        <p:spPr>
          <a:xfrm>
            <a:off x="2359383" y="6486719"/>
            <a:ext cx="72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And think about how you will finance your WHOLE college time</a:t>
            </a:r>
          </a:p>
        </p:txBody>
      </p:sp>
    </p:spTree>
    <p:extLst>
      <p:ext uri="{BB962C8B-B14F-4D97-AF65-F5344CB8AC3E}">
        <p14:creationId xmlns:p14="http://schemas.microsoft.com/office/powerpoint/2010/main" val="22031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233" y="212773"/>
            <a:ext cx="4355889" cy="128089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4400" b="1" dirty="0"/>
              <a:t>FAMILY</a:t>
            </a:r>
            <a:br>
              <a:rPr lang="en-US" sz="4400" b="1" dirty="0"/>
            </a:br>
            <a:r>
              <a:rPr lang="en-US" sz="4400" b="1" dirty="0"/>
              <a:t>BUDGET</a:t>
            </a:r>
            <a:br>
              <a:rPr lang="en-US" sz="4400" b="1" dirty="0"/>
            </a:br>
            <a:br>
              <a:rPr lang="en-US" b="1" dirty="0"/>
            </a:br>
            <a:r>
              <a:rPr lang="en-US" sz="3200" b="1" dirty="0"/>
              <a:t>Let’s do a “budget”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White puzzle with one red piece">
            <a:extLst>
              <a:ext uri="{FF2B5EF4-FFF2-40B4-BE49-F238E27FC236}">
                <a16:creationId xmlns:a16="http://schemas.microsoft.com/office/drawing/2014/main" id="{BE13B516-65E1-44D6-ADE6-43CB41E85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6" r="30062"/>
          <a:stretch/>
        </p:blipFill>
        <p:spPr>
          <a:xfrm>
            <a:off x="-54908" y="-62065"/>
            <a:ext cx="4671091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5559F6-BE6D-4855-A4F6-09715503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664" y="2767539"/>
            <a:ext cx="4953738" cy="37884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Income &amp; Withholdings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Pay yourself 1st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Redo expenses until bottom line is positive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Track it to actual monthly for 1 year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Weekly or Monthly-to-Actual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FABA3-1D72-22E9-2C46-B36826F3A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859" y="3201257"/>
            <a:ext cx="2061985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344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Budget</a:t>
            </a:r>
            <a:br>
              <a:rPr lang="en-US" sz="3200" b="1" dirty="0"/>
            </a:br>
            <a:r>
              <a:rPr lang="en-US" sz="3200" b="1" dirty="0"/>
              <a:t>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487" y="1339702"/>
            <a:ext cx="7616439" cy="534684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sz="2000" dirty="0"/>
          </a:p>
          <a:p>
            <a:r>
              <a:rPr lang="en-US" sz="2800" dirty="0"/>
              <a:t>Weekly</a:t>
            </a:r>
          </a:p>
          <a:p>
            <a:pPr marL="457200" lvl="1" indent="0">
              <a:buNone/>
            </a:pPr>
            <a:r>
              <a:rPr lang="en-US" sz="2000" b="1" dirty="0"/>
              <a:t>OR</a:t>
            </a:r>
          </a:p>
          <a:p>
            <a:r>
              <a:rPr lang="en-US" sz="2800" dirty="0"/>
              <a:t>Monthly w/actual comparison</a:t>
            </a:r>
          </a:p>
          <a:p>
            <a:pPr lvl="1"/>
            <a:endParaRPr lang="en-US" sz="2400" dirty="0"/>
          </a:p>
          <a:p>
            <a:r>
              <a:rPr lang="en-US" sz="2600" dirty="0"/>
              <a:t>Divide your income among </a:t>
            </a:r>
            <a:r>
              <a:rPr lang="en-US" sz="2600" b="1" dirty="0"/>
              <a:t>needs</a:t>
            </a:r>
            <a:r>
              <a:rPr lang="en-US" sz="2600" dirty="0"/>
              <a:t>, </a:t>
            </a:r>
            <a:r>
              <a:rPr lang="en-US" sz="2600" b="1" dirty="0"/>
              <a:t>wants</a:t>
            </a:r>
            <a:r>
              <a:rPr lang="en-US" sz="2600" dirty="0"/>
              <a:t> </a:t>
            </a:r>
            <a:r>
              <a:rPr lang="en-US" sz="2600" b="1" dirty="0"/>
              <a:t>&amp; debt repayment</a:t>
            </a:r>
            <a:r>
              <a:rPr lang="en-US" sz="2600" dirty="0"/>
              <a:t>, and </a:t>
            </a:r>
            <a:r>
              <a:rPr lang="en-US" sz="2600" b="1" dirty="0"/>
              <a:t>savings</a:t>
            </a:r>
            <a:r>
              <a:rPr lang="en-US" sz="2600" dirty="0"/>
              <a:t> using the </a:t>
            </a:r>
            <a:r>
              <a:rPr lang="en-US" sz="2600" b="1" dirty="0"/>
              <a:t>50/30/20</a:t>
            </a:r>
            <a:r>
              <a:rPr lang="en-US" sz="2600" dirty="0"/>
              <a:t> budget ?  (</a:t>
            </a:r>
            <a:r>
              <a:rPr lang="en-US" sz="1900" dirty="0"/>
              <a:t>automate savings</a:t>
            </a:r>
            <a:r>
              <a:rPr lang="en-US" sz="2600" dirty="0"/>
              <a:t>?)</a:t>
            </a:r>
            <a:endParaRPr lang="en-US" sz="2400" dirty="0"/>
          </a:p>
          <a:p>
            <a:pPr lvl="1"/>
            <a:endParaRPr lang="en-US" sz="2200" dirty="0"/>
          </a:p>
          <a:p>
            <a:r>
              <a:rPr lang="en-US" sz="2400" b="1" i="1" dirty="0"/>
              <a:t>“We all have an incredible opportunity to create wealth for ourselves and to create financial freedom, but we have to have a strategy around that, we can’t just wing it.”  Duane Donaldson </a:t>
            </a:r>
            <a:r>
              <a:rPr lang="en-US" sz="2400" b="1" i="1" dirty="0">
                <a:sym typeface="Wingdings" panose="05000000000000000000" pitchFamily="2" charset="2"/>
              </a:rPr>
              <a:t></a:t>
            </a:r>
            <a:endParaRPr lang="en-US" sz="2400" b="1" i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FDB5BC-F384-4BDA-BDD5-980130B9E086}"/>
              </a:ext>
            </a:extLst>
          </p:cNvPr>
          <p:cNvSpPr txBox="1">
            <a:spLocks/>
          </p:cNvSpPr>
          <p:nvPr/>
        </p:nvSpPr>
        <p:spPr>
          <a:xfrm>
            <a:off x="2720347" y="1732627"/>
            <a:ext cx="8915400" cy="417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E02B3-F0E4-49C4-ADC6-5ACA3912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6215D-F098-3C08-8461-44FF733D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513" y="2168465"/>
            <a:ext cx="2503487" cy="23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344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Costs of Living by Category   </a:t>
            </a:r>
            <a:br>
              <a:rPr lang="en-US" sz="3200" b="1" dirty="0"/>
            </a:br>
            <a:r>
              <a:rPr lang="en-US" sz="3200" b="1" dirty="0"/>
              <a:t>            (A Guideline)</a:t>
            </a:r>
            <a:br>
              <a:rPr lang="en-US" sz="3200" b="1" dirty="0"/>
            </a:br>
            <a:r>
              <a:rPr lang="en-US" sz="3200" b="1" dirty="0"/>
              <a:t>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E02B3-F0E4-49C4-ADC6-5ACA3912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709599B-1D10-D082-E895-774BC8204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1093" y="2020866"/>
            <a:ext cx="6489814" cy="4627202"/>
          </a:xfrm>
        </p:spPr>
      </p:pic>
    </p:spTree>
    <p:extLst>
      <p:ext uri="{BB962C8B-B14F-4D97-AF65-F5344CB8AC3E}">
        <p14:creationId xmlns:p14="http://schemas.microsoft.com/office/powerpoint/2010/main" val="35194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649224"/>
            <a:ext cx="4299880" cy="35227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i="1" dirty="0">
                <a:solidFill>
                  <a:srgbClr val="FEFFFF"/>
                </a:solidFill>
              </a:rPr>
              <a:t>Money </a:t>
            </a:r>
            <a:r>
              <a:rPr lang="en-US" sz="4800" i="1" u="sng" dirty="0">
                <a:solidFill>
                  <a:srgbClr val="FEFFFF"/>
                </a:solidFill>
              </a:rPr>
              <a:t>Management</a:t>
            </a:r>
            <a:br>
              <a:rPr lang="en-US" sz="4800" i="1" dirty="0">
                <a:solidFill>
                  <a:srgbClr val="FEFFFF"/>
                </a:solidFill>
              </a:rPr>
            </a:br>
            <a:br>
              <a:rPr lang="en-US" sz="4800" i="1" dirty="0">
                <a:solidFill>
                  <a:srgbClr val="FEFFFF"/>
                </a:solidFill>
              </a:rPr>
            </a:br>
            <a:r>
              <a:rPr lang="en-US" sz="4800" i="1" dirty="0">
                <a:solidFill>
                  <a:srgbClr val="FEFFFF"/>
                </a:solidFill>
              </a:rPr>
              <a:t>Family Budgeting </a:t>
            </a:r>
            <a:br>
              <a:rPr lang="en-US" sz="4800" i="1" dirty="0">
                <a:solidFill>
                  <a:srgbClr val="FEFFFF"/>
                </a:solidFill>
              </a:rPr>
            </a:br>
            <a:endParaRPr lang="en-US" sz="4800" i="1" dirty="0">
              <a:solidFill>
                <a:srgbClr val="FEFFFF"/>
              </a:solidFill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3220" r="37736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4632158"/>
            <a:ext cx="3778870" cy="157661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Duane Donaldson, CPA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CSCC – BP – Finance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October 23, 2024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ddonaldson7@cscc.edu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0397B-900F-A18D-DA79-96F14597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63416" y="4002374"/>
            <a:ext cx="2285826" cy="2855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421732-DBB4-4349-19A0-7D4FC47B3918}"/>
              </a:ext>
            </a:extLst>
          </p:cNvPr>
          <p:cNvSpPr txBox="1"/>
          <p:nvPr/>
        </p:nvSpPr>
        <p:spPr>
          <a:xfrm>
            <a:off x="7394713" y="289678"/>
            <a:ext cx="47942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Thank You</a:t>
            </a:r>
          </a:p>
          <a:p>
            <a:endParaRPr lang="en-US" sz="1400" b="1" dirty="0"/>
          </a:p>
          <a:p>
            <a:r>
              <a:rPr lang="en-US" sz="6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080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F7D2-E9CB-4419-B58A-1B25476B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/>
              <a:t>Issues &amp; Opportunities </a:t>
            </a:r>
            <a:br>
              <a:rPr lang="en-US" sz="3600" b="1" dirty="0"/>
            </a:br>
            <a:r>
              <a:rPr lang="en-US" sz="3600" b="1" dirty="0"/>
              <a:t>       - Why do we plan ahead?</a:t>
            </a:r>
            <a:br>
              <a:rPr lang="en-US" sz="3600" dirty="0"/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86FE-FEBB-4292-A6DA-64439F88D3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/>
              <a:t>Today</a:t>
            </a:r>
          </a:p>
          <a:p>
            <a:pPr lvl="1"/>
            <a:r>
              <a:rPr lang="en-US" dirty="0"/>
              <a:t>Food </a:t>
            </a:r>
          </a:p>
          <a:p>
            <a:pPr lvl="1"/>
            <a:r>
              <a:rPr lang="en-US" dirty="0"/>
              <a:t>Clothes</a:t>
            </a:r>
          </a:p>
          <a:p>
            <a:pPr lvl="1"/>
            <a:r>
              <a:rPr lang="en-US" dirty="0"/>
              <a:t>Shelter (rent)</a:t>
            </a:r>
          </a:p>
          <a:p>
            <a:pPr lvl="1"/>
            <a:r>
              <a:rPr lang="en-US" dirty="0"/>
              <a:t>Transportation (car)</a:t>
            </a:r>
          </a:p>
          <a:p>
            <a:pPr lvl="1"/>
            <a:r>
              <a:rPr lang="en-US" dirty="0"/>
              <a:t>Tuition, books, technology</a:t>
            </a:r>
          </a:p>
          <a:p>
            <a:pPr lvl="1"/>
            <a:r>
              <a:rPr lang="en-US" dirty="0"/>
              <a:t>Insurances</a:t>
            </a:r>
          </a:p>
          <a:p>
            <a:pPr lvl="1"/>
            <a:r>
              <a:rPr lang="en-US" dirty="0"/>
              <a:t>Emergency fund ($1,000)</a:t>
            </a:r>
          </a:p>
          <a:p>
            <a:pPr lvl="1"/>
            <a:r>
              <a:rPr lang="en-US" dirty="0"/>
              <a:t>Vacation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4A73C-B443-4813-BA7F-1CD477FA5C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Next 1 to 5 Years</a:t>
            </a:r>
          </a:p>
          <a:p>
            <a:pPr lvl="1"/>
            <a:r>
              <a:rPr lang="en-US" dirty="0"/>
              <a:t>Another car</a:t>
            </a:r>
          </a:p>
          <a:p>
            <a:pPr lvl="1"/>
            <a:r>
              <a:rPr lang="en-US" dirty="0"/>
              <a:t>Obtain first home / save for one</a:t>
            </a:r>
          </a:p>
          <a:p>
            <a:pPr lvl="1"/>
            <a:r>
              <a:rPr lang="en-US" dirty="0"/>
              <a:t>Save for retirement (get started)</a:t>
            </a:r>
          </a:p>
          <a:p>
            <a:pPr lvl="1"/>
            <a:r>
              <a:rPr lang="en-US" dirty="0"/>
              <a:t>Pay off / down debts:</a:t>
            </a:r>
          </a:p>
          <a:p>
            <a:pPr lvl="2"/>
            <a:r>
              <a:rPr lang="en-US" dirty="0"/>
              <a:t>College</a:t>
            </a:r>
          </a:p>
          <a:p>
            <a:pPr lvl="2"/>
            <a:r>
              <a:rPr lang="en-US" dirty="0"/>
              <a:t>Car</a:t>
            </a:r>
          </a:p>
          <a:p>
            <a:pPr lvl="2"/>
            <a:r>
              <a:rPr lang="en-US" dirty="0"/>
              <a:t>Home</a:t>
            </a:r>
          </a:p>
          <a:p>
            <a:pPr lvl="2"/>
            <a:r>
              <a:rPr lang="en-US" dirty="0"/>
              <a:t>No Credit Cards please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Lender’s require it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5ED34-6173-4214-9E52-D1C12294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F7D2-E9CB-4419-B58A-1B25476B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/>
              <a:t>Issues &amp; Opportunities </a:t>
            </a:r>
            <a:br>
              <a:rPr lang="en-US" sz="3600" b="1" dirty="0"/>
            </a:br>
            <a:r>
              <a:rPr lang="en-US" sz="3600" b="1" dirty="0"/>
              <a:t>      - Why do we plan ahead?</a:t>
            </a:r>
            <a:br>
              <a:rPr lang="en-US" sz="3600" dirty="0"/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86FE-FEBB-4292-A6DA-64439F88D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313864" cy="4371975"/>
          </a:xfrm>
        </p:spPr>
        <p:txBody>
          <a:bodyPr/>
          <a:lstStyle/>
          <a:p>
            <a:r>
              <a:rPr lang="en-US" sz="2400" b="1" dirty="0"/>
              <a:t>Down the Road</a:t>
            </a:r>
          </a:p>
          <a:p>
            <a:pPr lvl="1"/>
            <a:r>
              <a:rPr lang="en-US" dirty="0"/>
              <a:t>Gifts to others / family – special things to help others out</a:t>
            </a:r>
          </a:p>
          <a:p>
            <a:pPr lvl="1"/>
            <a:r>
              <a:rPr lang="en-US" dirty="0"/>
              <a:t>Pay kids college</a:t>
            </a:r>
          </a:p>
          <a:p>
            <a:pPr lvl="1"/>
            <a:r>
              <a:rPr lang="en-US" dirty="0"/>
              <a:t>Pay off the house</a:t>
            </a:r>
          </a:p>
          <a:p>
            <a:pPr lvl="1"/>
            <a:r>
              <a:rPr lang="en-US" dirty="0"/>
              <a:t>Pay cash for cars / appliances</a:t>
            </a:r>
          </a:p>
          <a:p>
            <a:pPr lvl="1"/>
            <a:r>
              <a:rPr lang="en-US" dirty="0"/>
              <a:t>Multiple vacations annually</a:t>
            </a:r>
          </a:p>
          <a:p>
            <a:pPr lvl="1"/>
            <a:r>
              <a:rPr lang="en-US" dirty="0"/>
              <a:t>Leave a legacy</a:t>
            </a:r>
          </a:p>
          <a:p>
            <a:pPr lvl="2"/>
            <a:r>
              <a:rPr lang="en-US" dirty="0"/>
              <a:t>Non-profits / charities</a:t>
            </a:r>
          </a:p>
          <a:p>
            <a:pPr lvl="2"/>
            <a:r>
              <a:rPr lang="en-US" dirty="0"/>
              <a:t>Trust for the family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Lenders still require it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4A73C-B443-4813-BA7F-1CD477FA5C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3166B-C2F6-49A2-9EEF-C436242C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9F826-9671-E8FF-F235-68FD0A4AB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289" y="2977122"/>
            <a:ext cx="2150779" cy="221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F7D2-E9CB-4419-B58A-1B25476B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023444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The Financial Planning Process </a:t>
            </a:r>
            <a:br>
              <a:rPr lang="en-US" b="1" dirty="0"/>
            </a:br>
            <a:r>
              <a:rPr lang="en-US" b="1" dirty="0"/>
              <a:t>      </a:t>
            </a:r>
            <a:br>
              <a:rPr lang="en-US" sz="2000" dirty="0"/>
            </a:br>
            <a:br>
              <a:rPr lang="en-US" sz="3600" dirty="0"/>
            </a:br>
            <a:br>
              <a:rPr lang="en-US" sz="3600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4A73C-B443-4813-BA7F-1CD477FA5C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4AE14F7-7205-4290-AA9C-88282A0047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2538" y="1581775"/>
            <a:ext cx="5741583" cy="510137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0AEDCB-9A73-43C5-849C-A4460FC86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Step #1</a:t>
            </a:r>
            <a:br>
              <a:rPr lang="en-US" sz="3200" b="1" dirty="0"/>
            </a:br>
            <a:r>
              <a:rPr lang="en-US" sz="3200" b="1" dirty="0"/>
              <a:t>       - Determine Current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76750"/>
          </a:xfrm>
        </p:spPr>
        <p:txBody>
          <a:bodyPr>
            <a:normAutofit/>
          </a:bodyPr>
          <a:lstStyle/>
          <a:p>
            <a:r>
              <a:rPr lang="en-US" sz="2800" dirty="0"/>
              <a:t>What is your monthly </a:t>
            </a:r>
            <a:r>
              <a:rPr lang="en-US" sz="2800" b="1" i="1" dirty="0"/>
              <a:t>cash flow</a:t>
            </a:r>
            <a:r>
              <a:rPr lang="en-US" sz="2800" dirty="0"/>
              <a:t>?    </a:t>
            </a:r>
            <a:r>
              <a:rPr lang="en-US" sz="2800" b="1" dirty="0"/>
              <a:t>(BUDGET)</a:t>
            </a:r>
          </a:p>
          <a:p>
            <a:pPr lvl="1"/>
            <a:r>
              <a:rPr lang="en-US" sz="2000" dirty="0"/>
              <a:t>Cash flow, monthly budget, net income/(loss)  (</a:t>
            </a:r>
            <a:r>
              <a:rPr lang="en-US" sz="2000" b="1" i="1" u="sng" dirty="0"/>
              <a:t>period of time</a:t>
            </a:r>
            <a:r>
              <a:rPr lang="en-US" sz="2000" dirty="0"/>
              <a:t>)</a:t>
            </a:r>
          </a:p>
          <a:p>
            <a:pPr lvl="1"/>
            <a:r>
              <a:rPr lang="en-US" sz="2000" u="sng" dirty="0"/>
              <a:t>Income</a:t>
            </a:r>
            <a:r>
              <a:rPr lang="en-US" sz="2000" dirty="0"/>
              <a:t> – multiple sources?  (earn)</a:t>
            </a:r>
          </a:p>
          <a:p>
            <a:pPr lvl="1"/>
            <a:r>
              <a:rPr lang="en-US" sz="2000" u="sng" dirty="0"/>
              <a:t>Expenses</a:t>
            </a:r>
            <a:r>
              <a:rPr lang="en-US" sz="2000" dirty="0"/>
              <a:t> (fixed &amp; variable)   (spend)</a:t>
            </a:r>
          </a:p>
          <a:p>
            <a:r>
              <a:rPr lang="en-US" sz="2800" dirty="0"/>
              <a:t>What are your “</a:t>
            </a:r>
            <a:r>
              <a:rPr lang="en-US" sz="2800" b="1" i="1" dirty="0"/>
              <a:t>balances</a:t>
            </a:r>
            <a:r>
              <a:rPr lang="en-US" sz="2800" dirty="0"/>
              <a:t>”?     </a:t>
            </a:r>
            <a:r>
              <a:rPr lang="en-US" sz="2800" b="1" dirty="0"/>
              <a:t>(NET WORTH)</a:t>
            </a:r>
          </a:p>
          <a:p>
            <a:pPr lvl="1"/>
            <a:r>
              <a:rPr lang="en-US" sz="2000" dirty="0"/>
              <a:t>Balance sheet, net worth statement   (</a:t>
            </a:r>
            <a:r>
              <a:rPr lang="en-US" sz="2000" b="1" i="1" u="sng" dirty="0"/>
              <a:t>point in time</a:t>
            </a:r>
            <a:r>
              <a:rPr lang="en-US" sz="2000" dirty="0"/>
              <a:t>)</a:t>
            </a:r>
          </a:p>
          <a:p>
            <a:pPr lvl="1"/>
            <a:r>
              <a:rPr lang="en-US" sz="2000" u="sng" dirty="0"/>
              <a:t>Assets</a:t>
            </a:r>
            <a:r>
              <a:rPr lang="en-US" sz="2000" dirty="0"/>
              <a:t> – what you </a:t>
            </a:r>
            <a:r>
              <a:rPr lang="en-US" sz="2000" b="1" i="1" dirty="0"/>
              <a:t>OWN</a:t>
            </a:r>
          </a:p>
          <a:p>
            <a:pPr lvl="1"/>
            <a:r>
              <a:rPr lang="en-US" sz="2000" u="sng" dirty="0"/>
              <a:t>Liabilities</a:t>
            </a:r>
            <a:r>
              <a:rPr lang="en-US" sz="2000" dirty="0"/>
              <a:t> – what you </a:t>
            </a:r>
            <a:r>
              <a:rPr lang="en-US" sz="2000" b="1" u="sng" dirty="0"/>
              <a:t>OWE</a:t>
            </a:r>
          </a:p>
          <a:p>
            <a:pPr lvl="1"/>
            <a:r>
              <a:rPr lang="en-US" sz="2000" u="sng" dirty="0"/>
              <a:t>Net Worth </a:t>
            </a:r>
            <a:r>
              <a:rPr lang="en-US" sz="2000" dirty="0"/>
              <a:t>– Assets minus Liabilities (equity)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F4B4E-600E-48A0-898B-604398B6C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Step #2</a:t>
            </a:r>
            <a:br>
              <a:rPr lang="en-US" sz="3200" b="1" dirty="0"/>
            </a:br>
            <a:r>
              <a:rPr lang="en-US" sz="3200" b="1" dirty="0"/>
              <a:t>       - Develop Financial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71675"/>
            <a:ext cx="8915400" cy="4533900"/>
          </a:xfrm>
        </p:spPr>
        <p:txBody>
          <a:bodyPr>
            <a:normAutofit/>
          </a:bodyPr>
          <a:lstStyle/>
          <a:p>
            <a:r>
              <a:rPr lang="en-US" sz="2400" b="1" dirty="0"/>
              <a:t>Assess</a:t>
            </a:r>
            <a:r>
              <a:rPr lang="en-US" sz="2400" dirty="0"/>
              <a:t> yourself</a:t>
            </a:r>
          </a:p>
          <a:p>
            <a:pPr lvl="1"/>
            <a:r>
              <a:rPr lang="en-US" sz="2000" dirty="0"/>
              <a:t>Why do you feel the way you do about money?</a:t>
            </a:r>
          </a:p>
          <a:p>
            <a:pPr lvl="1"/>
            <a:r>
              <a:rPr lang="en-US" sz="2000" dirty="0"/>
              <a:t>KNOW yourself so others can assist (your </a:t>
            </a:r>
            <a:r>
              <a:rPr lang="en-US" sz="2000" i="1" dirty="0"/>
              <a:t>FINANCIAL TEAM</a:t>
            </a:r>
            <a:r>
              <a:rPr lang="en-US" sz="2000" dirty="0"/>
              <a:t>)</a:t>
            </a:r>
          </a:p>
          <a:p>
            <a:pPr lvl="1"/>
            <a:r>
              <a:rPr lang="en-US" sz="2000" u="sng" dirty="0"/>
              <a:t>Risks</a:t>
            </a:r>
            <a:r>
              <a:rPr lang="en-US" sz="2000" dirty="0"/>
              <a:t> – income/job, personal, inflation, interest rates, liquidity</a:t>
            </a:r>
          </a:p>
          <a:p>
            <a:r>
              <a:rPr lang="en-US" sz="2400" b="1" dirty="0"/>
              <a:t>SMART</a:t>
            </a:r>
            <a:r>
              <a:rPr lang="en-US" sz="2400" dirty="0"/>
              <a:t> Goals</a:t>
            </a:r>
          </a:p>
          <a:p>
            <a:pPr lvl="1"/>
            <a:r>
              <a:rPr lang="en-US" sz="2000" dirty="0"/>
              <a:t>S – Specific (numerical, objective)</a:t>
            </a:r>
          </a:p>
          <a:p>
            <a:pPr lvl="1"/>
            <a:r>
              <a:rPr lang="en-US" sz="2000" dirty="0"/>
              <a:t>M – Measurable (dollar value, time, score)</a:t>
            </a:r>
          </a:p>
          <a:p>
            <a:pPr lvl="1"/>
            <a:r>
              <a:rPr lang="en-US" sz="2000" dirty="0"/>
              <a:t>A – Action-oriented (tasks)</a:t>
            </a:r>
          </a:p>
          <a:p>
            <a:pPr lvl="1"/>
            <a:r>
              <a:rPr lang="en-US" sz="2000" dirty="0"/>
              <a:t>R – Realistic (logical / makes sense)</a:t>
            </a:r>
          </a:p>
          <a:p>
            <a:pPr lvl="1"/>
            <a:r>
              <a:rPr lang="en-US" sz="2000" dirty="0"/>
              <a:t>T – Time-oriented (day, week, month, year, etc.)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5BBD7-A4E8-4B60-B9DF-D5665247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BC049-E7A9-102F-770A-8415ADF10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146" y="4087784"/>
            <a:ext cx="2646594" cy="14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Step #3</a:t>
            </a:r>
            <a:br>
              <a:rPr lang="en-US" sz="3200" b="1" dirty="0"/>
            </a:br>
            <a:r>
              <a:rPr lang="en-US" sz="3200" b="1" dirty="0"/>
              <a:t>       -  Alternative Courses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4075"/>
            <a:ext cx="8915400" cy="4476750"/>
          </a:xfrm>
        </p:spPr>
        <p:txBody>
          <a:bodyPr>
            <a:normAutofit/>
          </a:bodyPr>
          <a:lstStyle/>
          <a:p>
            <a:r>
              <a:rPr lang="en-US" sz="2800" b="1" dirty="0"/>
              <a:t>Possible courses of action</a:t>
            </a:r>
          </a:p>
          <a:p>
            <a:pPr lvl="1"/>
            <a:r>
              <a:rPr lang="en-US" sz="2200" dirty="0"/>
              <a:t>Same course</a:t>
            </a:r>
          </a:p>
          <a:p>
            <a:pPr lvl="1"/>
            <a:r>
              <a:rPr lang="en-US" sz="2200" dirty="0"/>
              <a:t>Expand / contract current course</a:t>
            </a:r>
          </a:p>
          <a:p>
            <a:pPr lvl="1"/>
            <a:r>
              <a:rPr lang="en-US" sz="2200" dirty="0"/>
              <a:t>New course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800" b="1" dirty="0"/>
              <a:t>Creative decision making</a:t>
            </a:r>
          </a:p>
          <a:p>
            <a:pPr lvl="1"/>
            <a:r>
              <a:rPr lang="en-US" sz="2200" dirty="0"/>
              <a:t>Gain new ideas </a:t>
            </a:r>
          </a:p>
          <a:p>
            <a:pPr lvl="1"/>
            <a:r>
              <a:rPr lang="en-US" sz="2200" dirty="0"/>
              <a:t>Discuss with professionals / others with experience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B3DF8-62E5-46B2-B9C6-E132484C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6BBA5-D2AF-FBAB-E940-09C77617F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131" y="2529110"/>
            <a:ext cx="3884869" cy="21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2C73-F00C-452A-91A8-E7D4F89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Step #4</a:t>
            </a:r>
            <a:br>
              <a:rPr lang="en-US" sz="3200" b="1" dirty="0"/>
            </a:br>
            <a:r>
              <a:rPr lang="en-US" sz="3200" b="1" dirty="0"/>
              <a:t>       -  Evaluate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06F1-9C25-411A-A730-168B57B0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Opportunity Cost</a:t>
            </a:r>
          </a:p>
          <a:p>
            <a:pPr lvl="1"/>
            <a:r>
              <a:rPr lang="en-US" sz="2000" dirty="0"/>
              <a:t>Trade-off of what you give up</a:t>
            </a:r>
          </a:p>
          <a:p>
            <a:r>
              <a:rPr lang="en-US" sz="2400" b="1" dirty="0"/>
              <a:t>Evaluation Risk</a:t>
            </a:r>
          </a:p>
          <a:p>
            <a:pPr lvl="1"/>
            <a:r>
              <a:rPr lang="en-US" sz="2000" dirty="0"/>
              <a:t>Income – your job</a:t>
            </a:r>
          </a:p>
          <a:p>
            <a:pPr lvl="1"/>
            <a:r>
              <a:rPr lang="en-US" sz="2000" dirty="0"/>
              <a:t>Personal – health, safety, location</a:t>
            </a:r>
          </a:p>
          <a:p>
            <a:pPr lvl="1"/>
            <a:r>
              <a:rPr lang="en-US" sz="2000" dirty="0"/>
              <a:t>Interest – good time to borrow? (car / house)</a:t>
            </a:r>
          </a:p>
          <a:p>
            <a:pPr lvl="1"/>
            <a:r>
              <a:rPr lang="en-US" sz="2000" dirty="0"/>
              <a:t>Inflation – general economy</a:t>
            </a:r>
          </a:p>
          <a:p>
            <a:pPr lvl="1"/>
            <a:r>
              <a:rPr lang="en-US" sz="2000" dirty="0"/>
              <a:t>Liquidity – cash poor &amp; house or car rich? Big house, no furniture?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48DB8-7BA6-44BB-83E8-78BBF50D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926" y="0"/>
            <a:ext cx="2196738" cy="16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1225</Words>
  <Application>Microsoft Office PowerPoint</Application>
  <PresentationFormat>Widescreen</PresentationFormat>
  <Paragraphs>216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Wingdings 3</vt:lpstr>
      <vt:lpstr>Wisp</vt:lpstr>
      <vt:lpstr>Money Management  Family Budgeting  </vt:lpstr>
      <vt:lpstr>What will       we learn?</vt:lpstr>
      <vt:lpstr>Issues &amp; Opportunities         - Why do we plan ahead?  </vt:lpstr>
      <vt:lpstr>Issues &amp; Opportunities        - Why do we plan ahead?  </vt:lpstr>
      <vt:lpstr>The Financial Planning Process           </vt:lpstr>
      <vt:lpstr>Step #1        - Determine Current Position</vt:lpstr>
      <vt:lpstr>Step #2        - Develop Financial Goals</vt:lpstr>
      <vt:lpstr>Step #3        -  Alternative Courses of Action</vt:lpstr>
      <vt:lpstr>Step #4        -  Evaluate Alternatives</vt:lpstr>
      <vt:lpstr>Step #4     -  Evaluate Alternatives  (Cont’d)</vt:lpstr>
      <vt:lpstr>Step #5        -  Implement the Plan</vt:lpstr>
      <vt:lpstr>Step #6        - Review &amp; Revise the Plan</vt:lpstr>
      <vt:lpstr>Influences &amp; Timing of         Personal Financial Planning</vt:lpstr>
      <vt:lpstr>Key Factors to Financial Success</vt:lpstr>
      <vt:lpstr>YOUR LIFE &amp; LIFESTYLE        - How to Make it Work</vt:lpstr>
      <vt:lpstr>What Successful People “DO”  Do !</vt:lpstr>
      <vt:lpstr>Budget        - How to Make it Work</vt:lpstr>
      <vt:lpstr>Financial  Apps</vt:lpstr>
      <vt:lpstr>Cash Flow Statement        - Budget, Income Stmt.</vt:lpstr>
      <vt:lpstr>Budget to Borrow the minimum</vt:lpstr>
      <vt:lpstr>FAMILY BUDGET  Let’s do a “budget” </vt:lpstr>
      <vt:lpstr>Budget        </vt:lpstr>
      <vt:lpstr>Costs of Living by Category                (A Guideline)        </vt:lpstr>
      <vt:lpstr>Money Management  Family Budgeting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to be a  Millionaire</dc:title>
  <dc:creator>Duane Donaldson</dc:creator>
  <cp:lastModifiedBy>Jack Popovich</cp:lastModifiedBy>
  <cp:revision>53</cp:revision>
  <dcterms:created xsi:type="dcterms:W3CDTF">2021-02-04T00:07:28Z</dcterms:created>
  <dcterms:modified xsi:type="dcterms:W3CDTF">2024-10-24T13:11:23Z</dcterms:modified>
</cp:coreProperties>
</file>