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44" r:id="rId4"/>
  </p:sldMasterIdLst>
  <p:notesMasterIdLst>
    <p:notesMasterId r:id="rId31"/>
  </p:notesMasterIdLst>
  <p:sldIdLst>
    <p:sldId id="419" r:id="rId5"/>
    <p:sldId id="277" r:id="rId6"/>
    <p:sldId id="428" r:id="rId7"/>
    <p:sldId id="423" r:id="rId8"/>
    <p:sldId id="430" r:id="rId9"/>
    <p:sldId id="431" r:id="rId10"/>
    <p:sldId id="438" r:id="rId11"/>
    <p:sldId id="432" r:id="rId12"/>
    <p:sldId id="259" r:id="rId13"/>
    <p:sldId id="270" r:id="rId14"/>
    <p:sldId id="433" r:id="rId15"/>
    <p:sldId id="446" r:id="rId16"/>
    <p:sldId id="441" r:id="rId17"/>
    <p:sldId id="440" r:id="rId18"/>
    <p:sldId id="443" r:id="rId19"/>
    <p:sldId id="444" r:id="rId20"/>
    <p:sldId id="422" r:id="rId21"/>
    <p:sldId id="445" r:id="rId22"/>
    <p:sldId id="435" r:id="rId23"/>
    <p:sldId id="442" r:id="rId24"/>
    <p:sldId id="448" r:id="rId25"/>
    <p:sldId id="447" r:id="rId26"/>
    <p:sldId id="452" r:id="rId27"/>
    <p:sldId id="449" r:id="rId28"/>
    <p:sldId id="451" r:id="rId29"/>
    <p:sldId id="279"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61B02D-7F23-4A2B-9B58-2AA41F6546B9}" v="375" dt="2024-11-18T21:50:52.0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79401" autoAdjust="0"/>
  </p:normalViewPr>
  <p:slideViewPr>
    <p:cSldViewPr snapToGrid="0">
      <p:cViewPr varScale="1">
        <p:scale>
          <a:sx n="90" d="100"/>
          <a:sy n="90" d="100"/>
        </p:scale>
        <p:origin x="1290"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E23B72-8973-44F2-AC21-43D815232B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5B20B7-8E80-4DD2-A291-663BD1036FD3}">
      <dgm:prSet/>
      <dgm:spPr/>
      <dgm:t>
        <a:bodyPr/>
        <a:lstStyle/>
        <a:p>
          <a:r>
            <a:rPr lang="en-US" dirty="0"/>
            <a:t>What is your money story? Who is your money mentor? (Holidays and general)</a:t>
          </a:r>
        </a:p>
      </dgm:t>
    </dgm:pt>
    <dgm:pt modelId="{121DF385-23DC-415D-B099-4252C154D883}" type="parTrans" cxnId="{F602072A-4770-4D82-843F-8197AA641770}">
      <dgm:prSet/>
      <dgm:spPr/>
      <dgm:t>
        <a:bodyPr/>
        <a:lstStyle/>
        <a:p>
          <a:endParaRPr lang="en-US"/>
        </a:p>
      </dgm:t>
    </dgm:pt>
    <dgm:pt modelId="{B22E1A34-7632-430D-B244-377802288028}" type="sibTrans" cxnId="{F602072A-4770-4D82-843F-8197AA641770}">
      <dgm:prSet/>
      <dgm:spPr/>
      <dgm:t>
        <a:bodyPr/>
        <a:lstStyle/>
        <a:p>
          <a:endParaRPr lang="en-US"/>
        </a:p>
      </dgm:t>
    </dgm:pt>
    <dgm:pt modelId="{016FF8AA-4579-44D0-BC36-51A8F5B9AEAC}">
      <dgm:prSet/>
      <dgm:spPr/>
      <dgm:t>
        <a:bodyPr/>
        <a:lstStyle/>
        <a:p>
          <a:r>
            <a:rPr lang="en-US" dirty="0"/>
            <a:t>Why do people overspend???  Cycle of Financial Illiteracy</a:t>
          </a:r>
        </a:p>
      </dgm:t>
    </dgm:pt>
    <dgm:pt modelId="{11ABC888-C2A0-4408-B9CB-AD673C166D34}" type="parTrans" cxnId="{21FA66A0-F2BA-4F3E-959A-3192E2F342F0}">
      <dgm:prSet/>
      <dgm:spPr/>
      <dgm:t>
        <a:bodyPr/>
        <a:lstStyle/>
        <a:p>
          <a:endParaRPr lang="en-US"/>
        </a:p>
      </dgm:t>
    </dgm:pt>
    <dgm:pt modelId="{F0A67278-646A-4C63-981F-5C34FC05FE18}" type="sibTrans" cxnId="{21FA66A0-F2BA-4F3E-959A-3192E2F342F0}">
      <dgm:prSet/>
      <dgm:spPr/>
      <dgm:t>
        <a:bodyPr/>
        <a:lstStyle/>
        <a:p>
          <a:endParaRPr lang="en-US"/>
        </a:p>
      </dgm:t>
    </dgm:pt>
    <dgm:pt modelId="{CBC14B3E-483C-4F24-B12B-484D2E40EB1A}">
      <dgm:prSet/>
      <dgm:spPr/>
      <dgm:t>
        <a:bodyPr/>
        <a:lstStyle/>
        <a:p>
          <a:r>
            <a:rPr lang="en-US" dirty="0"/>
            <a:t>Goals, Behaviors &amp; Habits of Financial Wellness and Literacy</a:t>
          </a:r>
        </a:p>
      </dgm:t>
    </dgm:pt>
    <dgm:pt modelId="{E354CC8B-A95A-4CDE-BF76-FA540E429D39}" type="parTrans" cxnId="{5EF618DF-FD90-4247-A70E-73DB2918C9E7}">
      <dgm:prSet/>
      <dgm:spPr/>
      <dgm:t>
        <a:bodyPr/>
        <a:lstStyle/>
        <a:p>
          <a:endParaRPr lang="en-US"/>
        </a:p>
      </dgm:t>
    </dgm:pt>
    <dgm:pt modelId="{623FED26-1162-41F2-A359-E0066FF05381}" type="sibTrans" cxnId="{5EF618DF-FD90-4247-A70E-73DB2918C9E7}">
      <dgm:prSet/>
      <dgm:spPr/>
      <dgm:t>
        <a:bodyPr/>
        <a:lstStyle/>
        <a:p>
          <a:endParaRPr lang="en-US"/>
        </a:p>
      </dgm:t>
    </dgm:pt>
    <dgm:pt modelId="{0D5BFACF-4566-4FE6-8129-DBF588CDA01F}">
      <dgm:prSet/>
      <dgm:spPr/>
      <dgm:t>
        <a:bodyPr/>
        <a:lstStyle/>
        <a:p>
          <a:r>
            <a:rPr lang="en-US"/>
            <a:t>Budgeting in General</a:t>
          </a:r>
        </a:p>
      </dgm:t>
    </dgm:pt>
    <dgm:pt modelId="{FF0D272E-6658-42F1-9C96-D12396DB3B23}" type="parTrans" cxnId="{91CB6530-3571-49AF-9149-01BEC46FD369}">
      <dgm:prSet/>
      <dgm:spPr/>
      <dgm:t>
        <a:bodyPr/>
        <a:lstStyle/>
        <a:p>
          <a:endParaRPr lang="en-US"/>
        </a:p>
      </dgm:t>
    </dgm:pt>
    <dgm:pt modelId="{60AFBEDF-1D78-43EA-93AF-A691A895D685}" type="sibTrans" cxnId="{91CB6530-3571-49AF-9149-01BEC46FD369}">
      <dgm:prSet/>
      <dgm:spPr/>
      <dgm:t>
        <a:bodyPr/>
        <a:lstStyle/>
        <a:p>
          <a:endParaRPr lang="en-US"/>
        </a:p>
      </dgm:t>
    </dgm:pt>
    <dgm:pt modelId="{9862ACBD-6CFF-45F7-A513-2BD073FF6204}">
      <dgm:prSet/>
      <dgm:spPr/>
      <dgm:t>
        <a:bodyPr/>
        <a:lstStyle/>
        <a:p>
          <a:r>
            <a:rPr lang="en-US"/>
            <a:t>Budgeting for Holidays</a:t>
          </a:r>
        </a:p>
      </dgm:t>
    </dgm:pt>
    <dgm:pt modelId="{F6DD94E5-2D0B-465D-8BFB-D5C7F7035128}" type="parTrans" cxnId="{DA259476-2927-4E9E-B8AB-269035AFCC40}">
      <dgm:prSet/>
      <dgm:spPr/>
      <dgm:t>
        <a:bodyPr/>
        <a:lstStyle/>
        <a:p>
          <a:endParaRPr lang="en-US"/>
        </a:p>
      </dgm:t>
    </dgm:pt>
    <dgm:pt modelId="{3E2293BF-DB8D-44EE-AE90-2C80B8966774}" type="sibTrans" cxnId="{DA259476-2927-4E9E-B8AB-269035AFCC40}">
      <dgm:prSet/>
      <dgm:spPr/>
      <dgm:t>
        <a:bodyPr/>
        <a:lstStyle/>
        <a:p>
          <a:endParaRPr lang="en-US"/>
        </a:p>
      </dgm:t>
    </dgm:pt>
    <dgm:pt modelId="{370D298E-5103-46E4-B3E2-95D5816FCF83}">
      <dgm:prSet/>
      <dgm:spPr/>
      <dgm:t>
        <a:bodyPr/>
        <a:lstStyle/>
        <a:p>
          <a:r>
            <a:rPr lang="en-US"/>
            <a:t>Tips for Holidays</a:t>
          </a:r>
        </a:p>
      </dgm:t>
    </dgm:pt>
    <dgm:pt modelId="{EA4034BE-7377-4A97-A382-3E88A4D9F130}" type="parTrans" cxnId="{EA1512A4-9E39-4BFE-B46A-CF39C61E0CEA}">
      <dgm:prSet/>
      <dgm:spPr/>
      <dgm:t>
        <a:bodyPr/>
        <a:lstStyle/>
        <a:p>
          <a:endParaRPr lang="en-US"/>
        </a:p>
      </dgm:t>
    </dgm:pt>
    <dgm:pt modelId="{AEB5444E-912F-474D-B835-06D2A73E2166}" type="sibTrans" cxnId="{EA1512A4-9E39-4BFE-B46A-CF39C61E0CEA}">
      <dgm:prSet/>
      <dgm:spPr/>
      <dgm:t>
        <a:bodyPr/>
        <a:lstStyle/>
        <a:p>
          <a:endParaRPr lang="en-US"/>
        </a:p>
      </dgm:t>
    </dgm:pt>
    <dgm:pt modelId="{3737CC96-AF9F-4CF2-80DD-699E63C99A90}">
      <dgm:prSet/>
      <dgm:spPr/>
      <dgm:t>
        <a:bodyPr/>
        <a:lstStyle/>
        <a:p>
          <a:r>
            <a:rPr lang="en-US"/>
            <a:t>Summary</a:t>
          </a:r>
        </a:p>
      </dgm:t>
    </dgm:pt>
    <dgm:pt modelId="{8058704E-C051-4E8F-8DDB-89433A8FD0AB}" type="parTrans" cxnId="{C48D3821-33B1-45D5-A914-5E8EF2D9A9CA}">
      <dgm:prSet/>
      <dgm:spPr/>
      <dgm:t>
        <a:bodyPr/>
        <a:lstStyle/>
        <a:p>
          <a:endParaRPr lang="en-US"/>
        </a:p>
      </dgm:t>
    </dgm:pt>
    <dgm:pt modelId="{A58A9A65-911C-4A57-AD8D-003E601739C8}" type="sibTrans" cxnId="{C48D3821-33B1-45D5-A914-5E8EF2D9A9CA}">
      <dgm:prSet/>
      <dgm:spPr/>
      <dgm:t>
        <a:bodyPr/>
        <a:lstStyle/>
        <a:p>
          <a:endParaRPr lang="en-US"/>
        </a:p>
      </dgm:t>
    </dgm:pt>
    <dgm:pt modelId="{4354384C-AF05-46AF-9F8C-7978DE43525B}">
      <dgm:prSet/>
      <dgm:spPr/>
      <dgm:t>
        <a:bodyPr/>
        <a:lstStyle/>
        <a:p>
          <a:r>
            <a:rPr lang="en-US"/>
            <a:t>Questions</a:t>
          </a:r>
        </a:p>
      </dgm:t>
    </dgm:pt>
    <dgm:pt modelId="{46650F86-D250-45DC-A919-BC84BE2504A5}" type="parTrans" cxnId="{3FEEC4AC-2EFD-4B3E-ACD8-40C310C6770E}">
      <dgm:prSet/>
      <dgm:spPr/>
      <dgm:t>
        <a:bodyPr/>
        <a:lstStyle/>
        <a:p>
          <a:endParaRPr lang="en-US"/>
        </a:p>
      </dgm:t>
    </dgm:pt>
    <dgm:pt modelId="{FC01ECBA-59E7-4E86-9D49-67F46AE96A09}" type="sibTrans" cxnId="{3FEEC4AC-2EFD-4B3E-ACD8-40C310C6770E}">
      <dgm:prSet/>
      <dgm:spPr/>
      <dgm:t>
        <a:bodyPr/>
        <a:lstStyle/>
        <a:p>
          <a:endParaRPr lang="en-US"/>
        </a:p>
      </dgm:t>
    </dgm:pt>
    <dgm:pt modelId="{26B4F487-C07A-44AB-A65A-BA321B755D39}" type="pres">
      <dgm:prSet presAssocID="{FFE23B72-8973-44F2-AC21-43D815232B55}" presName="linear" presStyleCnt="0">
        <dgm:presLayoutVars>
          <dgm:animLvl val="lvl"/>
          <dgm:resizeHandles val="exact"/>
        </dgm:presLayoutVars>
      </dgm:prSet>
      <dgm:spPr/>
    </dgm:pt>
    <dgm:pt modelId="{C67A11C0-B295-4563-98C4-C627CFD780F7}" type="pres">
      <dgm:prSet presAssocID="{745B20B7-8E80-4DD2-A291-663BD1036FD3}" presName="parentText" presStyleLbl="node1" presStyleIdx="0" presStyleCnt="8">
        <dgm:presLayoutVars>
          <dgm:chMax val="0"/>
          <dgm:bulletEnabled val="1"/>
        </dgm:presLayoutVars>
      </dgm:prSet>
      <dgm:spPr/>
    </dgm:pt>
    <dgm:pt modelId="{E002EA96-A6AC-4824-8CB4-77A70072115C}" type="pres">
      <dgm:prSet presAssocID="{B22E1A34-7632-430D-B244-377802288028}" presName="spacer" presStyleCnt="0"/>
      <dgm:spPr/>
    </dgm:pt>
    <dgm:pt modelId="{6463CA65-1E81-4A9B-A427-EB6B84475578}" type="pres">
      <dgm:prSet presAssocID="{016FF8AA-4579-44D0-BC36-51A8F5B9AEAC}" presName="parentText" presStyleLbl="node1" presStyleIdx="1" presStyleCnt="8" custLinFactNeighborY="6622">
        <dgm:presLayoutVars>
          <dgm:chMax val="0"/>
          <dgm:bulletEnabled val="1"/>
        </dgm:presLayoutVars>
      </dgm:prSet>
      <dgm:spPr/>
    </dgm:pt>
    <dgm:pt modelId="{063E62EE-F2D0-4063-913D-7244A06CFB2B}" type="pres">
      <dgm:prSet presAssocID="{F0A67278-646A-4C63-981F-5C34FC05FE18}" presName="spacer" presStyleCnt="0"/>
      <dgm:spPr/>
    </dgm:pt>
    <dgm:pt modelId="{ED235A4E-7903-4B0D-B89C-081861C9BF86}" type="pres">
      <dgm:prSet presAssocID="{CBC14B3E-483C-4F24-B12B-484D2E40EB1A}" presName="parentText" presStyleLbl="node1" presStyleIdx="2" presStyleCnt="8">
        <dgm:presLayoutVars>
          <dgm:chMax val="0"/>
          <dgm:bulletEnabled val="1"/>
        </dgm:presLayoutVars>
      </dgm:prSet>
      <dgm:spPr/>
    </dgm:pt>
    <dgm:pt modelId="{90B98A29-C1C1-4A9C-96D0-ACBB33A2D240}" type="pres">
      <dgm:prSet presAssocID="{623FED26-1162-41F2-A359-E0066FF05381}" presName="spacer" presStyleCnt="0"/>
      <dgm:spPr/>
    </dgm:pt>
    <dgm:pt modelId="{20A05464-D5D1-471F-A410-66A6A817CA8F}" type="pres">
      <dgm:prSet presAssocID="{0D5BFACF-4566-4FE6-8129-DBF588CDA01F}" presName="parentText" presStyleLbl="node1" presStyleIdx="3" presStyleCnt="8">
        <dgm:presLayoutVars>
          <dgm:chMax val="0"/>
          <dgm:bulletEnabled val="1"/>
        </dgm:presLayoutVars>
      </dgm:prSet>
      <dgm:spPr/>
    </dgm:pt>
    <dgm:pt modelId="{133A0AED-9BA2-4429-93EF-FE86B7D0847A}" type="pres">
      <dgm:prSet presAssocID="{60AFBEDF-1D78-43EA-93AF-A691A895D685}" presName="spacer" presStyleCnt="0"/>
      <dgm:spPr/>
    </dgm:pt>
    <dgm:pt modelId="{2632CFBD-E3D6-4916-87E2-625C84EEDE99}" type="pres">
      <dgm:prSet presAssocID="{9862ACBD-6CFF-45F7-A513-2BD073FF6204}" presName="parentText" presStyleLbl="node1" presStyleIdx="4" presStyleCnt="8">
        <dgm:presLayoutVars>
          <dgm:chMax val="0"/>
          <dgm:bulletEnabled val="1"/>
        </dgm:presLayoutVars>
      </dgm:prSet>
      <dgm:spPr/>
    </dgm:pt>
    <dgm:pt modelId="{2EE4810E-637F-477D-985B-C0AC18917C3E}" type="pres">
      <dgm:prSet presAssocID="{3E2293BF-DB8D-44EE-AE90-2C80B8966774}" presName="spacer" presStyleCnt="0"/>
      <dgm:spPr/>
    </dgm:pt>
    <dgm:pt modelId="{F3EC445C-B913-4AB2-A119-7A3F8877FB7F}" type="pres">
      <dgm:prSet presAssocID="{370D298E-5103-46E4-B3E2-95D5816FCF83}" presName="parentText" presStyleLbl="node1" presStyleIdx="5" presStyleCnt="8">
        <dgm:presLayoutVars>
          <dgm:chMax val="0"/>
          <dgm:bulletEnabled val="1"/>
        </dgm:presLayoutVars>
      </dgm:prSet>
      <dgm:spPr/>
    </dgm:pt>
    <dgm:pt modelId="{B6618B92-E0EC-4FA4-9DDA-FC96CCB605EA}" type="pres">
      <dgm:prSet presAssocID="{AEB5444E-912F-474D-B835-06D2A73E2166}" presName="spacer" presStyleCnt="0"/>
      <dgm:spPr/>
    </dgm:pt>
    <dgm:pt modelId="{1F5D0535-4E6C-464E-8ED9-8533E32246ED}" type="pres">
      <dgm:prSet presAssocID="{3737CC96-AF9F-4CF2-80DD-699E63C99A90}" presName="parentText" presStyleLbl="node1" presStyleIdx="6" presStyleCnt="8">
        <dgm:presLayoutVars>
          <dgm:chMax val="0"/>
          <dgm:bulletEnabled val="1"/>
        </dgm:presLayoutVars>
      </dgm:prSet>
      <dgm:spPr/>
    </dgm:pt>
    <dgm:pt modelId="{63DC2B6F-85A3-4DE1-8F98-2926C56623ED}" type="pres">
      <dgm:prSet presAssocID="{A58A9A65-911C-4A57-AD8D-003E601739C8}" presName="spacer" presStyleCnt="0"/>
      <dgm:spPr/>
    </dgm:pt>
    <dgm:pt modelId="{2E25B794-E373-4F89-8E18-3DB392F9D25F}" type="pres">
      <dgm:prSet presAssocID="{4354384C-AF05-46AF-9F8C-7978DE43525B}" presName="parentText" presStyleLbl="node1" presStyleIdx="7" presStyleCnt="8">
        <dgm:presLayoutVars>
          <dgm:chMax val="0"/>
          <dgm:bulletEnabled val="1"/>
        </dgm:presLayoutVars>
      </dgm:prSet>
      <dgm:spPr/>
    </dgm:pt>
  </dgm:ptLst>
  <dgm:cxnLst>
    <dgm:cxn modelId="{AF7E2B06-5BB5-4E71-98CF-968710F938AF}" type="presOf" srcId="{016FF8AA-4579-44D0-BC36-51A8F5B9AEAC}" destId="{6463CA65-1E81-4A9B-A427-EB6B84475578}" srcOrd="0" destOrd="0" presId="urn:microsoft.com/office/officeart/2005/8/layout/vList2"/>
    <dgm:cxn modelId="{C48D3821-33B1-45D5-A914-5E8EF2D9A9CA}" srcId="{FFE23B72-8973-44F2-AC21-43D815232B55}" destId="{3737CC96-AF9F-4CF2-80DD-699E63C99A90}" srcOrd="6" destOrd="0" parTransId="{8058704E-C051-4E8F-8DDB-89433A8FD0AB}" sibTransId="{A58A9A65-911C-4A57-AD8D-003E601739C8}"/>
    <dgm:cxn modelId="{F602072A-4770-4D82-843F-8197AA641770}" srcId="{FFE23B72-8973-44F2-AC21-43D815232B55}" destId="{745B20B7-8E80-4DD2-A291-663BD1036FD3}" srcOrd="0" destOrd="0" parTransId="{121DF385-23DC-415D-B099-4252C154D883}" sibTransId="{B22E1A34-7632-430D-B244-377802288028}"/>
    <dgm:cxn modelId="{FF40A42D-B293-4CB7-95CA-4DBE41AE6022}" type="presOf" srcId="{745B20B7-8E80-4DD2-A291-663BD1036FD3}" destId="{C67A11C0-B295-4563-98C4-C627CFD780F7}" srcOrd="0" destOrd="0" presId="urn:microsoft.com/office/officeart/2005/8/layout/vList2"/>
    <dgm:cxn modelId="{91CB6530-3571-49AF-9149-01BEC46FD369}" srcId="{FFE23B72-8973-44F2-AC21-43D815232B55}" destId="{0D5BFACF-4566-4FE6-8129-DBF588CDA01F}" srcOrd="3" destOrd="0" parTransId="{FF0D272E-6658-42F1-9C96-D12396DB3B23}" sibTransId="{60AFBEDF-1D78-43EA-93AF-A691A895D685}"/>
    <dgm:cxn modelId="{8F02B141-D137-49B7-BF27-9F0FB4790EFB}" type="presOf" srcId="{CBC14B3E-483C-4F24-B12B-484D2E40EB1A}" destId="{ED235A4E-7903-4B0D-B89C-081861C9BF86}" srcOrd="0" destOrd="0" presId="urn:microsoft.com/office/officeart/2005/8/layout/vList2"/>
    <dgm:cxn modelId="{A0AD1346-5651-4D29-8A9F-89B9F10D3D65}" type="presOf" srcId="{3737CC96-AF9F-4CF2-80DD-699E63C99A90}" destId="{1F5D0535-4E6C-464E-8ED9-8533E32246ED}" srcOrd="0" destOrd="0" presId="urn:microsoft.com/office/officeart/2005/8/layout/vList2"/>
    <dgm:cxn modelId="{9B7AF450-342E-4F29-A45C-F17099D6657A}" type="presOf" srcId="{9862ACBD-6CFF-45F7-A513-2BD073FF6204}" destId="{2632CFBD-E3D6-4916-87E2-625C84EEDE99}" srcOrd="0" destOrd="0" presId="urn:microsoft.com/office/officeart/2005/8/layout/vList2"/>
    <dgm:cxn modelId="{DA259476-2927-4E9E-B8AB-269035AFCC40}" srcId="{FFE23B72-8973-44F2-AC21-43D815232B55}" destId="{9862ACBD-6CFF-45F7-A513-2BD073FF6204}" srcOrd="4" destOrd="0" parTransId="{F6DD94E5-2D0B-465D-8BFB-D5C7F7035128}" sibTransId="{3E2293BF-DB8D-44EE-AE90-2C80B8966774}"/>
    <dgm:cxn modelId="{A809268E-CF11-47D6-88EC-B1FF0A3AB585}" type="presOf" srcId="{4354384C-AF05-46AF-9F8C-7978DE43525B}" destId="{2E25B794-E373-4F89-8E18-3DB392F9D25F}" srcOrd="0" destOrd="0" presId="urn:microsoft.com/office/officeart/2005/8/layout/vList2"/>
    <dgm:cxn modelId="{21FA66A0-F2BA-4F3E-959A-3192E2F342F0}" srcId="{FFE23B72-8973-44F2-AC21-43D815232B55}" destId="{016FF8AA-4579-44D0-BC36-51A8F5B9AEAC}" srcOrd="1" destOrd="0" parTransId="{11ABC888-C2A0-4408-B9CB-AD673C166D34}" sibTransId="{F0A67278-646A-4C63-981F-5C34FC05FE18}"/>
    <dgm:cxn modelId="{EA1512A4-9E39-4BFE-B46A-CF39C61E0CEA}" srcId="{FFE23B72-8973-44F2-AC21-43D815232B55}" destId="{370D298E-5103-46E4-B3E2-95D5816FCF83}" srcOrd="5" destOrd="0" parTransId="{EA4034BE-7377-4A97-A382-3E88A4D9F130}" sibTransId="{AEB5444E-912F-474D-B835-06D2A73E2166}"/>
    <dgm:cxn modelId="{3FEEC4AC-2EFD-4B3E-ACD8-40C310C6770E}" srcId="{FFE23B72-8973-44F2-AC21-43D815232B55}" destId="{4354384C-AF05-46AF-9F8C-7978DE43525B}" srcOrd="7" destOrd="0" parTransId="{46650F86-D250-45DC-A919-BC84BE2504A5}" sibTransId="{FC01ECBA-59E7-4E86-9D49-67F46AE96A09}"/>
    <dgm:cxn modelId="{21C10DAE-B2FF-4291-88E5-46AC7C3A271A}" type="presOf" srcId="{0D5BFACF-4566-4FE6-8129-DBF588CDA01F}" destId="{20A05464-D5D1-471F-A410-66A6A817CA8F}" srcOrd="0" destOrd="0" presId="urn:microsoft.com/office/officeart/2005/8/layout/vList2"/>
    <dgm:cxn modelId="{5EF618DF-FD90-4247-A70E-73DB2918C9E7}" srcId="{FFE23B72-8973-44F2-AC21-43D815232B55}" destId="{CBC14B3E-483C-4F24-B12B-484D2E40EB1A}" srcOrd="2" destOrd="0" parTransId="{E354CC8B-A95A-4CDE-BF76-FA540E429D39}" sibTransId="{623FED26-1162-41F2-A359-E0066FF05381}"/>
    <dgm:cxn modelId="{CCFF85E1-8855-4050-B253-97D93D24C5F2}" type="presOf" srcId="{370D298E-5103-46E4-B3E2-95D5816FCF83}" destId="{F3EC445C-B913-4AB2-A119-7A3F8877FB7F}" srcOrd="0" destOrd="0" presId="urn:microsoft.com/office/officeart/2005/8/layout/vList2"/>
    <dgm:cxn modelId="{BEFE05FF-2EE2-4D3A-BDAF-49F22D82693A}" type="presOf" srcId="{FFE23B72-8973-44F2-AC21-43D815232B55}" destId="{26B4F487-C07A-44AB-A65A-BA321B755D39}" srcOrd="0" destOrd="0" presId="urn:microsoft.com/office/officeart/2005/8/layout/vList2"/>
    <dgm:cxn modelId="{3E645D79-CB98-49C3-AC8B-B5DB07CECF90}" type="presParOf" srcId="{26B4F487-C07A-44AB-A65A-BA321B755D39}" destId="{C67A11C0-B295-4563-98C4-C627CFD780F7}" srcOrd="0" destOrd="0" presId="urn:microsoft.com/office/officeart/2005/8/layout/vList2"/>
    <dgm:cxn modelId="{82C1C6BF-F4C1-499B-9483-16FFDC208E3B}" type="presParOf" srcId="{26B4F487-C07A-44AB-A65A-BA321B755D39}" destId="{E002EA96-A6AC-4824-8CB4-77A70072115C}" srcOrd="1" destOrd="0" presId="urn:microsoft.com/office/officeart/2005/8/layout/vList2"/>
    <dgm:cxn modelId="{727E4548-6101-4F19-A0A6-DE1B0C4D69EC}" type="presParOf" srcId="{26B4F487-C07A-44AB-A65A-BA321B755D39}" destId="{6463CA65-1E81-4A9B-A427-EB6B84475578}" srcOrd="2" destOrd="0" presId="urn:microsoft.com/office/officeart/2005/8/layout/vList2"/>
    <dgm:cxn modelId="{A3229C02-D18A-4B49-8BAB-1A51BED0373D}" type="presParOf" srcId="{26B4F487-C07A-44AB-A65A-BA321B755D39}" destId="{063E62EE-F2D0-4063-913D-7244A06CFB2B}" srcOrd="3" destOrd="0" presId="urn:microsoft.com/office/officeart/2005/8/layout/vList2"/>
    <dgm:cxn modelId="{2B2A476D-EDA2-4CFE-AEC3-AE7A475D3B7E}" type="presParOf" srcId="{26B4F487-C07A-44AB-A65A-BA321B755D39}" destId="{ED235A4E-7903-4B0D-B89C-081861C9BF86}" srcOrd="4" destOrd="0" presId="urn:microsoft.com/office/officeart/2005/8/layout/vList2"/>
    <dgm:cxn modelId="{8DDDDC06-5036-462B-A16C-E4E3ED0B9BD7}" type="presParOf" srcId="{26B4F487-C07A-44AB-A65A-BA321B755D39}" destId="{90B98A29-C1C1-4A9C-96D0-ACBB33A2D240}" srcOrd="5" destOrd="0" presId="urn:microsoft.com/office/officeart/2005/8/layout/vList2"/>
    <dgm:cxn modelId="{C6C3003F-4B0D-46AD-A5AB-54C95428C4FE}" type="presParOf" srcId="{26B4F487-C07A-44AB-A65A-BA321B755D39}" destId="{20A05464-D5D1-471F-A410-66A6A817CA8F}" srcOrd="6" destOrd="0" presId="urn:microsoft.com/office/officeart/2005/8/layout/vList2"/>
    <dgm:cxn modelId="{B2441C7D-3211-4D67-BE9D-7361A27E6D8F}" type="presParOf" srcId="{26B4F487-C07A-44AB-A65A-BA321B755D39}" destId="{133A0AED-9BA2-4429-93EF-FE86B7D0847A}" srcOrd="7" destOrd="0" presId="urn:microsoft.com/office/officeart/2005/8/layout/vList2"/>
    <dgm:cxn modelId="{5C054C04-6C8C-416A-8DB6-091FF01BEC36}" type="presParOf" srcId="{26B4F487-C07A-44AB-A65A-BA321B755D39}" destId="{2632CFBD-E3D6-4916-87E2-625C84EEDE99}" srcOrd="8" destOrd="0" presId="urn:microsoft.com/office/officeart/2005/8/layout/vList2"/>
    <dgm:cxn modelId="{875B0398-7638-40A7-A3DE-ED142ADE5018}" type="presParOf" srcId="{26B4F487-C07A-44AB-A65A-BA321B755D39}" destId="{2EE4810E-637F-477D-985B-C0AC18917C3E}" srcOrd="9" destOrd="0" presId="urn:microsoft.com/office/officeart/2005/8/layout/vList2"/>
    <dgm:cxn modelId="{1A98865F-F4B6-4BD5-8BF6-248C83D1ECF4}" type="presParOf" srcId="{26B4F487-C07A-44AB-A65A-BA321B755D39}" destId="{F3EC445C-B913-4AB2-A119-7A3F8877FB7F}" srcOrd="10" destOrd="0" presId="urn:microsoft.com/office/officeart/2005/8/layout/vList2"/>
    <dgm:cxn modelId="{99CA8B5C-BAAD-4106-87DA-504CF94AA386}" type="presParOf" srcId="{26B4F487-C07A-44AB-A65A-BA321B755D39}" destId="{B6618B92-E0EC-4FA4-9DDA-FC96CCB605EA}" srcOrd="11" destOrd="0" presId="urn:microsoft.com/office/officeart/2005/8/layout/vList2"/>
    <dgm:cxn modelId="{AA9B058B-F78E-4289-A013-8A00DB997E77}" type="presParOf" srcId="{26B4F487-C07A-44AB-A65A-BA321B755D39}" destId="{1F5D0535-4E6C-464E-8ED9-8533E32246ED}" srcOrd="12" destOrd="0" presId="urn:microsoft.com/office/officeart/2005/8/layout/vList2"/>
    <dgm:cxn modelId="{928FDA6F-92AF-47B9-9F5F-61525960A52C}" type="presParOf" srcId="{26B4F487-C07A-44AB-A65A-BA321B755D39}" destId="{63DC2B6F-85A3-4DE1-8F98-2926C56623ED}" srcOrd="13" destOrd="0" presId="urn:microsoft.com/office/officeart/2005/8/layout/vList2"/>
    <dgm:cxn modelId="{F56C370B-2075-45C7-B32E-4038C5754E43}" type="presParOf" srcId="{26B4F487-C07A-44AB-A65A-BA321B755D39}" destId="{2E25B794-E373-4F89-8E18-3DB392F9D25F}"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1239B76-135D-4BB9-9571-489FC94562D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B0EAB32-2F5A-4627-A2FB-ED8658B39083}">
      <dgm:prSet/>
      <dgm:spPr/>
      <dgm:t>
        <a:bodyPr/>
        <a:lstStyle/>
        <a:p>
          <a:r>
            <a:rPr lang="en-US" b="1" i="0" baseline="0" dirty="0"/>
            <a:t>Reduce non-essential spending</a:t>
          </a:r>
          <a:endParaRPr lang="en-US" dirty="0"/>
        </a:p>
      </dgm:t>
    </dgm:pt>
    <dgm:pt modelId="{BD840094-326A-4AB6-A452-9E709CB52B11}" type="parTrans" cxnId="{FF2BB3A1-443D-481E-8075-80CD6936B9BB}">
      <dgm:prSet/>
      <dgm:spPr/>
      <dgm:t>
        <a:bodyPr/>
        <a:lstStyle/>
        <a:p>
          <a:endParaRPr lang="en-US"/>
        </a:p>
      </dgm:t>
    </dgm:pt>
    <dgm:pt modelId="{BD319FF8-1984-4C8B-8A39-E466E82DFB55}" type="sibTrans" cxnId="{FF2BB3A1-443D-481E-8075-80CD6936B9BB}">
      <dgm:prSet/>
      <dgm:spPr/>
      <dgm:t>
        <a:bodyPr/>
        <a:lstStyle/>
        <a:p>
          <a:endParaRPr lang="en-US"/>
        </a:p>
      </dgm:t>
    </dgm:pt>
    <dgm:pt modelId="{C55DB473-456B-4E65-8A1F-DAF9E8A5AEEA}">
      <dgm:prSet/>
      <dgm:spPr/>
      <dgm:t>
        <a:bodyPr/>
        <a:lstStyle/>
        <a:p>
          <a:r>
            <a:rPr lang="en-US" b="1" i="0" baseline="0" dirty="0"/>
            <a:t>Use cash or debit card</a:t>
          </a:r>
          <a:endParaRPr lang="en-US" b="1" dirty="0"/>
        </a:p>
      </dgm:t>
    </dgm:pt>
    <dgm:pt modelId="{77053FEC-904C-4503-8680-9E27EE4D3E5E}" type="parTrans" cxnId="{6B52ACA5-D8B7-4111-BBC0-EDC4FD345213}">
      <dgm:prSet/>
      <dgm:spPr/>
      <dgm:t>
        <a:bodyPr/>
        <a:lstStyle/>
        <a:p>
          <a:endParaRPr lang="en-US"/>
        </a:p>
      </dgm:t>
    </dgm:pt>
    <dgm:pt modelId="{4E436D31-132B-4A36-8618-468262A4521F}" type="sibTrans" cxnId="{6B52ACA5-D8B7-4111-BBC0-EDC4FD345213}">
      <dgm:prSet/>
      <dgm:spPr/>
      <dgm:t>
        <a:bodyPr/>
        <a:lstStyle/>
        <a:p>
          <a:endParaRPr lang="en-US"/>
        </a:p>
      </dgm:t>
    </dgm:pt>
    <dgm:pt modelId="{F3BE0802-6FE0-4864-BDE1-DAF8E1DF42C2}">
      <dgm:prSet/>
      <dgm:spPr/>
      <dgm:t>
        <a:bodyPr/>
        <a:lstStyle/>
        <a:p>
          <a:r>
            <a:rPr lang="en-US" b="1" i="0" baseline="0" dirty="0"/>
            <a:t>Beware of DEBT</a:t>
          </a:r>
          <a:endParaRPr lang="en-US" b="1" dirty="0"/>
        </a:p>
      </dgm:t>
    </dgm:pt>
    <dgm:pt modelId="{EADD5CEC-B5E6-482A-A9DD-8B13EFBDDE1B}" type="parTrans" cxnId="{E4ECDC1C-8819-416D-B59C-075A5DD2BB70}">
      <dgm:prSet/>
      <dgm:spPr/>
      <dgm:t>
        <a:bodyPr/>
        <a:lstStyle/>
        <a:p>
          <a:endParaRPr lang="en-US"/>
        </a:p>
      </dgm:t>
    </dgm:pt>
    <dgm:pt modelId="{2079C0E7-22E5-44A1-A1F7-9EA9348EF347}" type="sibTrans" cxnId="{E4ECDC1C-8819-416D-B59C-075A5DD2BB70}">
      <dgm:prSet/>
      <dgm:spPr/>
      <dgm:t>
        <a:bodyPr/>
        <a:lstStyle/>
        <a:p>
          <a:endParaRPr lang="en-US"/>
        </a:p>
      </dgm:t>
    </dgm:pt>
    <dgm:pt modelId="{73800818-75D1-4FDB-9298-EB04CC41F0F6}" type="pres">
      <dgm:prSet presAssocID="{D1239B76-135D-4BB9-9571-489FC94562DC}" presName="linear" presStyleCnt="0">
        <dgm:presLayoutVars>
          <dgm:animLvl val="lvl"/>
          <dgm:resizeHandles val="exact"/>
        </dgm:presLayoutVars>
      </dgm:prSet>
      <dgm:spPr/>
    </dgm:pt>
    <dgm:pt modelId="{0F397F98-C6A7-4304-9DF8-F6152DBCDA8B}" type="pres">
      <dgm:prSet presAssocID="{2B0EAB32-2F5A-4627-A2FB-ED8658B39083}" presName="parentText" presStyleLbl="node1" presStyleIdx="0" presStyleCnt="3" custLinFactNeighborX="340" custLinFactNeighborY="3673">
        <dgm:presLayoutVars>
          <dgm:chMax val="0"/>
          <dgm:bulletEnabled val="1"/>
        </dgm:presLayoutVars>
      </dgm:prSet>
      <dgm:spPr/>
    </dgm:pt>
    <dgm:pt modelId="{6428CF21-CC98-4A8E-9AE2-AC5A28215D9C}" type="pres">
      <dgm:prSet presAssocID="{BD319FF8-1984-4C8B-8A39-E466E82DFB55}" presName="spacer" presStyleCnt="0"/>
      <dgm:spPr/>
    </dgm:pt>
    <dgm:pt modelId="{BC342CF0-7279-4D7A-B256-4D1214AADBA6}" type="pres">
      <dgm:prSet presAssocID="{C55DB473-456B-4E65-8A1F-DAF9E8A5AEEA}" presName="parentText" presStyleLbl="node1" presStyleIdx="1" presStyleCnt="3">
        <dgm:presLayoutVars>
          <dgm:chMax val="0"/>
          <dgm:bulletEnabled val="1"/>
        </dgm:presLayoutVars>
      </dgm:prSet>
      <dgm:spPr/>
    </dgm:pt>
    <dgm:pt modelId="{8103C11E-4542-467A-A238-CEF61146F243}" type="pres">
      <dgm:prSet presAssocID="{4E436D31-132B-4A36-8618-468262A4521F}" presName="spacer" presStyleCnt="0"/>
      <dgm:spPr/>
    </dgm:pt>
    <dgm:pt modelId="{21688DC0-C3C1-4479-8725-3354939BF823}" type="pres">
      <dgm:prSet presAssocID="{F3BE0802-6FE0-4864-BDE1-DAF8E1DF42C2}" presName="parentText" presStyleLbl="node1" presStyleIdx="2" presStyleCnt="3">
        <dgm:presLayoutVars>
          <dgm:chMax val="0"/>
          <dgm:bulletEnabled val="1"/>
        </dgm:presLayoutVars>
      </dgm:prSet>
      <dgm:spPr/>
    </dgm:pt>
  </dgm:ptLst>
  <dgm:cxnLst>
    <dgm:cxn modelId="{E4ECDC1C-8819-416D-B59C-075A5DD2BB70}" srcId="{D1239B76-135D-4BB9-9571-489FC94562DC}" destId="{F3BE0802-6FE0-4864-BDE1-DAF8E1DF42C2}" srcOrd="2" destOrd="0" parTransId="{EADD5CEC-B5E6-482A-A9DD-8B13EFBDDE1B}" sibTransId="{2079C0E7-22E5-44A1-A1F7-9EA9348EF347}"/>
    <dgm:cxn modelId="{75A3872E-B0B2-41FF-8C3F-DB1729F6EBB0}" type="presOf" srcId="{F3BE0802-6FE0-4864-BDE1-DAF8E1DF42C2}" destId="{21688DC0-C3C1-4479-8725-3354939BF823}" srcOrd="0" destOrd="0" presId="urn:microsoft.com/office/officeart/2005/8/layout/vList2"/>
    <dgm:cxn modelId="{28047049-63D2-445B-8461-FDE42742DCDD}" type="presOf" srcId="{D1239B76-135D-4BB9-9571-489FC94562DC}" destId="{73800818-75D1-4FDB-9298-EB04CC41F0F6}" srcOrd="0" destOrd="0" presId="urn:microsoft.com/office/officeart/2005/8/layout/vList2"/>
    <dgm:cxn modelId="{4649D84A-7082-4CFE-A430-B8227F490B27}" type="presOf" srcId="{C55DB473-456B-4E65-8A1F-DAF9E8A5AEEA}" destId="{BC342CF0-7279-4D7A-B256-4D1214AADBA6}" srcOrd="0" destOrd="0" presId="urn:microsoft.com/office/officeart/2005/8/layout/vList2"/>
    <dgm:cxn modelId="{FF2BB3A1-443D-481E-8075-80CD6936B9BB}" srcId="{D1239B76-135D-4BB9-9571-489FC94562DC}" destId="{2B0EAB32-2F5A-4627-A2FB-ED8658B39083}" srcOrd="0" destOrd="0" parTransId="{BD840094-326A-4AB6-A452-9E709CB52B11}" sibTransId="{BD319FF8-1984-4C8B-8A39-E466E82DFB55}"/>
    <dgm:cxn modelId="{6B52ACA5-D8B7-4111-BBC0-EDC4FD345213}" srcId="{D1239B76-135D-4BB9-9571-489FC94562DC}" destId="{C55DB473-456B-4E65-8A1F-DAF9E8A5AEEA}" srcOrd="1" destOrd="0" parTransId="{77053FEC-904C-4503-8680-9E27EE4D3E5E}" sibTransId="{4E436D31-132B-4A36-8618-468262A4521F}"/>
    <dgm:cxn modelId="{880685C4-DEA5-4726-B784-0426DC251A1C}" type="presOf" srcId="{2B0EAB32-2F5A-4627-A2FB-ED8658B39083}" destId="{0F397F98-C6A7-4304-9DF8-F6152DBCDA8B}" srcOrd="0" destOrd="0" presId="urn:microsoft.com/office/officeart/2005/8/layout/vList2"/>
    <dgm:cxn modelId="{4FC911C1-35F9-4D50-B384-C7A37224AAE1}" type="presParOf" srcId="{73800818-75D1-4FDB-9298-EB04CC41F0F6}" destId="{0F397F98-C6A7-4304-9DF8-F6152DBCDA8B}" srcOrd="0" destOrd="0" presId="urn:microsoft.com/office/officeart/2005/8/layout/vList2"/>
    <dgm:cxn modelId="{936C8729-A6A9-43F6-92E5-E58B841BC941}" type="presParOf" srcId="{73800818-75D1-4FDB-9298-EB04CC41F0F6}" destId="{6428CF21-CC98-4A8E-9AE2-AC5A28215D9C}" srcOrd="1" destOrd="0" presId="urn:microsoft.com/office/officeart/2005/8/layout/vList2"/>
    <dgm:cxn modelId="{D7EFCB75-9E80-4638-84B4-63E0E8380F10}" type="presParOf" srcId="{73800818-75D1-4FDB-9298-EB04CC41F0F6}" destId="{BC342CF0-7279-4D7A-B256-4D1214AADBA6}" srcOrd="2" destOrd="0" presId="urn:microsoft.com/office/officeart/2005/8/layout/vList2"/>
    <dgm:cxn modelId="{E653BE6C-1D53-470E-A2AA-F80F5CC4BD6C}" type="presParOf" srcId="{73800818-75D1-4FDB-9298-EB04CC41F0F6}" destId="{8103C11E-4542-467A-A238-CEF61146F243}" srcOrd="3" destOrd="0" presId="urn:microsoft.com/office/officeart/2005/8/layout/vList2"/>
    <dgm:cxn modelId="{94BE5A38-38BE-4706-8EAE-34BBE46D8606}" type="presParOf" srcId="{73800818-75D1-4FDB-9298-EB04CC41F0F6}" destId="{21688DC0-C3C1-4479-8725-3354939BF823}"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E86E1D-1502-4E3F-A0F0-74EB461F5C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F58B975-DC8F-4BFD-AA56-5CE6C1F6C4C0}">
      <dgm:prSet/>
      <dgm:spPr/>
      <dgm:t>
        <a:bodyPr/>
        <a:lstStyle/>
        <a:p>
          <a:r>
            <a:rPr lang="en-US" b="1" i="0" baseline="0"/>
            <a:t>Social Pressure:</a:t>
          </a:r>
          <a:r>
            <a:rPr lang="en-US" b="0" i="0" baseline="0"/>
            <a:t> </a:t>
          </a:r>
          <a:endParaRPr lang="en-US"/>
        </a:p>
      </dgm:t>
    </dgm:pt>
    <dgm:pt modelId="{0C6DB098-AC9A-4CC5-8A67-D8A3C20E6099}" type="parTrans" cxnId="{C6B154CE-CDE4-4767-BC49-DE39F13B6A3A}">
      <dgm:prSet/>
      <dgm:spPr/>
      <dgm:t>
        <a:bodyPr/>
        <a:lstStyle/>
        <a:p>
          <a:endParaRPr lang="en-US"/>
        </a:p>
      </dgm:t>
    </dgm:pt>
    <dgm:pt modelId="{17E3000A-5B05-4467-A6E8-A2E0936BDCF2}" type="sibTrans" cxnId="{C6B154CE-CDE4-4767-BC49-DE39F13B6A3A}">
      <dgm:prSet/>
      <dgm:spPr/>
      <dgm:t>
        <a:bodyPr/>
        <a:lstStyle/>
        <a:p>
          <a:endParaRPr lang="en-US"/>
        </a:p>
      </dgm:t>
    </dgm:pt>
    <dgm:pt modelId="{1C059229-5B80-4B53-8232-DC3755A26C58}">
      <dgm:prSet/>
      <dgm:spPr/>
      <dgm:t>
        <a:bodyPr/>
        <a:lstStyle/>
        <a:p>
          <a:r>
            <a:rPr lang="en-US" b="0" i="0" baseline="0" dirty="0"/>
            <a:t>  Keeping up with others' spending </a:t>
          </a:r>
          <a:endParaRPr lang="en-US" dirty="0"/>
        </a:p>
      </dgm:t>
    </dgm:pt>
    <dgm:pt modelId="{37C1ACE5-E4CD-47D5-BB3E-F4A9B5CB463C}" type="parTrans" cxnId="{624937D4-962F-4376-844A-8B5D8B8A287B}">
      <dgm:prSet/>
      <dgm:spPr/>
      <dgm:t>
        <a:bodyPr/>
        <a:lstStyle/>
        <a:p>
          <a:endParaRPr lang="en-US"/>
        </a:p>
      </dgm:t>
    </dgm:pt>
    <dgm:pt modelId="{61291E75-5FC0-4255-BA2A-36A3D423AB61}" type="sibTrans" cxnId="{624937D4-962F-4376-844A-8B5D8B8A287B}">
      <dgm:prSet/>
      <dgm:spPr/>
      <dgm:t>
        <a:bodyPr/>
        <a:lstStyle/>
        <a:p>
          <a:endParaRPr lang="en-US"/>
        </a:p>
      </dgm:t>
    </dgm:pt>
    <dgm:pt modelId="{60F29AF6-6338-4066-9C58-847F8F6E6561}">
      <dgm:prSet/>
      <dgm:spPr/>
      <dgm:t>
        <a:bodyPr/>
        <a:lstStyle/>
        <a:p>
          <a:r>
            <a:rPr lang="en-US" b="0" i="0" baseline="0" dirty="0"/>
            <a:t>  Gift-giving expectations </a:t>
          </a:r>
          <a:endParaRPr lang="en-US" dirty="0"/>
        </a:p>
      </dgm:t>
    </dgm:pt>
    <dgm:pt modelId="{ACCA4344-8716-438D-B55E-DE6B7F5CBD4B}" type="parTrans" cxnId="{6C13EE27-532B-4B62-8D89-0E64D00FF143}">
      <dgm:prSet/>
      <dgm:spPr/>
      <dgm:t>
        <a:bodyPr/>
        <a:lstStyle/>
        <a:p>
          <a:endParaRPr lang="en-US"/>
        </a:p>
      </dgm:t>
    </dgm:pt>
    <dgm:pt modelId="{04FFE82D-C0D4-4FCE-86B1-3E07EDE98CD3}" type="sibTrans" cxnId="{6C13EE27-532B-4B62-8D89-0E64D00FF143}">
      <dgm:prSet/>
      <dgm:spPr/>
      <dgm:t>
        <a:bodyPr/>
        <a:lstStyle/>
        <a:p>
          <a:endParaRPr lang="en-US"/>
        </a:p>
      </dgm:t>
    </dgm:pt>
    <dgm:pt modelId="{AE54A06A-064F-4DDF-9194-9665D5E06C4A}">
      <dgm:prSet/>
      <dgm:spPr/>
      <dgm:t>
        <a:bodyPr/>
        <a:lstStyle/>
        <a:p>
          <a:r>
            <a:rPr lang="en-US" b="1" i="0" baseline="0"/>
            <a:t>Emotional Spending:</a:t>
          </a:r>
          <a:r>
            <a:rPr lang="en-US" b="0" i="0" baseline="0"/>
            <a:t> </a:t>
          </a:r>
          <a:endParaRPr lang="en-US"/>
        </a:p>
      </dgm:t>
    </dgm:pt>
    <dgm:pt modelId="{8C386397-72CF-463B-B244-DAE047C1998C}" type="parTrans" cxnId="{447E4CFE-B39C-4EB2-BAB3-786CC41CD904}">
      <dgm:prSet/>
      <dgm:spPr/>
      <dgm:t>
        <a:bodyPr/>
        <a:lstStyle/>
        <a:p>
          <a:endParaRPr lang="en-US"/>
        </a:p>
      </dgm:t>
    </dgm:pt>
    <dgm:pt modelId="{95188409-1975-4F9A-97CA-1B6A698067A1}" type="sibTrans" cxnId="{447E4CFE-B39C-4EB2-BAB3-786CC41CD904}">
      <dgm:prSet/>
      <dgm:spPr/>
      <dgm:t>
        <a:bodyPr/>
        <a:lstStyle/>
        <a:p>
          <a:endParaRPr lang="en-US"/>
        </a:p>
      </dgm:t>
    </dgm:pt>
    <dgm:pt modelId="{E9AC32D9-8DB6-482E-9D8A-1B6C959451D2}">
      <dgm:prSet/>
      <dgm:spPr/>
      <dgm:t>
        <a:bodyPr/>
        <a:lstStyle/>
        <a:p>
          <a:r>
            <a:rPr lang="en-US" b="0" i="0" baseline="0" dirty="0"/>
            <a:t>  Expressing love and care </a:t>
          </a:r>
          <a:endParaRPr lang="en-US" dirty="0"/>
        </a:p>
      </dgm:t>
    </dgm:pt>
    <dgm:pt modelId="{B7199351-E9EB-4E9F-8D16-ED92DAC142F7}" type="parTrans" cxnId="{E14FE32D-B1DC-41D1-9CC5-4B18B4FB5440}">
      <dgm:prSet/>
      <dgm:spPr/>
      <dgm:t>
        <a:bodyPr/>
        <a:lstStyle/>
        <a:p>
          <a:endParaRPr lang="en-US"/>
        </a:p>
      </dgm:t>
    </dgm:pt>
    <dgm:pt modelId="{D6E200D5-FAE3-4CC9-85DE-EE301AAD6073}" type="sibTrans" cxnId="{E14FE32D-B1DC-41D1-9CC5-4B18B4FB5440}">
      <dgm:prSet/>
      <dgm:spPr/>
      <dgm:t>
        <a:bodyPr/>
        <a:lstStyle/>
        <a:p>
          <a:endParaRPr lang="en-US"/>
        </a:p>
      </dgm:t>
    </dgm:pt>
    <dgm:pt modelId="{EEC3A85B-3C01-449C-9FB6-3F73499F98E0}">
      <dgm:prSet/>
      <dgm:spPr/>
      <dgm:t>
        <a:bodyPr/>
        <a:lstStyle/>
        <a:p>
          <a:r>
            <a:rPr lang="en-US" b="0" i="0" baseline="0" dirty="0"/>
            <a:t>  Retail therapy </a:t>
          </a:r>
          <a:endParaRPr lang="en-US" dirty="0"/>
        </a:p>
      </dgm:t>
    </dgm:pt>
    <dgm:pt modelId="{65FF8EFE-BA76-42DC-87AC-26B647356ADD}" type="parTrans" cxnId="{F7BEC20D-9F9A-4834-BBAD-C780246D0EDA}">
      <dgm:prSet/>
      <dgm:spPr/>
      <dgm:t>
        <a:bodyPr/>
        <a:lstStyle/>
        <a:p>
          <a:endParaRPr lang="en-US"/>
        </a:p>
      </dgm:t>
    </dgm:pt>
    <dgm:pt modelId="{96E29F14-C494-4CA1-A212-BE1DA2494FD5}" type="sibTrans" cxnId="{F7BEC20D-9F9A-4834-BBAD-C780246D0EDA}">
      <dgm:prSet/>
      <dgm:spPr/>
      <dgm:t>
        <a:bodyPr/>
        <a:lstStyle/>
        <a:p>
          <a:endParaRPr lang="en-US"/>
        </a:p>
      </dgm:t>
    </dgm:pt>
    <dgm:pt modelId="{5B92F6BA-02D3-4BF6-AF9D-B37A5A42140E}" type="pres">
      <dgm:prSet presAssocID="{80E86E1D-1502-4E3F-A0F0-74EB461F5CCA}" presName="linear" presStyleCnt="0">
        <dgm:presLayoutVars>
          <dgm:animLvl val="lvl"/>
          <dgm:resizeHandles val="exact"/>
        </dgm:presLayoutVars>
      </dgm:prSet>
      <dgm:spPr/>
    </dgm:pt>
    <dgm:pt modelId="{6040AA3E-F0CC-4109-A937-390B2DE46045}" type="pres">
      <dgm:prSet presAssocID="{5F58B975-DC8F-4BFD-AA56-5CE6C1F6C4C0}" presName="parentText" presStyleLbl="node1" presStyleIdx="0" presStyleCnt="6">
        <dgm:presLayoutVars>
          <dgm:chMax val="0"/>
          <dgm:bulletEnabled val="1"/>
        </dgm:presLayoutVars>
      </dgm:prSet>
      <dgm:spPr/>
    </dgm:pt>
    <dgm:pt modelId="{3F4CC383-AF1D-45BD-96C8-621BF50A1AEA}" type="pres">
      <dgm:prSet presAssocID="{17E3000A-5B05-4467-A6E8-A2E0936BDCF2}" presName="spacer" presStyleCnt="0"/>
      <dgm:spPr/>
    </dgm:pt>
    <dgm:pt modelId="{F1C29AFF-17D6-4A59-BFFC-726498D6947A}" type="pres">
      <dgm:prSet presAssocID="{1C059229-5B80-4B53-8232-DC3755A26C58}" presName="parentText" presStyleLbl="node1" presStyleIdx="1" presStyleCnt="6">
        <dgm:presLayoutVars>
          <dgm:chMax val="0"/>
          <dgm:bulletEnabled val="1"/>
        </dgm:presLayoutVars>
      </dgm:prSet>
      <dgm:spPr/>
    </dgm:pt>
    <dgm:pt modelId="{7749168F-DA99-4DB4-A93D-7493D101C162}" type="pres">
      <dgm:prSet presAssocID="{61291E75-5FC0-4255-BA2A-36A3D423AB61}" presName="spacer" presStyleCnt="0"/>
      <dgm:spPr/>
    </dgm:pt>
    <dgm:pt modelId="{C84D0982-BC5B-4877-B36D-5068D66CC3B7}" type="pres">
      <dgm:prSet presAssocID="{60F29AF6-6338-4066-9C58-847F8F6E6561}" presName="parentText" presStyleLbl="node1" presStyleIdx="2" presStyleCnt="6">
        <dgm:presLayoutVars>
          <dgm:chMax val="0"/>
          <dgm:bulletEnabled val="1"/>
        </dgm:presLayoutVars>
      </dgm:prSet>
      <dgm:spPr/>
    </dgm:pt>
    <dgm:pt modelId="{7617C964-3049-4FC7-84A0-7FD7E2E7ABBC}" type="pres">
      <dgm:prSet presAssocID="{04FFE82D-C0D4-4FCE-86B1-3E07EDE98CD3}" presName="spacer" presStyleCnt="0"/>
      <dgm:spPr/>
    </dgm:pt>
    <dgm:pt modelId="{DC860E1F-6438-4AFE-9162-BC6737715F27}" type="pres">
      <dgm:prSet presAssocID="{AE54A06A-064F-4DDF-9194-9665D5E06C4A}" presName="parentText" presStyleLbl="node1" presStyleIdx="3" presStyleCnt="6">
        <dgm:presLayoutVars>
          <dgm:chMax val="0"/>
          <dgm:bulletEnabled val="1"/>
        </dgm:presLayoutVars>
      </dgm:prSet>
      <dgm:spPr/>
    </dgm:pt>
    <dgm:pt modelId="{8DDBB72C-578F-4DA9-8325-56E31AB35351}" type="pres">
      <dgm:prSet presAssocID="{95188409-1975-4F9A-97CA-1B6A698067A1}" presName="spacer" presStyleCnt="0"/>
      <dgm:spPr/>
    </dgm:pt>
    <dgm:pt modelId="{A83DC49A-99DA-46C6-8E2A-8EEA79AE4C66}" type="pres">
      <dgm:prSet presAssocID="{E9AC32D9-8DB6-482E-9D8A-1B6C959451D2}" presName="parentText" presStyleLbl="node1" presStyleIdx="4" presStyleCnt="6">
        <dgm:presLayoutVars>
          <dgm:chMax val="0"/>
          <dgm:bulletEnabled val="1"/>
        </dgm:presLayoutVars>
      </dgm:prSet>
      <dgm:spPr/>
    </dgm:pt>
    <dgm:pt modelId="{348FD6FE-2B22-4015-A3BE-AC580AB2F695}" type="pres">
      <dgm:prSet presAssocID="{D6E200D5-FAE3-4CC9-85DE-EE301AAD6073}" presName="spacer" presStyleCnt="0"/>
      <dgm:spPr/>
    </dgm:pt>
    <dgm:pt modelId="{ABED5AFB-6549-470F-AEAB-4961A802225D}" type="pres">
      <dgm:prSet presAssocID="{EEC3A85B-3C01-449C-9FB6-3F73499F98E0}" presName="parentText" presStyleLbl="node1" presStyleIdx="5" presStyleCnt="6">
        <dgm:presLayoutVars>
          <dgm:chMax val="0"/>
          <dgm:bulletEnabled val="1"/>
        </dgm:presLayoutVars>
      </dgm:prSet>
      <dgm:spPr/>
    </dgm:pt>
  </dgm:ptLst>
  <dgm:cxnLst>
    <dgm:cxn modelId="{EAE0EF00-1603-4951-9215-419C67BBB7BF}" type="presOf" srcId="{60F29AF6-6338-4066-9C58-847F8F6E6561}" destId="{C84D0982-BC5B-4877-B36D-5068D66CC3B7}" srcOrd="0" destOrd="0" presId="urn:microsoft.com/office/officeart/2005/8/layout/vList2"/>
    <dgm:cxn modelId="{F7BEC20D-9F9A-4834-BBAD-C780246D0EDA}" srcId="{80E86E1D-1502-4E3F-A0F0-74EB461F5CCA}" destId="{EEC3A85B-3C01-449C-9FB6-3F73499F98E0}" srcOrd="5" destOrd="0" parTransId="{65FF8EFE-BA76-42DC-87AC-26B647356ADD}" sibTransId="{96E29F14-C494-4CA1-A212-BE1DA2494FD5}"/>
    <dgm:cxn modelId="{6C13EE27-532B-4B62-8D89-0E64D00FF143}" srcId="{80E86E1D-1502-4E3F-A0F0-74EB461F5CCA}" destId="{60F29AF6-6338-4066-9C58-847F8F6E6561}" srcOrd="2" destOrd="0" parTransId="{ACCA4344-8716-438D-B55E-DE6B7F5CBD4B}" sibTransId="{04FFE82D-C0D4-4FCE-86B1-3E07EDE98CD3}"/>
    <dgm:cxn modelId="{E14FE32D-B1DC-41D1-9CC5-4B18B4FB5440}" srcId="{80E86E1D-1502-4E3F-A0F0-74EB461F5CCA}" destId="{E9AC32D9-8DB6-482E-9D8A-1B6C959451D2}" srcOrd="4" destOrd="0" parTransId="{B7199351-E9EB-4E9F-8D16-ED92DAC142F7}" sibTransId="{D6E200D5-FAE3-4CC9-85DE-EE301AAD6073}"/>
    <dgm:cxn modelId="{55288E67-8F1C-4DE3-81EF-B2934F808F8C}" type="presOf" srcId="{5F58B975-DC8F-4BFD-AA56-5CE6C1F6C4C0}" destId="{6040AA3E-F0CC-4109-A937-390B2DE46045}" srcOrd="0" destOrd="0" presId="urn:microsoft.com/office/officeart/2005/8/layout/vList2"/>
    <dgm:cxn modelId="{F1D80876-94A3-46EC-9128-65D743643A72}" type="presOf" srcId="{AE54A06A-064F-4DDF-9194-9665D5E06C4A}" destId="{DC860E1F-6438-4AFE-9162-BC6737715F27}" srcOrd="0" destOrd="0" presId="urn:microsoft.com/office/officeart/2005/8/layout/vList2"/>
    <dgm:cxn modelId="{7C6B79C5-CB1A-4978-93D2-97C584AF9949}" type="presOf" srcId="{80E86E1D-1502-4E3F-A0F0-74EB461F5CCA}" destId="{5B92F6BA-02D3-4BF6-AF9D-B37A5A42140E}" srcOrd="0" destOrd="0" presId="urn:microsoft.com/office/officeart/2005/8/layout/vList2"/>
    <dgm:cxn modelId="{C6B154CE-CDE4-4767-BC49-DE39F13B6A3A}" srcId="{80E86E1D-1502-4E3F-A0F0-74EB461F5CCA}" destId="{5F58B975-DC8F-4BFD-AA56-5CE6C1F6C4C0}" srcOrd="0" destOrd="0" parTransId="{0C6DB098-AC9A-4CC5-8A67-D8A3C20E6099}" sibTransId="{17E3000A-5B05-4467-A6E8-A2E0936BDCF2}"/>
    <dgm:cxn modelId="{36F95BD0-65AD-4433-82AE-3C3A7FBCB0B8}" type="presOf" srcId="{1C059229-5B80-4B53-8232-DC3755A26C58}" destId="{F1C29AFF-17D6-4A59-BFFC-726498D6947A}" srcOrd="0" destOrd="0" presId="urn:microsoft.com/office/officeart/2005/8/layout/vList2"/>
    <dgm:cxn modelId="{624937D4-962F-4376-844A-8B5D8B8A287B}" srcId="{80E86E1D-1502-4E3F-A0F0-74EB461F5CCA}" destId="{1C059229-5B80-4B53-8232-DC3755A26C58}" srcOrd="1" destOrd="0" parTransId="{37C1ACE5-E4CD-47D5-BB3E-F4A9B5CB463C}" sibTransId="{61291E75-5FC0-4255-BA2A-36A3D423AB61}"/>
    <dgm:cxn modelId="{6E5315F3-6590-4FAE-9B15-397DF91A8112}" type="presOf" srcId="{EEC3A85B-3C01-449C-9FB6-3F73499F98E0}" destId="{ABED5AFB-6549-470F-AEAB-4961A802225D}" srcOrd="0" destOrd="0" presId="urn:microsoft.com/office/officeart/2005/8/layout/vList2"/>
    <dgm:cxn modelId="{9C2DF5FD-DD06-42BD-BC07-1B8E33A75755}" type="presOf" srcId="{E9AC32D9-8DB6-482E-9D8A-1B6C959451D2}" destId="{A83DC49A-99DA-46C6-8E2A-8EEA79AE4C66}" srcOrd="0" destOrd="0" presId="urn:microsoft.com/office/officeart/2005/8/layout/vList2"/>
    <dgm:cxn modelId="{447E4CFE-B39C-4EB2-BAB3-786CC41CD904}" srcId="{80E86E1D-1502-4E3F-A0F0-74EB461F5CCA}" destId="{AE54A06A-064F-4DDF-9194-9665D5E06C4A}" srcOrd="3" destOrd="0" parTransId="{8C386397-72CF-463B-B244-DAE047C1998C}" sibTransId="{95188409-1975-4F9A-97CA-1B6A698067A1}"/>
    <dgm:cxn modelId="{F6A74167-F3AD-4E0C-BF64-13B0BE3F6467}" type="presParOf" srcId="{5B92F6BA-02D3-4BF6-AF9D-B37A5A42140E}" destId="{6040AA3E-F0CC-4109-A937-390B2DE46045}" srcOrd="0" destOrd="0" presId="urn:microsoft.com/office/officeart/2005/8/layout/vList2"/>
    <dgm:cxn modelId="{3EE9994B-CD76-4996-8792-F768FE46CEDB}" type="presParOf" srcId="{5B92F6BA-02D3-4BF6-AF9D-B37A5A42140E}" destId="{3F4CC383-AF1D-45BD-96C8-621BF50A1AEA}" srcOrd="1" destOrd="0" presId="urn:microsoft.com/office/officeart/2005/8/layout/vList2"/>
    <dgm:cxn modelId="{D3EAA84A-9A1A-4E92-B4AB-9DF41825972A}" type="presParOf" srcId="{5B92F6BA-02D3-4BF6-AF9D-B37A5A42140E}" destId="{F1C29AFF-17D6-4A59-BFFC-726498D6947A}" srcOrd="2" destOrd="0" presId="urn:microsoft.com/office/officeart/2005/8/layout/vList2"/>
    <dgm:cxn modelId="{259BE710-9220-44C1-BAE5-0967CD9A8874}" type="presParOf" srcId="{5B92F6BA-02D3-4BF6-AF9D-B37A5A42140E}" destId="{7749168F-DA99-4DB4-A93D-7493D101C162}" srcOrd="3" destOrd="0" presId="urn:microsoft.com/office/officeart/2005/8/layout/vList2"/>
    <dgm:cxn modelId="{F5E4A2FA-EFBB-4B00-B467-AE428ECEC00A}" type="presParOf" srcId="{5B92F6BA-02D3-4BF6-AF9D-B37A5A42140E}" destId="{C84D0982-BC5B-4877-B36D-5068D66CC3B7}" srcOrd="4" destOrd="0" presId="urn:microsoft.com/office/officeart/2005/8/layout/vList2"/>
    <dgm:cxn modelId="{BFC8E935-C495-44A3-B3E2-42A0B00F8836}" type="presParOf" srcId="{5B92F6BA-02D3-4BF6-AF9D-B37A5A42140E}" destId="{7617C964-3049-4FC7-84A0-7FD7E2E7ABBC}" srcOrd="5" destOrd="0" presId="urn:microsoft.com/office/officeart/2005/8/layout/vList2"/>
    <dgm:cxn modelId="{FBEE5D21-3DDA-41FA-AACB-AD81E703E349}" type="presParOf" srcId="{5B92F6BA-02D3-4BF6-AF9D-B37A5A42140E}" destId="{DC860E1F-6438-4AFE-9162-BC6737715F27}" srcOrd="6" destOrd="0" presId="urn:microsoft.com/office/officeart/2005/8/layout/vList2"/>
    <dgm:cxn modelId="{42EF00FE-0A59-49DE-961F-F9E3271FB647}" type="presParOf" srcId="{5B92F6BA-02D3-4BF6-AF9D-B37A5A42140E}" destId="{8DDBB72C-578F-4DA9-8325-56E31AB35351}" srcOrd="7" destOrd="0" presId="urn:microsoft.com/office/officeart/2005/8/layout/vList2"/>
    <dgm:cxn modelId="{928A3828-899E-42B6-877D-BA24188E15EA}" type="presParOf" srcId="{5B92F6BA-02D3-4BF6-AF9D-B37A5A42140E}" destId="{A83DC49A-99DA-46C6-8E2A-8EEA79AE4C66}" srcOrd="8" destOrd="0" presId="urn:microsoft.com/office/officeart/2005/8/layout/vList2"/>
    <dgm:cxn modelId="{2C64D62F-C7C4-4258-8B5B-F181A74EC140}" type="presParOf" srcId="{5B92F6BA-02D3-4BF6-AF9D-B37A5A42140E}" destId="{348FD6FE-2B22-4015-A3BE-AC580AB2F695}" srcOrd="9" destOrd="0" presId="urn:microsoft.com/office/officeart/2005/8/layout/vList2"/>
    <dgm:cxn modelId="{E2623D22-095E-4D9C-BCD2-D02207BAF15F}" type="presParOf" srcId="{5B92F6BA-02D3-4BF6-AF9D-B37A5A42140E}" destId="{ABED5AFB-6549-470F-AEAB-4961A802225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239B76-135D-4BB9-9571-489FC94562D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B0EAB32-2F5A-4627-A2FB-ED8658B39083}">
      <dgm:prSet/>
      <dgm:spPr/>
      <dgm:t>
        <a:bodyPr/>
        <a:lstStyle/>
        <a:p>
          <a:r>
            <a:rPr lang="en-US" b="1" i="0" baseline="0"/>
            <a:t>Marketing and Advertising:</a:t>
          </a:r>
          <a:r>
            <a:rPr lang="en-US" b="0" i="0" baseline="0"/>
            <a:t> </a:t>
          </a:r>
          <a:endParaRPr lang="en-US"/>
        </a:p>
      </dgm:t>
    </dgm:pt>
    <dgm:pt modelId="{BD840094-326A-4AB6-A452-9E709CB52B11}" type="parTrans" cxnId="{FF2BB3A1-443D-481E-8075-80CD6936B9BB}">
      <dgm:prSet/>
      <dgm:spPr/>
      <dgm:t>
        <a:bodyPr/>
        <a:lstStyle/>
        <a:p>
          <a:endParaRPr lang="en-US"/>
        </a:p>
      </dgm:t>
    </dgm:pt>
    <dgm:pt modelId="{BD319FF8-1984-4C8B-8A39-E466E82DFB55}" type="sibTrans" cxnId="{FF2BB3A1-443D-481E-8075-80CD6936B9BB}">
      <dgm:prSet/>
      <dgm:spPr/>
      <dgm:t>
        <a:bodyPr/>
        <a:lstStyle/>
        <a:p>
          <a:endParaRPr lang="en-US"/>
        </a:p>
      </dgm:t>
    </dgm:pt>
    <dgm:pt modelId="{C55DB473-456B-4E65-8A1F-DAF9E8A5AEEA}">
      <dgm:prSet/>
      <dgm:spPr/>
      <dgm:t>
        <a:bodyPr/>
        <a:lstStyle/>
        <a:p>
          <a:r>
            <a:rPr lang="en-US" b="0" i="0" baseline="0" dirty="0"/>
            <a:t>  Holiday sales and promotions </a:t>
          </a:r>
          <a:endParaRPr lang="en-US" dirty="0"/>
        </a:p>
      </dgm:t>
    </dgm:pt>
    <dgm:pt modelId="{77053FEC-904C-4503-8680-9E27EE4D3E5E}" type="parTrans" cxnId="{6B52ACA5-D8B7-4111-BBC0-EDC4FD345213}">
      <dgm:prSet/>
      <dgm:spPr/>
      <dgm:t>
        <a:bodyPr/>
        <a:lstStyle/>
        <a:p>
          <a:endParaRPr lang="en-US"/>
        </a:p>
      </dgm:t>
    </dgm:pt>
    <dgm:pt modelId="{4E436D31-132B-4A36-8618-468262A4521F}" type="sibTrans" cxnId="{6B52ACA5-D8B7-4111-BBC0-EDC4FD345213}">
      <dgm:prSet/>
      <dgm:spPr/>
      <dgm:t>
        <a:bodyPr/>
        <a:lstStyle/>
        <a:p>
          <a:endParaRPr lang="en-US"/>
        </a:p>
      </dgm:t>
    </dgm:pt>
    <dgm:pt modelId="{F3BE0802-6FE0-4864-BDE1-DAF8E1DF42C2}">
      <dgm:prSet/>
      <dgm:spPr/>
      <dgm:t>
        <a:bodyPr/>
        <a:lstStyle/>
        <a:p>
          <a:r>
            <a:rPr lang="en-US" b="0" i="0" baseline="0" dirty="0"/>
            <a:t>  Emotional appeals </a:t>
          </a:r>
          <a:endParaRPr lang="en-US" dirty="0"/>
        </a:p>
      </dgm:t>
    </dgm:pt>
    <dgm:pt modelId="{EADD5CEC-B5E6-482A-A9DD-8B13EFBDDE1B}" type="parTrans" cxnId="{E4ECDC1C-8819-416D-B59C-075A5DD2BB70}">
      <dgm:prSet/>
      <dgm:spPr/>
      <dgm:t>
        <a:bodyPr/>
        <a:lstStyle/>
        <a:p>
          <a:endParaRPr lang="en-US"/>
        </a:p>
      </dgm:t>
    </dgm:pt>
    <dgm:pt modelId="{2079C0E7-22E5-44A1-A1F7-9EA9348EF347}" type="sibTrans" cxnId="{E4ECDC1C-8819-416D-B59C-075A5DD2BB70}">
      <dgm:prSet/>
      <dgm:spPr/>
      <dgm:t>
        <a:bodyPr/>
        <a:lstStyle/>
        <a:p>
          <a:endParaRPr lang="en-US"/>
        </a:p>
      </dgm:t>
    </dgm:pt>
    <dgm:pt modelId="{12E40C08-D6E6-4D25-A42A-713757F7BD5F}">
      <dgm:prSet/>
      <dgm:spPr/>
      <dgm:t>
        <a:bodyPr/>
        <a:lstStyle/>
        <a:p>
          <a:r>
            <a:rPr lang="en-US" b="1" i="0" baseline="0"/>
            <a:t>Lack of Budgeting:</a:t>
          </a:r>
          <a:r>
            <a:rPr lang="en-US" b="0" i="0" baseline="0"/>
            <a:t> </a:t>
          </a:r>
          <a:endParaRPr lang="en-US"/>
        </a:p>
      </dgm:t>
    </dgm:pt>
    <dgm:pt modelId="{3AEE2CBC-FA55-4DB1-A9C9-DD32454FC3F2}" type="parTrans" cxnId="{AF409928-19D4-47A2-A573-FF95DCD17AA9}">
      <dgm:prSet/>
      <dgm:spPr/>
      <dgm:t>
        <a:bodyPr/>
        <a:lstStyle/>
        <a:p>
          <a:endParaRPr lang="en-US"/>
        </a:p>
      </dgm:t>
    </dgm:pt>
    <dgm:pt modelId="{26F8F3FC-5311-4A07-B035-A5162EEDDAF1}" type="sibTrans" cxnId="{AF409928-19D4-47A2-A573-FF95DCD17AA9}">
      <dgm:prSet/>
      <dgm:spPr/>
      <dgm:t>
        <a:bodyPr/>
        <a:lstStyle/>
        <a:p>
          <a:endParaRPr lang="en-US"/>
        </a:p>
      </dgm:t>
    </dgm:pt>
    <dgm:pt modelId="{626D77FC-F152-4F53-9F51-0B4B8E5678EF}">
      <dgm:prSet/>
      <dgm:spPr/>
      <dgm:t>
        <a:bodyPr/>
        <a:lstStyle/>
        <a:p>
          <a:r>
            <a:rPr lang="en-US" b="0" i="0" baseline="0" dirty="0"/>
            <a:t>  Impulsive purchases </a:t>
          </a:r>
          <a:endParaRPr lang="en-US" dirty="0"/>
        </a:p>
      </dgm:t>
    </dgm:pt>
    <dgm:pt modelId="{F3726835-32B1-4659-9269-54EC7F115BF9}" type="parTrans" cxnId="{E861AE0A-54E5-48F6-9AA6-7A7DC5D20A96}">
      <dgm:prSet/>
      <dgm:spPr/>
      <dgm:t>
        <a:bodyPr/>
        <a:lstStyle/>
        <a:p>
          <a:endParaRPr lang="en-US"/>
        </a:p>
      </dgm:t>
    </dgm:pt>
    <dgm:pt modelId="{5EA73537-9743-41A9-85AA-FAA279B7B6E6}" type="sibTrans" cxnId="{E861AE0A-54E5-48F6-9AA6-7A7DC5D20A96}">
      <dgm:prSet/>
      <dgm:spPr/>
      <dgm:t>
        <a:bodyPr/>
        <a:lstStyle/>
        <a:p>
          <a:endParaRPr lang="en-US"/>
        </a:p>
      </dgm:t>
    </dgm:pt>
    <dgm:pt modelId="{95A67287-E225-4200-B6A2-F8A2D893CB90}">
      <dgm:prSet/>
      <dgm:spPr/>
      <dgm:t>
        <a:bodyPr/>
        <a:lstStyle/>
        <a:p>
          <a:r>
            <a:rPr lang="en-US" b="0" i="0" baseline="0" dirty="0"/>
            <a:t>  Ignoring financial goals</a:t>
          </a:r>
          <a:endParaRPr lang="en-US" dirty="0"/>
        </a:p>
      </dgm:t>
    </dgm:pt>
    <dgm:pt modelId="{6236D818-124B-4EDE-8F53-212BE13AE79D}" type="parTrans" cxnId="{3D6CCA65-BDBC-4EE8-9B55-235BD1BC9E4C}">
      <dgm:prSet/>
      <dgm:spPr/>
      <dgm:t>
        <a:bodyPr/>
        <a:lstStyle/>
        <a:p>
          <a:endParaRPr lang="en-US"/>
        </a:p>
      </dgm:t>
    </dgm:pt>
    <dgm:pt modelId="{DB5226F7-41F8-4A70-B2DD-CEFF8AED8967}" type="sibTrans" cxnId="{3D6CCA65-BDBC-4EE8-9B55-235BD1BC9E4C}">
      <dgm:prSet/>
      <dgm:spPr/>
      <dgm:t>
        <a:bodyPr/>
        <a:lstStyle/>
        <a:p>
          <a:endParaRPr lang="en-US"/>
        </a:p>
      </dgm:t>
    </dgm:pt>
    <dgm:pt modelId="{73800818-75D1-4FDB-9298-EB04CC41F0F6}" type="pres">
      <dgm:prSet presAssocID="{D1239B76-135D-4BB9-9571-489FC94562DC}" presName="linear" presStyleCnt="0">
        <dgm:presLayoutVars>
          <dgm:animLvl val="lvl"/>
          <dgm:resizeHandles val="exact"/>
        </dgm:presLayoutVars>
      </dgm:prSet>
      <dgm:spPr/>
    </dgm:pt>
    <dgm:pt modelId="{0F397F98-C6A7-4304-9DF8-F6152DBCDA8B}" type="pres">
      <dgm:prSet presAssocID="{2B0EAB32-2F5A-4627-A2FB-ED8658B39083}" presName="parentText" presStyleLbl="node1" presStyleIdx="0" presStyleCnt="6">
        <dgm:presLayoutVars>
          <dgm:chMax val="0"/>
          <dgm:bulletEnabled val="1"/>
        </dgm:presLayoutVars>
      </dgm:prSet>
      <dgm:spPr/>
    </dgm:pt>
    <dgm:pt modelId="{6428CF21-CC98-4A8E-9AE2-AC5A28215D9C}" type="pres">
      <dgm:prSet presAssocID="{BD319FF8-1984-4C8B-8A39-E466E82DFB55}" presName="spacer" presStyleCnt="0"/>
      <dgm:spPr/>
    </dgm:pt>
    <dgm:pt modelId="{BC342CF0-7279-4D7A-B256-4D1214AADBA6}" type="pres">
      <dgm:prSet presAssocID="{C55DB473-456B-4E65-8A1F-DAF9E8A5AEEA}" presName="parentText" presStyleLbl="node1" presStyleIdx="1" presStyleCnt="6">
        <dgm:presLayoutVars>
          <dgm:chMax val="0"/>
          <dgm:bulletEnabled val="1"/>
        </dgm:presLayoutVars>
      </dgm:prSet>
      <dgm:spPr/>
    </dgm:pt>
    <dgm:pt modelId="{8103C11E-4542-467A-A238-CEF61146F243}" type="pres">
      <dgm:prSet presAssocID="{4E436D31-132B-4A36-8618-468262A4521F}" presName="spacer" presStyleCnt="0"/>
      <dgm:spPr/>
    </dgm:pt>
    <dgm:pt modelId="{21688DC0-C3C1-4479-8725-3354939BF823}" type="pres">
      <dgm:prSet presAssocID="{F3BE0802-6FE0-4864-BDE1-DAF8E1DF42C2}" presName="parentText" presStyleLbl="node1" presStyleIdx="2" presStyleCnt="6">
        <dgm:presLayoutVars>
          <dgm:chMax val="0"/>
          <dgm:bulletEnabled val="1"/>
        </dgm:presLayoutVars>
      </dgm:prSet>
      <dgm:spPr/>
    </dgm:pt>
    <dgm:pt modelId="{4F462A4B-ABA6-425E-854F-A0D0BD7ED98F}" type="pres">
      <dgm:prSet presAssocID="{2079C0E7-22E5-44A1-A1F7-9EA9348EF347}" presName="spacer" presStyleCnt="0"/>
      <dgm:spPr/>
    </dgm:pt>
    <dgm:pt modelId="{23A5E975-2C2C-4B76-A195-EF4DD9E20287}" type="pres">
      <dgm:prSet presAssocID="{12E40C08-D6E6-4D25-A42A-713757F7BD5F}" presName="parentText" presStyleLbl="node1" presStyleIdx="3" presStyleCnt="6">
        <dgm:presLayoutVars>
          <dgm:chMax val="0"/>
          <dgm:bulletEnabled val="1"/>
        </dgm:presLayoutVars>
      </dgm:prSet>
      <dgm:spPr/>
    </dgm:pt>
    <dgm:pt modelId="{7D0768DF-A14E-4BB7-B4D2-8BC397ECAA5C}" type="pres">
      <dgm:prSet presAssocID="{26F8F3FC-5311-4A07-B035-A5162EEDDAF1}" presName="spacer" presStyleCnt="0"/>
      <dgm:spPr/>
    </dgm:pt>
    <dgm:pt modelId="{FEC7C988-D1CD-4EC6-AC34-887BB0AAAE6C}" type="pres">
      <dgm:prSet presAssocID="{626D77FC-F152-4F53-9F51-0B4B8E5678EF}" presName="parentText" presStyleLbl="node1" presStyleIdx="4" presStyleCnt="6">
        <dgm:presLayoutVars>
          <dgm:chMax val="0"/>
          <dgm:bulletEnabled val="1"/>
        </dgm:presLayoutVars>
      </dgm:prSet>
      <dgm:spPr/>
    </dgm:pt>
    <dgm:pt modelId="{F4131CD5-71AA-4592-9112-B232AEDA2188}" type="pres">
      <dgm:prSet presAssocID="{5EA73537-9743-41A9-85AA-FAA279B7B6E6}" presName="spacer" presStyleCnt="0"/>
      <dgm:spPr/>
    </dgm:pt>
    <dgm:pt modelId="{4D0E5D39-3DAB-4A02-AB13-EA278867DBB7}" type="pres">
      <dgm:prSet presAssocID="{95A67287-E225-4200-B6A2-F8A2D893CB90}" presName="parentText" presStyleLbl="node1" presStyleIdx="5" presStyleCnt="6">
        <dgm:presLayoutVars>
          <dgm:chMax val="0"/>
          <dgm:bulletEnabled val="1"/>
        </dgm:presLayoutVars>
      </dgm:prSet>
      <dgm:spPr/>
    </dgm:pt>
  </dgm:ptLst>
  <dgm:cxnLst>
    <dgm:cxn modelId="{E861AE0A-54E5-48F6-9AA6-7A7DC5D20A96}" srcId="{D1239B76-135D-4BB9-9571-489FC94562DC}" destId="{626D77FC-F152-4F53-9F51-0B4B8E5678EF}" srcOrd="4" destOrd="0" parTransId="{F3726835-32B1-4659-9269-54EC7F115BF9}" sibTransId="{5EA73537-9743-41A9-85AA-FAA279B7B6E6}"/>
    <dgm:cxn modelId="{E4ECDC1C-8819-416D-B59C-075A5DD2BB70}" srcId="{D1239B76-135D-4BB9-9571-489FC94562DC}" destId="{F3BE0802-6FE0-4864-BDE1-DAF8E1DF42C2}" srcOrd="2" destOrd="0" parTransId="{EADD5CEC-B5E6-482A-A9DD-8B13EFBDDE1B}" sibTransId="{2079C0E7-22E5-44A1-A1F7-9EA9348EF347}"/>
    <dgm:cxn modelId="{AF409928-19D4-47A2-A573-FF95DCD17AA9}" srcId="{D1239B76-135D-4BB9-9571-489FC94562DC}" destId="{12E40C08-D6E6-4D25-A42A-713757F7BD5F}" srcOrd="3" destOrd="0" parTransId="{3AEE2CBC-FA55-4DB1-A9C9-DD32454FC3F2}" sibTransId="{26F8F3FC-5311-4A07-B035-A5162EEDDAF1}"/>
    <dgm:cxn modelId="{75A3872E-B0B2-41FF-8C3F-DB1729F6EBB0}" type="presOf" srcId="{F3BE0802-6FE0-4864-BDE1-DAF8E1DF42C2}" destId="{21688DC0-C3C1-4479-8725-3354939BF823}" srcOrd="0" destOrd="0" presId="urn:microsoft.com/office/officeart/2005/8/layout/vList2"/>
    <dgm:cxn modelId="{7AFD2A31-CD6D-40D0-A2CA-8C2B83787EB0}" type="presOf" srcId="{95A67287-E225-4200-B6A2-F8A2D893CB90}" destId="{4D0E5D39-3DAB-4A02-AB13-EA278867DBB7}" srcOrd="0" destOrd="0" presId="urn:microsoft.com/office/officeart/2005/8/layout/vList2"/>
    <dgm:cxn modelId="{3D6CCA65-BDBC-4EE8-9B55-235BD1BC9E4C}" srcId="{D1239B76-135D-4BB9-9571-489FC94562DC}" destId="{95A67287-E225-4200-B6A2-F8A2D893CB90}" srcOrd="5" destOrd="0" parTransId="{6236D818-124B-4EDE-8F53-212BE13AE79D}" sibTransId="{DB5226F7-41F8-4A70-B2DD-CEFF8AED8967}"/>
    <dgm:cxn modelId="{28047049-63D2-445B-8461-FDE42742DCDD}" type="presOf" srcId="{D1239B76-135D-4BB9-9571-489FC94562DC}" destId="{73800818-75D1-4FDB-9298-EB04CC41F0F6}" srcOrd="0" destOrd="0" presId="urn:microsoft.com/office/officeart/2005/8/layout/vList2"/>
    <dgm:cxn modelId="{4649D84A-7082-4CFE-A430-B8227F490B27}" type="presOf" srcId="{C55DB473-456B-4E65-8A1F-DAF9E8A5AEEA}" destId="{BC342CF0-7279-4D7A-B256-4D1214AADBA6}" srcOrd="0" destOrd="0" presId="urn:microsoft.com/office/officeart/2005/8/layout/vList2"/>
    <dgm:cxn modelId="{590FBE52-1C4B-4025-A6A6-C3891D5B6114}" type="presOf" srcId="{626D77FC-F152-4F53-9F51-0B4B8E5678EF}" destId="{FEC7C988-D1CD-4EC6-AC34-887BB0AAAE6C}" srcOrd="0" destOrd="0" presId="urn:microsoft.com/office/officeart/2005/8/layout/vList2"/>
    <dgm:cxn modelId="{FF2BB3A1-443D-481E-8075-80CD6936B9BB}" srcId="{D1239B76-135D-4BB9-9571-489FC94562DC}" destId="{2B0EAB32-2F5A-4627-A2FB-ED8658B39083}" srcOrd="0" destOrd="0" parTransId="{BD840094-326A-4AB6-A452-9E709CB52B11}" sibTransId="{BD319FF8-1984-4C8B-8A39-E466E82DFB55}"/>
    <dgm:cxn modelId="{6B52ACA5-D8B7-4111-BBC0-EDC4FD345213}" srcId="{D1239B76-135D-4BB9-9571-489FC94562DC}" destId="{C55DB473-456B-4E65-8A1F-DAF9E8A5AEEA}" srcOrd="1" destOrd="0" parTransId="{77053FEC-904C-4503-8680-9E27EE4D3E5E}" sibTransId="{4E436D31-132B-4A36-8618-468262A4521F}"/>
    <dgm:cxn modelId="{880685C4-DEA5-4726-B784-0426DC251A1C}" type="presOf" srcId="{2B0EAB32-2F5A-4627-A2FB-ED8658B39083}" destId="{0F397F98-C6A7-4304-9DF8-F6152DBCDA8B}" srcOrd="0" destOrd="0" presId="urn:microsoft.com/office/officeart/2005/8/layout/vList2"/>
    <dgm:cxn modelId="{C4E47EE8-8CC5-429E-91B7-C0C2BD03E330}" type="presOf" srcId="{12E40C08-D6E6-4D25-A42A-713757F7BD5F}" destId="{23A5E975-2C2C-4B76-A195-EF4DD9E20287}" srcOrd="0" destOrd="0" presId="urn:microsoft.com/office/officeart/2005/8/layout/vList2"/>
    <dgm:cxn modelId="{4FC911C1-35F9-4D50-B384-C7A37224AAE1}" type="presParOf" srcId="{73800818-75D1-4FDB-9298-EB04CC41F0F6}" destId="{0F397F98-C6A7-4304-9DF8-F6152DBCDA8B}" srcOrd="0" destOrd="0" presId="urn:microsoft.com/office/officeart/2005/8/layout/vList2"/>
    <dgm:cxn modelId="{936C8729-A6A9-43F6-92E5-E58B841BC941}" type="presParOf" srcId="{73800818-75D1-4FDB-9298-EB04CC41F0F6}" destId="{6428CF21-CC98-4A8E-9AE2-AC5A28215D9C}" srcOrd="1" destOrd="0" presId="urn:microsoft.com/office/officeart/2005/8/layout/vList2"/>
    <dgm:cxn modelId="{D7EFCB75-9E80-4638-84B4-63E0E8380F10}" type="presParOf" srcId="{73800818-75D1-4FDB-9298-EB04CC41F0F6}" destId="{BC342CF0-7279-4D7A-B256-4D1214AADBA6}" srcOrd="2" destOrd="0" presId="urn:microsoft.com/office/officeart/2005/8/layout/vList2"/>
    <dgm:cxn modelId="{E653BE6C-1D53-470E-A2AA-F80F5CC4BD6C}" type="presParOf" srcId="{73800818-75D1-4FDB-9298-EB04CC41F0F6}" destId="{8103C11E-4542-467A-A238-CEF61146F243}" srcOrd="3" destOrd="0" presId="urn:microsoft.com/office/officeart/2005/8/layout/vList2"/>
    <dgm:cxn modelId="{94BE5A38-38BE-4706-8EAE-34BBE46D8606}" type="presParOf" srcId="{73800818-75D1-4FDB-9298-EB04CC41F0F6}" destId="{21688DC0-C3C1-4479-8725-3354939BF823}" srcOrd="4" destOrd="0" presId="urn:microsoft.com/office/officeart/2005/8/layout/vList2"/>
    <dgm:cxn modelId="{53251D64-E428-427D-8A29-0A14F6EB421B}" type="presParOf" srcId="{73800818-75D1-4FDB-9298-EB04CC41F0F6}" destId="{4F462A4B-ABA6-425E-854F-A0D0BD7ED98F}" srcOrd="5" destOrd="0" presId="urn:microsoft.com/office/officeart/2005/8/layout/vList2"/>
    <dgm:cxn modelId="{B4E07455-8926-4BF9-8251-BADCAAB43938}" type="presParOf" srcId="{73800818-75D1-4FDB-9298-EB04CC41F0F6}" destId="{23A5E975-2C2C-4B76-A195-EF4DD9E20287}" srcOrd="6" destOrd="0" presId="urn:microsoft.com/office/officeart/2005/8/layout/vList2"/>
    <dgm:cxn modelId="{2EDA4A7F-84C3-4366-AA14-D59B9A7E2537}" type="presParOf" srcId="{73800818-75D1-4FDB-9298-EB04CC41F0F6}" destId="{7D0768DF-A14E-4BB7-B4D2-8BC397ECAA5C}" srcOrd="7" destOrd="0" presId="urn:microsoft.com/office/officeart/2005/8/layout/vList2"/>
    <dgm:cxn modelId="{2E576450-21C7-4ECC-B819-C8D8798A7B95}" type="presParOf" srcId="{73800818-75D1-4FDB-9298-EB04CC41F0F6}" destId="{FEC7C988-D1CD-4EC6-AC34-887BB0AAAE6C}" srcOrd="8" destOrd="0" presId="urn:microsoft.com/office/officeart/2005/8/layout/vList2"/>
    <dgm:cxn modelId="{A949D860-5630-4A1F-8E6E-AFF6F11EAF0E}" type="presParOf" srcId="{73800818-75D1-4FDB-9298-EB04CC41F0F6}" destId="{F4131CD5-71AA-4592-9112-B232AEDA2188}" srcOrd="9" destOrd="0" presId="urn:microsoft.com/office/officeart/2005/8/layout/vList2"/>
    <dgm:cxn modelId="{C9A4BE90-2640-4102-99E3-9C25C5085377}" type="presParOf" srcId="{73800818-75D1-4FDB-9298-EB04CC41F0F6}" destId="{4D0E5D39-3DAB-4A02-AB13-EA278867DBB7}"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31580E-6529-4523-AF8D-96F62E9C0437}"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782A9EA2-F9F3-4EC8-8343-CD1A15825EC9}">
      <dgm:prSet custT="1"/>
      <dgm:spPr/>
      <dgm:t>
        <a:bodyPr/>
        <a:lstStyle/>
        <a:p>
          <a:r>
            <a:rPr lang="en-US" sz="2400" dirty="0"/>
            <a:t>Now is the time to create good money habits. </a:t>
          </a:r>
          <a:r>
            <a:rPr lang="en-US" sz="2400" b="1" dirty="0">
              <a:effectLst>
                <a:outerShdw blurRad="50800" dist="50800" dir="5400000" sx="10000" sy="10000" algn="ctr" rotWithShape="0">
                  <a:srgbClr val="000000">
                    <a:alpha val="43137"/>
                  </a:srgbClr>
                </a:outerShdw>
              </a:effectLst>
            </a:rPr>
            <a:t>THIS</a:t>
          </a:r>
          <a:r>
            <a:rPr lang="en-US" sz="2400" dirty="0"/>
            <a:t> YEAR</a:t>
          </a:r>
        </a:p>
        <a:p>
          <a:r>
            <a:rPr lang="en-US" sz="2400" dirty="0"/>
            <a:t>To succeed financially, you will need to reflect on your feelings, attitudes, and beliefs about your money.  </a:t>
          </a:r>
          <a:r>
            <a:rPr lang="en-US" sz="2400" dirty="0">
              <a:effectLst>
                <a:outerShdw blurRad="50800" dist="50800" dir="5400000" sx="101000" sy="101000" algn="ctr" rotWithShape="0">
                  <a:srgbClr val="000000">
                    <a:alpha val="97000"/>
                  </a:srgbClr>
                </a:outerShdw>
              </a:effectLst>
            </a:rPr>
            <a:t>THEN</a:t>
          </a:r>
          <a:r>
            <a:rPr lang="en-US" sz="2400" dirty="0"/>
            <a:t> PLAN!!</a:t>
          </a:r>
        </a:p>
        <a:p>
          <a:endParaRPr lang="en-US" sz="2400" dirty="0"/>
        </a:p>
        <a:p>
          <a:endParaRPr lang="en-US" sz="1600" dirty="0"/>
        </a:p>
      </dgm:t>
    </dgm:pt>
    <dgm:pt modelId="{4BA6FC65-6052-4DBF-89DA-B402DAC98720}" type="parTrans" cxnId="{39C5FDB5-2C0D-42FD-90F5-B2B413E25FB2}">
      <dgm:prSet/>
      <dgm:spPr/>
      <dgm:t>
        <a:bodyPr/>
        <a:lstStyle/>
        <a:p>
          <a:endParaRPr lang="en-US"/>
        </a:p>
      </dgm:t>
    </dgm:pt>
    <dgm:pt modelId="{42585006-C5ED-4FFA-B189-8409F682E79B}" type="sibTrans" cxnId="{39C5FDB5-2C0D-42FD-90F5-B2B413E25FB2}">
      <dgm:prSet/>
      <dgm:spPr/>
      <dgm:t>
        <a:bodyPr/>
        <a:lstStyle/>
        <a:p>
          <a:endParaRPr lang="en-US"/>
        </a:p>
      </dgm:t>
    </dgm:pt>
    <dgm:pt modelId="{4EA36AA2-5949-4902-A386-27E1AE966A04}">
      <dgm:prSet/>
      <dgm:spPr/>
      <dgm:t>
        <a:bodyPr/>
        <a:lstStyle/>
        <a:p>
          <a:r>
            <a:rPr lang="en-US" dirty="0"/>
            <a:t>Do you have a bank account?</a:t>
          </a:r>
        </a:p>
        <a:p>
          <a:r>
            <a:rPr lang="en-US" dirty="0"/>
            <a:t>Do you use any financial apps? For </a:t>
          </a:r>
          <a:r>
            <a:rPr lang="en-US" b="1" dirty="0"/>
            <a:t>budgeting</a:t>
          </a:r>
          <a:r>
            <a:rPr lang="en-US" dirty="0"/>
            <a:t>? Investing? Banking? Credit score?</a:t>
          </a:r>
        </a:p>
        <a:p>
          <a:r>
            <a:rPr lang="en-US" dirty="0"/>
            <a:t>Ever heard of “Pay Yourself First”?</a:t>
          </a:r>
        </a:p>
        <a:p>
          <a:r>
            <a:rPr lang="en-US" dirty="0"/>
            <a:t>Do you have an emergency fund?</a:t>
          </a:r>
        </a:p>
        <a:p>
          <a:r>
            <a:rPr lang="en-US" dirty="0"/>
            <a:t>Do you have a budget?</a:t>
          </a:r>
        </a:p>
      </dgm:t>
    </dgm:pt>
    <dgm:pt modelId="{BB07ACDC-7AAD-467B-9C13-FB539C9FA2B5}" type="parTrans" cxnId="{C2701501-46F6-4CDA-AEA8-AEDF405AB5AD}">
      <dgm:prSet/>
      <dgm:spPr/>
      <dgm:t>
        <a:bodyPr/>
        <a:lstStyle/>
        <a:p>
          <a:endParaRPr lang="en-US"/>
        </a:p>
      </dgm:t>
    </dgm:pt>
    <dgm:pt modelId="{AD337D91-ABA0-41E7-901A-F4B719A53498}" type="sibTrans" cxnId="{C2701501-46F6-4CDA-AEA8-AEDF405AB5AD}">
      <dgm:prSet/>
      <dgm:spPr/>
      <dgm:t>
        <a:bodyPr/>
        <a:lstStyle/>
        <a:p>
          <a:endParaRPr lang="en-US"/>
        </a:p>
      </dgm:t>
    </dgm:pt>
    <dgm:pt modelId="{C40A82AE-7092-45FA-B7F8-362CA860EA2F}" type="pres">
      <dgm:prSet presAssocID="{FE31580E-6529-4523-AF8D-96F62E9C0437}" presName="diagram" presStyleCnt="0">
        <dgm:presLayoutVars>
          <dgm:dir/>
          <dgm:resizeHandles val="exact"/>
        </dgm:presLayoutVars>
      </dgm:prSet>
      <dgm:spPr/>
    </dgm:pt>
    <dgm:pt modelId="{A5F28B2A-615E-45C6-AAEC-0DBDD6D70829}" type="pres">
      <dgm:prSet presAssocID="{782A9EA2-F9F3-4EC8-8343-CD1A15825EC9}" presName="node" presStyleLbl="node1" presStyleIdx="0" presStyleCnt="2" custScaleX="136683" custScaleY="279936">
        <dgm:presLayoutVars>
          <dgm:bulletEnabled val="1"/>
        </dgm:presLayoutVars>
      </dgm:prSet>
      <dgm:spPr/>
    </dgm:pt>
    <dgm:pt modelId="{315117CE-8ACA-4B29-B4EA-55E05539DB92}" type="pres">
      <dgm:prSet presAssocID="{42585006-C5ED-4FFA-B189-8409F682E79B}" presName="sibTrans" presStyleCnt="0"/>
      <dgm:spPr/>
    </dgm:pt>
    <dgm:pt modelId="{57029683-D963-4C09-9CE7-55D6E858E06E}" type="pres">
      <dgm:prSet presAssocID="{4EA36AA2-5949-4902-A386-27E1AE966A04}" presName="node" presStyleLbl="node1" presStyleIdx="1" presStyleCnt="2" custScaleY="279936">
        <dgm:presLayoutVars>
          <dgm:bulletEnabled val="1"/>
        </dgm:presLayoutVars>
      </dgm:prSet>
      <dgm:spPr/>
    </dgm:pt>
  </dgm:ptLst>
  <dgm:cxnLst>
    <dgm:cxn modelId="{C2701501-46F6-4CDA-AEA8-AEDF405AB5AD}" srcId="{FE31580E-6529-4523-AF8D-96F62E9C0437}" destId="{4EA36AA2-5949-4902-A386-27E1AE966A04}" srcOrd="1" destOrd="0" parTransId="{BB07ACDC-7AAD-467B-9C13-FB539C9FA2B5}" sibTransId="{AD337D91-ABA0-41E7-901A-F4B719A53498}"/>
    <dgm:cxn modelId="{5BB8A948-616D-458E-A8A2-39DCF29BB32F}" type="presOf" srcId="{4EA36AA2-5949-4902-A386-27E1AE966A04}" destId="{57029683-D963-4C09-9CE7-55D6E858E06E}" srcOrd="0" destOrd="0" presId="urn:microsoft.com/office/officeart/2005/8/layout/default"/>
    <dgm:cxn modelId="{E1A4E848-DD2F-45A1-A041-6AC024EB5447}" type="presOf" srcId="{782A9EA2-F9F3-4EC8-8343-CD1A15825EC9}" destId="{A5F28B2A-615E-45C6-AAEC-0DBDD6D70829}" srcOrd="0" destOrd="0" presId="urn:microsoft.com/office/officeart/2005/8/layout/default"/>
    <dgm:cxn modelId="{39C5FDB5-2C0D-42FD-90F5-B2B413E25FB2}" srcId="{FE31580E-6529-4523-AF8D-96F62E9C0437}" destId="{782A9EA2-F9F3-4EC8-8343-CD1A15825EC9}" srcOrd="0" destOrd="0" parTransId="{4BA6FC65-6052-4DBF-89DA-B402DAC98720}" sibTransId="{42585006-C5ED-4FFA-B189-8409F682E79B}"/>
    <dgm:cxn modelId="{43F25EE6-D2A6-4B78-BF54-4778005A09AC}" type="presOf" srcId="{FE31580E-6529-4523-AF8D-96F62E9C0437}" destId="{C40A82AE-7092-45FA-B7F8-362CA860EA2F}" srcOrd="0" destOrd="0" presId="urn:microsoft.com/office/officeart/2005/8/layout/default"/>
    <dgm:cxn modelId="{369B4C8D-89EB-4C28-B46E-D2731295C4B3}" type="presParOf" srcId="{C40A82AE-7092-45FA-B7F8-362CA860EA2F}" destId="{A5F28B2A-615E-45C6-AAEC-0DBDD6D70829}" srcOrd="0" destOrd="0" presId="urn:microsoft.com/office/officeart/2005/8/layout/default"/>
    <dgm:cxn modelId="{16921404-4244-4F22-BED2-C0BF59EFF40F}" type="presParOf" srcId="{C40A82AE-7092-45FA-B7F8-362CA860EA2F}" destId="{315117CE-8ACA-4B29-B4EA-55E05539DB92}" srcOrd="1" destOrd="0" presId="urn:microsoft.com/office/officeart/2005/8/layout/default"/>
    <dgm:cxn modelId="{14CD69DD-7AB9-4A60-9FA0-A33839A4A311}" type="presParOf" srcId="{C40A82AE-7092-45FA-B7F8-362CA860EA2F}" destId="{57029683-D963-4C09-9CE7-55D6E858E06E}"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D6313D-AF1F-4855-9701-426D979130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A9DCBE5-8556-485D-848C-0096001C10D3}">
      <dgm:prSet/>
      <dgm:spPr/>
      <dgm:t>
        <a:bodyPr/>
        <a:lstStyle/>
        <a:p>
          <a:r>
            <a:rPr lang="en-US"/>
            <a:t>Avoid going bananas at the holidays!  (and payday lenders, auto title loans, consumer credit, credit cards)</a:t>
          </a:r>
        </a:p>
      </dgm:t>
    </dgm:pt>
    <dgm:pt modelId="{9AA5B1F4-D225-4F28-9CD8-765F9CFCAE23}" type="parTrans" cxnId="{95247E31-0EB4-4F99-A43D-D84D22AA91C5}">
      <dgm:prSet/>
      <dgm:spPr/>
      <dgm:t>
        <a:bodyPr/>
        <a:lstStyle/>
        <a:p>
          <a:endParaRPr lang="en-US"/>
        </a:p>
      </dgm:t>
    </dgm:pt>
    <dgm:pt modelId="{E3DF0CDC-6768-41DA-9A07-0BBC775DBF2B}" type="sibTrans" cxnId="{95247E31-0EB4-4F99-A43D-D84D22AA91C5}">
      <dgm:prSet/>
      <dgm:spPr/>
      <dgm:t>
        <a:bodyPr/>
        <a:lstStyle/>
        <a:p>
          <a:endParaRPr lang="en-US"/>
        </a:p>
      </dgm:t>
    </dgm:pt>
    <dgm:pt modelId="{9A057989-46A6-4958-B6C3-28E295A24C46}">
      <dgm:prSet/>
      <dgm:spPr/>
      <dgm:t>
        <a:bodyPr/>
        <a:lstStyle/>
        <a:p>
          <a:r>
            <a:rPr lang="en-US"/>
            <a:t>Build up your credit (score) in college</a:t>
          </a:r>
        </a:p>
      </dgm:t>
    </dgm:pt>
    <dgm:pt modelId="{7BCAA0B4-A836-4FC9-B8F9-073C62549C2D}" type="parTrans" cxnId="{9BB7B286-FFF0-4551-BE4C-A6EE41BB327B}">
      <dgm:prSet/>
      <dgm:spPr/>
      <dgm:t>
        <a:bodyPr/>
        <a:lstStyle/>
        <a:p>
          <a:endParaRPr lang="en-US"/>
        </a:p>
      </dgm:t>
    </dgm:pt>
    <dgm:pt modelId="{8A5C0244-50B9-4645-B0B1-0E5244409733}" type="sibTrans" cxnId="{9BB7B286-FFF0-4551-BE4C-A6EE41BB327B}">
      <dgm:prSet/>
      <dgm:spPr/>
      <dgm:t>
        <a:bodyPr/>
        <a:lstStyle/>
        <a:p>
          <a:endParaRPr lang="en-US"/>
        </a:p>
      </dgm:t>
    </dgm:pt>
    <dgm:pt modelId="{69D743C9-2F51-4D89-888E-DEB41ED1BFFC}">
      <dgm:prSet/>
      <dgm:spPr/>
      <dgm:t>
        <a:bodyPr/>
        <a:lstStyle/>
        <a:p>
          <a:r>
            <a:rPr lang="en-US" dirty="0"/>
            <a:t>Avoid all debt if you can, but if you must, student loans have pretty low interest rates. Only borrow what you need.</a:t>
          </a:r>
        </a:p>
      </dgm:t>
    </dgm:pt>
    <dgm:pt modelId="{06EB8979-BA06-4DE0-8BA0-D195AB4392E8}" type="parTrans" cxnId="{64870D85-55F3-43C5-8F5F-CEBDD2978CB3}">
      <dgm:prSet/>
      <dgm:spPr/>
      <dgm:t>
        <a:bodyPr/>
        <a:lstStyle/>
        <a:p>
          <a:endParaRPr lang="en-US"/>
        </a:p>
      </dgm:t>
    </dgm:pt>
    <dgm:pt modelId="{396571EC-8238-4485-83E2-821A88E317D2}" type="sibTrans" cxnId="{64870D85-55F3-43C5-8F5F-CEBDD2978CB3}">
      <dgm:prSet/>
      <dgm:spPr/>
      <dgm:t>
        <a:bodyPr/>
        <a:lstStyle/>
        <a:p>
          <a:endParaRPr lang="en-US"/>
        </a:p>
      </dgm:t>
    </dgm:pt>
    <dgm:pt modelId="{0AA105C1-D8B3-4BD9-867B-69A3283123A5}">
      <dgm:prSet custT="1"/>
      <dgm:spPr/>
      <dgm:t>
        <a:bodyPr/>
        <a:lstStyle/>
        <a:p>
          <a:r>
            <a:rPr lang="en-US" sz="2800" dirty="0"/>
            <a:t>HOW???  BUDGETING</a:t>
          </a:r>
        </a:p>
      </dgm:t>
    </dgm:pt>
    <dgm:pt modelId="{377EB77C-4B73-4347-8D57-E0D90D9F85C2}" type="parTrans" cxnId="{B3418785-6A15-4012-94C7-A9574C688516}">
      <dgm:prSet/>
      <dgm:spPr/>
      <dgm:t>
        <a:bodyPr/>
        <a:lstStyle/>
        <a:p>
          <a:endParaRPr lang="en-US"/>
        </a:p>
      </dgm:t>
    </dgm:pt>
    <dgm:pt modelId="{9C10FC77-87AD-4178-89CA-A7DCD6CD0642}" type="sibTrans" cxnId="{B3418785-6A15-4012-94C7-A9574C688516}">
      <dgm:prSet/>
      <dgm:spPr/>
      <dgm:t>
        <a:bodyPr/>
        <a:lstStyle/>
        <a:p>
          <a:endParaRPr lang="en-US"/>
        </a:p>
      </dgm:t>
    </dgm:pt>
    <dgm:pt modelId="{EC44E14A-721E-4C46-9496-FE75434E93F6}">
      <dgm:prSet/>
      <dgm:spPr/>
      <dgm:t>
        <a:bodyPr/>
        <a:lstStyle/>
        <a:p>
          <a:r>
            <a:rPr lang="en-US"/>
            <a:t>Create your holiday budget during Thanksgiving weekend.</a:t>
          </a:r>
        </a:p>
      </dgm:t>
    </dgm:pt>
    <dgm:pt modelId="{68CACF27-B30C-4B2B-8603-A5FF62221C9E}" type="parTrans" cxnId="{5958DD96-EB5F-4A3F-B2E9-C8771C0DFF8A}">
      <dgm:prSet/>
      <dgm:spPr/>
      <dgm:t>
        <a:bodyPr/>
        <a:lstStyle/>
        <a:p>
          <a:endParaRPr lang="en-US"/>
        </a:p>
      </dgm:t>
    </dgm:pt>
    <dgm:pt modelId="{3B31BB59-EE42-43BB-8025-765A648BDF34}" type="sibTrans" cxnId="{5958DD96-EB5F-4A3F-B2E9-C8771C0DFF8A}">
      <dgm:prSet/>
      <dgm:spPr/>
      <dgm:t>
        <a:bodyPr/>
        <a:lstStyle/>
        <a:p>
          <a:endParaRPr lang="en-US"/>
        </a:p>
      </dgm:t>
    </dgm:pt>
    <dgm:pt modelId="{CA9142BA-CDC4-48F1-80F3-FD51AE282EA5}" type="pres">
      <dgm:prSet presAssocID="{10D6313D-AF1F-4855-9701-426D97913025}" presName="linear" presStyleCnt="0">
        <dgm:presLayoutVars>
          <dgm:animLvl val="lvl"/>
          <dgm:resizeHandles val="exact"/>
        </dgm:presLayoutVars>
      </dgm:prSet>
      <dgm:spPr/>
    </dgm:pt>
    <dgm:pt modelId="{8C144F2D-077F-47AD-B7C2-E87AE1CE21D1}" type="pres">
      <dgm:prSet presAssocID="{BA9DCBE5-8556-485D-848C-0096001C10D3}" presName="parentText" presStyleLbl="node1" presStyleIdx="0" presStyleCnt="5">
        <dgm:presLayoutVars>
          <dgm:chMax val="0"/>
          <dgm:bulletEnabled val="1"/>
        </dgm:presLayoutVars>
      </dgm:prSet>
      <dgm:spPr/>
    </dgm:pt>
    <dgm:pt modelId="{1DB29B71-7BE4-4BD8-A8A0-CCDD085448A1}" type="pres">
      <dgm:prSet presAssocID="{E3DF0CDC-6768-41DA-9A07-0BBC775DBF2B}" presName="spacer" presStyleCnt="0"/>
      <dgm:spPr/>
    </dgm:pt>
    <dgm:pt modelId="{37FEABD8-6D68-471A-917A-B8453E52CAA9}" type="pres">
      <dgm:prSet presAssocID="{9A057989-46A6-4958-B6C3-28E295A24C46}" presName="parentText" presStyleLbl="node1" presStyleIdx="1" presStyleCnt="5">
        <dgm:presLayoutVars>
          <dgm:chMax val="0"/>
          <dgm:bulletEnabled val="1"/>
        </dgm:presLayoutVars>
      </dgm:prSet>
      <dgm:spPr/>
    </dgm:pt>
    <dgm:pt modelId="{3F5136DC-37A9-436D-9F1E-42A061DC2333}" type="pres">
      <dgm:prSet presAssocID="{8A5C0244-50B9-4645-B0B1-0E5244409733}" presName="spacer" presStyleCnt="0"/>
      <dgm:spPr/>
    </dgm:pt>
    <dgm:pt modelId="{9196E060-DF7B-4C78-8248-526B458CD0B2}" type="pres">
      <dgm:prSet presAssocID="{69D743C9-2F51-4D89-888E-DEB41ED1BFFC}" presName="parentText" presStyleLbl="node1" presStyleIdx="2" presStyleCnt="5">
        <dgm:presLayoutVars>
          <dgm:chMax val="0"/>
          <dgm:bulletEnabled val="1"/>
        </dgm:presLayoutVars>
      </dgm:prSet>
      <dgm:spPr/>
    </dgm:pt>
    <dgm:pt modelId="{4FBA6149-9BE6-4DAF-9115-67434902705C}" type="pres">
      <dgm:prSet presAssocID="{396571EC-8238-4485-83E2-821A88E317D2}" presName="spacer" presStyleCnt="0"/>
      <dgm:spPr/>
    </dgm:pt>
    <dgm:pt modelId="{1B67FFEC-DBB6-4866-9FF9-8A8BEFD33C5D}" type="pres">
      <dgm:prSet presAssocID="{0AA105C1-D8B3-4BD9-867B-69A3283123A5}" presName="parentText" presStyleLbl="node1" presStyleIdx="3" presStyleCnt="5">
        <dgm:presLayoutVars>
          <dgm:chMax val="0"/>
          <dgm:bulletEnabled val="1"/>
        </dgm:presLayoutVars>
      </dgm:prSet>
      <dgm:spPr/>
    </dgm:pt>
    <dgm:pt modelId="{8425F426-D16D-4A1E-86C6-12D85087BD79}" type="pres">
      <dgm:prSet presAssocID="{9C10FC77-87AD-4178-89CA-A7DCD6CD0642}" presName="spacer" presStyleCnt="0"/>
      <dgm:spPr/>
    </dgm:pt>
    <dgm:pt modelId="{C0C4CD14-3F39-4579-9EB1-F5FB472F24CB}" type="pres">
      <dgm:prSet presAssocID="{EC44E14A-721E-4C46-9496-FE75434E93F6}" presName="parentText" presStyleLbl="node1" presStyleIdx="4" presStyleCnt="5">
        <dgm:presLayoutVars>
          <dgm:chMax val="0"/>
          <dgm:bulletEnabled val="1"/>
        </dgm:presLayoutVars>
      </dgm:prSet>
      <dgm:spPr/>
    </dgm:pt>
  </dgm:ptLst>
  <dgm:cxnLst>
    <dgm:cxn modelId="{00085026-2517-4830-B965-F2D5AA3314C4}" type="presOf" srcId="{BA9DCBE5-8556-485D-848C-0096001C10D3}" destId="{8C144F2D-077F-47AD-B7C2-E87AE1CE21D1}" srcOrd="0" destOrd="0" presId="urn:microsoft.com/office/officeart/2005/8/layout/vList2"/>
    <dgm:cxn modelId="{95247E31-0EB4-4F99-A43D-D84D22AA91C5}" srcId="{10D6313D-AF1F-4855-9701-426D97913025}" destId="{BA9DCBE5-8556-485D-848C-0096001C10D3}" srcOrd="0" destOrd="0" parTransId="{9AA5B1F4-D225-4F28-9CD8-765F9CFCAE23}" sibTransId="{E3DF0CDC-6768-41DA-9A07-0BBC775DBF2B}"/>
    <dgm:cxn modelId="{0454DB5D-282A-4519-90A8-6B926711CF11}" type="presOf" srcId="{EC44E14A-721E-4C46-9496-FE75434E93F6}" destId="{C0C4CD14-3F39-4579-9EB1-F5FB472F24CB}" srcOrd="0" destOrd="0" presId="urn:microsoft.com/office/officeart/2005/8/layout/vList2"/>
    <dgm:cxn modelId="{42EB5369-B6F1-4AA0-A324-47023F94AB22}" type="presOf" srcId="{10D6313D-AF1F-4855-9701-426D97913025}" destId="{CA9142BA-CDC4-48F1-80F3-FD51AE282EA5}" srcOrd="0" destOrd="0" presId="urn:microsoft.com/office/officeart/2005/8/layout/vList2"/>
    <dgm:cxn modelId="{64870D85-55F3-43C5-8F5F-CEBDD2978CB3}" srcId="{10D6313D-AF1F-4855-9701-426D97913025}" destId="{69D743C9-2F51-4D89-888E-DEB41ED1BFFC}" srcOrd="2" destOrd="0" parTransId="{06EB8979-BA06-4DE0-8BA0-D195AB4392E8}" sibTransId="{396571EC-8238-4485-83E2-821A88E317D2}"/>
    <dgm:cxn modelId="{B3418785-6A15-4012-94C7-A9574C688516}" srcId="{10D6313D-AF1F-4855-9701-426D97913025}" destId="{0AA105C1-D8B3-4BD9-867B-69A3283123A5}" srcOrd="3" destOrd="0" parTransId="{377EB77C-4B73-4347-8D57-E0D90D9F85C2}" sibTransId="{9C10FC77-87AD-4178-89CA-A7DCD6CD0642}"/>
    <dgm:cxn modelId="{9BB7B286-FFF0-4551-BE4C-A6EE41BB327B}" srcId="{10D6313D-AF1F-4855-9701-426D97913025}" destId="{9A057989-46A6-4958-B6C3-28E295A24C46}" srcOrd="1" destOrd="0" parTransId="{7BCAA0B4-A836-4FC9-B8F9-073C62549C2D}" sibTransId="{8A5C0244-50B9-4645-B0B1-0E5244409733}"/>
    <dgm:cxn modelId="{02726E92-D03D-4480-96C0-39C53520D7FF}" type="presOf" srcId="{9A057989-46A6-4958-B6C3-28E295A24C46}" destId="{37FEABD8-6D68-471A-917A-B8453E52CAA9}" srcOrd="0" destOrd="0" presId="urn:microsoft.com/office/officeart/2005/8/layout/vList2"/>
    <dgm:cxn modelId="{5958DD96-EB5F-4A3F-B2E9-C8771C0DFF8A}" srcId="{10D6313D-AF1F-4855-9701-426D97913025}" destId="{EC44E14A-721E-4C46-9496-FE75434E93F6}" srcOrd="4" destOrd="0" parTransId="{68CACF27-B30C-4B2B-8603-A5FF62221C9E}" sibTransId="{3B31BB59-EE42-43BB-8025-765A648BDF34}"/>
    <dgm:cxn modelId="{A3B3AFDB-1F22-4AB4-9781-1D08D0F55B9A}" type="presOf" srcId="{0AA105C1-D8B3-4BD9-867B-69A3283123A5}" destId="{1B67FFEC-DBB6-4866-9FF9-8A8BEFD33C5D}" srcOrd="0" destOrd="0" presId="urn:microsoft.com/office/officeart/2005/8/layout/vList2"/>
    <dgm:cxn modelId="{3060A2E8-2E43-4570-AC1B-2EF17FC8407C}" type="presOf" srcId="{69D743C9-2F51-4D89-888E-DEB41ED1BFFC}" destId="{9196E060-DF7B-4C78-8248-526B458CD0B2}" srcOrd="0" destOrd="0" presId="urn:microsoft.com/office/officeart/2005/8/layout/vList2"/>
    <dgm:cxn modelId="{B9538582-1C67-40BB-BDF4-B1883CAC5EEE}" type="presParOf" srcId="{CA9142BA-CDC4-48F1-80F3-FD51AE282EA5}" destId="{8C144F2D-077F-47AD-B7C2-E87AE1CE21D1}" srcOrd="0" destOrd="0" presId="urn:microsoft.com/office/officeart/2005/8/layout/vList2"/>
    <dgm:cxn modelId="{884DC087-5017-4B8C-A645-6DCF30CB5DE5}" type="presParOf" srcId="{CA9142BA-CDC4-48F1-80F3-FD51AE282EA5}" destId="{1DB29B71-7BE4-4BD8-A8A0-CCDD085448A1}" srcOrd="1" destOrd="0" presId="urn:microsoft.com/office/officeart/2005/8/layout/vList2"/>
    <dgm:cxn modelId="{754D94DC-5821-4A84-AF8F-CAAEC62D77DD}" type="presParOf" srcId="{CA9142BA-CDC4-48F1-80F3-FD51AE282EA5}" destId="{37FEABD8-6D68-471A-917A-B8453E52CAA9}" srcOrd="2" destOrd="0" presId="urn:microsoft.com/office/officeart/2005/8/layout/vList2"/>
    <dgm:cxn modelId="{0E24DAD7-F6E1-4E5A-87F5-E49D0973B946}" type="presParOf" srcId="{CA9142BA-CDC4-48F1-80F3-FD51AE282EA5}" destId="{3F5136DC-37A9-436D-9F1E-42A061DC2333}" srcOrd="3" destOrd="0" presId="urn:microsoft.com/office/officeart/2005/8/layout/vList2"/>
    <dgm:cxn modelId="{01518BA9-721D-4083-AABB-CE9958DD5C9B}" type="presParOf" srcId="{CA9142BA-CDC4-48F1-80F3-FD51AE282EA5}" destId="{9196E060-DF7B-4C78-8248-526B458CD0B2}" srcOrd="4" destOrd="0" presId="urn:microsoft.com/office/officeart/2005/8/layout/vList2"/>
    <dgm:cxn modelId="{1D4B8AAD-0A2B-4ACB-AA70-FC03EBFFB2B8}" type="presParOf" srcId="{CA9142BA-CDC4-48F1-80F3-FD51AE282EA5}" destId="{4FBA6149-9BE6-4DAF-9115-67434902705C}" srcOrd="5" destOrd="0" presId="urn:microsoft.com/office/officeart/2005/8/layout/vList2"/>
    <dgm:cxn modelId="{C39F5A95-052C-413D-873B-0611DF525A58}" type="presParOf" srcId="{CA9142BA-CDC4-48F1-80F3-FD51AE282EA5}" destId="{1B67FFEC-DBB6-4866-9FF9-8A8BEFD33C5D}" srcOrd="6" destOrd="0" presId="urn:microsoft.com/office/officeart/2005/8/layout/vList2"/>
    <dgm:cxn modelId="{A2A037E2-22D3-421A-B262-C5D328DEDCD4}" type="presParOf" srcId="{CA9142BA-CDC4-48F1-80F3-FD51AE282EA5}" destId="{8425F426-D16D-4A1E-86C6-12D85087BD79}" srcOrd="7" destOrd="0" presId="urn:microsoft.com/office/officeart/2005/8/layout/vList2"/>
    <dgm:cxn modelId="{95BCC41C-5182-4113-AF1F-CB8415EB8AF9}" type="presParOf" srcId="{CA9142BA-CDC4-48F1-80F3-FD51AE282EA5}" destId="{C0C4CD14-3F39-4579-9EB1-F5FB472F24C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CAFD306-2949-42E4-B7F8-429972E6CD7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4844224-069F-4DDB-95DB-5DFB17C4C1F9}">
      <dgm:prSet custT="1"/>
      <dgm:spPr/>
      <dgm:t>
        <a:bodyPr/>
        <a:lstStyle/>
        <a:p>
          <a:r>
            <a:rPr lang="en-US" sz="2400" b="1" i="0" baseline="0" dirty="0">
              <a:solidFill>
                <a:srgbClr val="FFFF00"/>
              </a:solidFill>
            </a:rPr>
            <a:t>2-Create a Shopping List</a:t>
          </a:r>
          <a:r>
            <a:rPr lang="en-US" sz="2400" b="1" i="0" baseline="0" dirty="0"/>
            <a:t>:</a:t>
          </a:r>
          <a:endParaRPr lang="en-US" sz="2400" dirty="0"/>
        </a:p>
      </dgm:t>
    </dgm:pt>
    <dgm:pt modelId="{EA06FF5B-8E00-4FC6-8185-4EF5013C4E33}" type="parTrans" cxnId="{EE8C585A-8165-4E91-A2BA-886FC6F09BC3}">
      <dgm:prSet/>
      <dgm:spPr/>
      <dgm:t>
        <a:bodyPr/>
        <a:lstStyle/>
        <a:p>
          <a:endParaRPr lang="en-US"/>
        </a:p>
      </dgm:t>
    </dgm:pt>
    <dgm:pt modelId="{48F02828-B090-40A0-B9A9-AF05D8359B35}" type="sibTrans" cxnId="{EE8C585A-8165-4E91-A2BA-886FC6F09BC3}">
      <dgm:prSet/>
      <dgm:spPr/>
      <dgm:t>
        <a:bodyPr/>
        <a:lstStyle/>
        <a:p>
          <a:endParaRPr lang="en-US"/>
        </a:p>
      </dgm:t>
    </dgm:pt>
    <dgm:pt modelId="{3C2B86E2-960D-49C6-81DE-E362B829D149}">
      <dgm:prSet/>
      <dgm:spPr/>
      <dgm:t>
        <a:bodyPr/>
        <a:lstStyle/>
        <a:p>
          <a:r>
            <a:rPr lang="en-US" b="1" i="0" baseline="0"/>
            <a:t>Prioritize:</a:t>
          </a:r>
          <a:r>
            <a:rPr lang="en-US" b="0" i="0" baseline="0"/>
            <a:t> Focus on gifts for close family and friends. </a:t>
          </a:r>
          <a:endParaRPr lang="en-US"/>
        </a:p>
      </dgm:t>
    </dgm:pt>
    <dgm:pt modelId="{99E2E733-B113-461B-B6B5-32C48AD4C87A}" type="parTrans" cxnId="{B52228EF-E118-4A7C-8A42-AF26E9EFD58C}">
      <dgm:prSet/>
      <dgm:spPr/>
      <dgm:t>
        <a:bodyPr/>
        <a:lstStyle/>
        <a:p>
          <a:endParaRPr lang="en-US"/>
        </a:p>
      </dgm:t>
    </dgm:pt>
    <dgm:pt modelId="{B13146BA-632E-4CBF-AE2B-6BC93C60CEC4}" type="sibTrans" cxnId="{B52228EF-E118-4A7C-8A42-AF26E9EFD58C}">
      <dgm:prSet/>
      <dgm:spPr/>
      <dgm:t>
        <a:bodyPr/>
        <a:lstStyle/>
        <a:p>
          <a:endParaRPr lang="en-US"/>
        </a:p>
      </dgm:t>
    </dgm:pt>
    <dgm:pt modelId="{054367BB-C87B-4578-8DEE-A7DED45F6DBB}">
      <dgm:prSet/>
      <dgm:spPr/>
      <dgm:t>
        <a:bodyPr/>
        <a:lstStyle/>
        <a:p>
          <a:r>
            <a:rPr lang="en-US" b="0" i="0" baseline="0"/>
            <a:t>Who really needs a gift? Tell people not to buy you anything!!</a:t>
          </a:r>
          <a:endParaRPr lang="en-US"/>
        </a:p>
      </dgm:t>
    </dgm:pt>
    <dgm:pt modelId="{1745190C-0ED8-428B-986E-56A261FC6627}" type="parTrans" cxnId="{3C5A39C5-6DDC-4CC9-8FBF-3FDF39188388}">
      <dgm:prSet/>
      <dgm:spPr/>
      <dgm:t>
        <a:bodyPr/>
        <a:lstStyle/>
        <a:p>
          <a:endParaRPr lang="en-US"/>
        </a:p>
      </dgm:t>
    </dgm:pt>
    <dgm:pt modelId="{69BD032F-5B39-4E21-80C1-29B08B626163}" type="sibTrans" cxnId="{3C5A39C5-6DDC-4CC9-8FBF-3FDF39188388}">
      <dgm:prSet/>
      <dgm:spPr/>
      <dgm:t>
        <a:bodyPr/>
        <a:lstStyle/>
        <a:p>
          <a:endParaRPr lang="en-US"/>
        </a:p>
      </dgm:t>
    </dgm:pt>
    <dgm:pt modelId="{10C28437-3E1D-4418-B2F9-9AC56FA8525F}">
      <dgm:prSet/>
      <dgm:spPr/>
      <dgm:t>
        <a:bodyPr/>
        <a:lstStyle/>
        <a:p>
          <a:r>
            <a:rPr lang="en-US" b="1" i="0" baseline="0"/>
            <a:t>Set Spending Limits:</a:t>
          </a:r>
          <a:r>
            <a:rPr lang="en-US" b="0" i="0" baseline="0"/>
            <a:t> Assign a specific budget to each person on your list. </a:t>
          </a:r>
          <a:endParaRPr lang="en-US"/>
        </a:p>
      </dgm:t>
    </dgm:pt>
    <dgm:pt modelId="{58E86862-96D0-48BC-9895-577D2560B0D3}" type="parTrans" cxnId="{075A5EEE-C86C-432D-B63F-D8AF43EAB530}">
      <dgm:prSet/>
      <dgm:spPr/>
      <dgm:t>
        <a:bodyPr/>
        <a:lstStyle/>
        <a:p>
          <a:endParaRPr lang="en-US"/>
        </a:p>
      </dgm:t>
    </dgm:pt>
    <dgm:pt modelId="{2630CB90-9608-4572-8228-92CD498D34E3}" type="sibTrans" cxnId="{075A5EEE-C86C-432D-B63F-D8AF43EAB530}">
      <dgm:prSet/>
      <dgm:spPr/>
      <dgm:t>
        <a:bodyPr/>
        <a:lstStyle/>
        <a:p>
          <a:endParaRPr lang="en-US"/>
        </a:p>
      </dgm:t>
    </dgm:pt>
    <dgm:pt modelId="{B000A916-189F-4B85-B4D9-140A8619484F}">
      <dgm:prSet/>
      <dgm:spPr/>
      <dgm:t>
        <a:bodyPr/>
        <a:lstStyle/>
        <a:p>
          <a:r>
            <a:rPr lang="en-US"/>
            <a:t>Know your budget for EACH person</a:t>
          </a:r>
        </a:p>
      </dgm:t>
    </dgm:pt>
    <dgm:pt modelId="{78C06A67-D260-4318-84D3-840D8767A741}" type="parTrans" cxnId="{E0ADCE5F-D1B1-4630-8E81-E85E240E9792}">
      <dgm:prSet/>
      <dgm:spPr/>
      <dgm:t>
        <a:bodyPr/>
        <a:lstStyle/>
        <a:p>
          <a:endParaRPr lang="en-US"/>
        </a:p>
      </dgm:t>
    </dgm:pt>
    <dgm:pt modelId="{21F6292F-0C54-45BE-B7A8-D487C492064C}" type="sibTrans" cxnId="{E0ADCE5F-D1B1-4630-8E81-E85E240E9792}">
      <dgm:prSet/>
      <dgm:spPr/>
      <dgm:t>
        <a:bodyPr/>
        <a:lstStyle/>
        <a:p>
          <a:endParaRPr lang="en-US"/>
        </a:p>
      </dgm:t>
    </dgm:pt>
    <dgm:pt modelId="{2542982D-5181-4CC4-9FA2-E51A5B619E0E}">
      <dgm:prSet/>
      <dgm:spPr/>
      <dgm:t>
        <a:bodyPr/>
        <a:lstStyle/>
        <a:p>
          <a:r>
            <a:rPr lang="en-US" b="1" i="0" baseline="0"/>
            <a:t>Avoid Impulse Purchases:</a:t>
          </a:r>
          <a:r>
            <a:rPr lang="en-US" b="0" i="0" baseline="0"/>
            <a:t> Stick to your list and avoid buying unnecessary items. </a:t>
          </a:r>
          <a:endParaRPr lang="en-US"/>
        </a:p>
      </dgm:t>
    </dgm:pt>
    <dgm:pt modelId="{B99895FA-7106-4352-9282-2D7428D4A658}" type="parTrans" cxnId="{538F4137-9371-4EFA-89B1-07EA44765E0E}">
      <dgm:prSet/>
      <dgm:spPr/>
      <dgm:t>
        <a:bodyPr/>
        <a:lstStyle/>
        <a:p>
          <a:endParaRPr lang="en-US"/>
        </a:p>
      </dgm:t>
    </dgm:pt>
    <dgm:pt modelId="{541B69FA-C53B-48F4-B539-11A74A2F6B30}" type="sibTrans" cxnId="{538F4137-9371-4EFA-89B1-07EA44765E0E}">
      <dgm:prSet/>
      <dgm:spPr/>
      <dgm:t>
        <a:bodyPr/>
        <a:lstStyle/>
        <a:p>
          <a:endParaRPr lang="en-US"/>
        </a:p>
      </dgm:t>
    </dgm:pt>
    <dgm:pt modelId="{3343A791-F035-4B00-8509-175D57EEF45E}">
      <dgm:prSet/>
      <dgm:spPr/>
      <dgm:t>
        <a:bodyPr/>
        <a:lstStyle/>
        <a:p>
          <a:r>
            <a:rPr lang="en-US"/>
            <a:t>We all do this…  Don’t!  Create that list and budget before or during thanksgiving.</a:t>
          </a:r>
        </a:p>
      </dgm:t>
    </dgm:pt>
    <dgm:pt modelId="{14A542DC-501E-4773-864C-EFFB31C36DBD}" type="parTrans" cxnId="{4EFF3A58-7D54-4639-9BAE-6AD9559780F1}">
      <dgm:prSet/>
      <dgm:spPr/>
      <dgm:t>
        <a:bodyPr/>
        <a:lstStyle/>
        <a:p>
          <a:endParaRPr lang="en-US"/>
        </a:p>
      </dgm:t>
    </dgm:pt>
    <dgm:pt modelId="{A48DFC01-866B-4261-BBEB-1EFDB93B2B49}" type="sibTrans" cxnId="{4EFF3A58-7D54-4639-9BAE-6AD9559780F1}">
      <dgm:prSet/>
      <dgm:spPr/>
      <dgm:t>
        <a:bodyPr/>
        <a:lstStyle/>
        <a:p>
          <a:endParaRPr lang="en-US"/>
        </a:p>
      </dgm:t>
    </dgm:pt>
    <dgm:pt modelId="{AF0982C2-EE49-40DD-AE2D-3E4C0E24EA60}" type="pres">
      <dgm:prSet presAssocID="{CCAFD306-2949-42E4-B7F8-429972E6CD70}" presName="linear" presStyleCnt="0">
        <dgm:presLayoutVars>
          <dgm:animLvl val="lvl"/>
          <dgm:resizeHandles val="exact"/>
        </dgm:presLayoutVars>
      </dgm:prSet>
      <dgm:spPr/>
    </dgm:pt>
    <dgm:pt modelId="{53EDA1CE-FF2A-41C6-B2A9-F0B74369BC71}" type="pres">
      <dgm:prSet presAssocID="{04844224-069F-4DDB-95DB-5DFB17C4C1F9}" presName="parentText" presStyleLbl="node1" presStyleIdx="0" presStyleCnt="7">
        <dgm:presLayoutVars>
          <dgm:chMax val="0"/>
          <dgm:bulletEnabled val="1"/>
        </dgm:presLayoutVars>
      </dgm:prSet>
      <dgm:spPr/>
    </dgm:pt>
    <dgm:pt modelId="{1463458B-162B-45FC-8CED-AC02922D6D5D}" type="pres">
      <dgm:prSet presAssocID="{48F02828-B090-40A0-B9A9-AF05D8359B35}" presName="spacer" presStyleCnt="0"/>
      <dgm:spPr/>
    </dgm:pt>
    <dgm:pt modelId="{CE9290A3-3CDB-4D9C-B392-CCF538BE16C0}" type="pres">
      <dgm:prSet presAssocID="{3C2B86E2-960D-49C6-81DE-E362B829D149}" presName="parentText" presStyleLbl="node1" presStyleIdx="1" presStyleCnt="7">
        <dgm:presLayoutVars>
          <dgm:chMax val="0"/>
          <dgm:bulletEnabled val="1"/>
        </dgm:presLayoutVars>
      </dgm:prSet>
      <dgm:spPr/>
    </dgm:pt>
    <dgm:pt modelId="{71095F28-11E4-4159-ADFA-ACF36A074446}" type="pres">
      <dgm:prSet presAssocID="{B13146BA-632E-4CBF-AE2B-6BC93C60CEC4}" presName="spacer" presStyleCnt="0"/>
      <dgm:spPr/>
    </dgm:pt>
    <dgm:pt modelId="{4FFA415D-DD79-4ECF-81B6-A1418057A1BF}" type="pres">
      <dgm:prSet presAssocID="{054367BB-C87B-4578-8DEE-A7DED45F6DBB}" presName="parentText" presStyleLbl="node1" presStyleIdx="2" presStyleCnt="7">
        <dgm:presLayoutVars>
          <dgm:chMax val="0"/>
          <dgm:bulletEnabled val="1"/>
        </dgm:presLayoutVars>
      </dgm:prSet>
      <dgm:spPr/>
    </dgm:pt>
    <dgm:pt modelId="{12BA3DA5-5360-43A4-BE73-B4E9F7BFFF46}" type="pres">
      <dgm:prSet presAssocID="{69BD032F-5B39-4E21-80C1-29B08B626163}" presName="spacer" presStyleCnt="0"/>
      <dgm:spPr/>
    </dgm:pt>
    <dgm:pt modelId="{E1EA93D4-E8AC-42D2-92A8-28803B2B19CE}" type="pres">
      <dgm:prSet presAssocID="{10C28437-3E1D-4418-B2F9-9AC56FA8525F}" presName="parentText" presStyleLbl="node1" presStyleIdx="3" presStyleCnt="7">
        <dgm:presLayoutVars>
          <dgm:chMax val="0"/>
          <dgm:bulletEnabled val="1"/>
        </dgm:presLayoutVars>
      </dgm:prSet>
      <dgm:spPr/>
    </dgm:pt>
    <dgm:pt modelId="{F4B70DDE-6F20-4D36-BDB6-4C914C49A06D}" type="pres">
      <dgm:prSet presAssocID="{2630CB90-9608-4572-8228-92CD498D34E3}" presName="spacer" presStyleCnt="0"/>
      <dgm:spPr/>
    </dgm:pt>
    <dgm:pt modelId="{8040AAD3-5EF4-4825-8A30-1DFDB178DA73}" type="pres">
      <dgm:prSet presAssocID="{B000A916-189F-4B85-B4D9-140A8619484F}" presName="parentText" presStyleLbl="node1" presStyleIdx="4" presStyleCnt="7">
        <dgm:presLayoutVars>
          <dgm:chMax val="0"/>
          <dgm:bulletEnabled val="1"/>
        </dgm:presLayoutVars>
      </dgm:prSet>
      <dgm:spPr/>
    </dgm:pt>
    <dgm:pt modelId="{1C8333C8-AA23-46CF-B524-11C4C4BF5FB8}" type="pres">
      <dgm:prSet presAssocID="{21F6292F-0C54-45BE-B7A8-D487C492064C}" presName="spacer" presStyleCnt="0"/>
      <dgm:spPr/>
    </dgm:pt>
    <dgm:pt modelId="{E01E942F-A11A-4A84-951B-C0712042CA56}" type="pres">
      <dgm:prSet presAssocID="{2542982D-5181-4CC4-9FA2-E51A5B619E0E}" presName="parentText" presStyleLbl="node1" presStyleIdx="5" presStyleCnt="7">
        <dgm:presLayoutVars>
          <dgm:chMax val="0"/>
          <dgm:bulletEnabled val="1"/>
        </dgm:presLayoutVars>
      </dgm:prSet>
      <dgm:spPr/>
    </dgm:pt>
    <dgm:pt modelId="{5F711347-2965-4E28-A518-B660580EFDC8}" type="pres">
      <dgm:prSet presAssocID="{541B69FA-C53B-48F4-B539-11A74A2F6B30}" presName="spacer" presStyleCnt="0"/>
      <dgm:spPr/>
    </dgm:pt>
    <dgm:pt modelId="{EC85B180-B2A6-4F63-969E-FA6F9E5F7D71}" type="pres">
      <dgm:prSet presAssocID="{3343A791-F035-4B00-8509-175D57EEF45E}" presName="parentText" presStyleLbl="node1" presStyleIdx="6" presStyleCnt="7">
        <dgm:presLayoutVars>
          <dgm:chMax val="0"/>
          <dgm:bulletEnabled val="1"/>
        </dgm:presLayoutVars>
      </dgm:prSet>
      <dgm:spPr/>
    </dgm:pt>
  </dgm:ptLst>
  <dgm:cxnLst>
    <dgm:cxn modelId="{1455DD16-6059-4800-AA9B-33FBDAF1513F}" type="presOf" srcId="{054367BB-C87B-4578-8DEE-A7DED45F6DBB}" destId="{4FFA415D-DD79-4ECF-81B6-A1418057A1BF}" srcOrd="0" destOrd="0" presId="urn:microsoft.com/office/officeart/2005/8/layout/vList2"/>
    <dgm:cxn modelId="{F39B3D17-A06D-4173-83D7-58CB75044430}" type="presOf" srcId="{2542982D-5181-4CC4-9FA2-E51A5B619E0E}" destId="{E01E942F-A11A-4A84-951B-C0712042CA56}" srcOrd="0" destOrd="0" presId="urn:microsoft.com/office/officeart/2005/8/layout/vList2"/>
    <dgm:cxn modelId="{58CC8019-EAFE-468B-8AFF-43E29A449E96}" type="presOf" srcId="{3343A791-F035-4B00-8509-175D57EEF45E}" destId="{EC85B180-B2A6-4F63-969E-FA6F9E5F7D71}" srcOrd="0" destOrd="0" presId="urn:microsoft.com/office/officeart/2005/8/layout/vList2"/>
    <dgm:cxn modelId="{538F4137-9371-4EFA-89B1-07EA44765E0E}" srcId="{CCAFD306-2949-42E4-B7F8-429972E6CD70}" destId="{2542982D-5181-4CC4-9FA2-E51A5B619E0E}" srcOrd="5" destOrd="0" parTransId="{B99895FA-7106-4352-9282-2D7428D4A658}" sibTransId="{541B69FA-C53B-48F4-B539-11A74A2F6B30}"/>
    <dgm:cxn modelId="{E0ADCE5F-D1B1-4630-8E81-E85E240E9792}" srcId="{CCAFD306-2949-42E4-B7F8-429972E6CD70}" destId="{B000A916-189F-4B85-B4D9-140A8619484F}" srcOrd="4" destOrd="0" parTransId="{78C06A67-D260-4318-84D3-840D8767A741}" sibTransId="{21F6292F-0C54-45BE-B7A8-D487C492064C}"/>
    <dgm:cxn modelId="{4EFF3A58-7D54-4639-9BAE-6AD9559780F1}" srcId="{CCAFD306-2949-42E4-B7F8-429972E6CD70}" destId="{3343A791-F035-4B00-8509-175D57EEF45E}" srcOrd="6" destOrd="0" parTransId="{14A542DC-501E-4773-864C-EFFB31C36DBD}" sibTransId="{A48DFC01-866B-4261-BBEB-1EFDB93B2B49}"/>
    <dgm:cxn modelId="{EE8C585A-8165-4E91-A2BA-886FC6F09BC3}" srcId="{CCAFD306-2949-42E4-B7F8-429972E6CD70}" destId="{04844224-069F-4DDB-95DB-5DFB17C4C1F9}" srcOrd="0" destOrd="0" parTransId="{EA06FF5B-8E00-4FC6-8185-4EF5013C4E33}" sibTransId="{48F02828-B090-40A0-B9A9-AF05D8359B35}"/>
    <dgm:cxn modelId="{204C097C-9849-4DC7-AF3E-52522AA91C99}" type="presOf" srcId="{3C2B86E2-960D-49C6-81DE-E362B829D149}" destId="{CE9290A3-3CDB-4D9C-B392-CCF538BE16C0}" srcOrd="0" destOrd="0" presId="urn:microsoft.com/office/officeart/2005/8/layout/vList2"/>
    <dgm:cxn modelId="{A6E93082-9E39-4C00-9E5C-2F2A72D8D5C5}" type="presOf" srcId="{04844224-069F-4DDB-95DB-5DFB17C4C1F9}" destId="{53EDA1CE-FF2A-41C6-B2A9-F0B74369BC71}" srcOrd="0" destOrd="0" presId="urn:microsoft.com/office/officeart/2005/8/layout/vList2"/>
    <dgm:cxn modelId="{F64CF086-AA7B-4DD9-A152-9730B2E6A476}" type="presOf" srcId="{B000A916-189F-4B85-B4D9-140A8619484F}" destId="{8040AAD3-5EF4-4825-8A30-1DFDB178DA73}" srcOrd="0" destOrd="0" presId="urn:microsoft.com/office/officeart/2005/8/layout/vList2"/>
    <dgm:cxn modelId="{5C67D29C-1168-41A7-A480-169C0916DF74}" type="presOf" srcId="{CCAFD306-2949-42E4-B7F8-429972E6CD70}" destId="{AF0982C2-EE49-40DD-AE2D-3E4C0E24EA60}" srcOrd="0" destOrd="0" presId="urn:microsoft.com/office/officeart/2005/8/layout/vList2"/>
    <dgm:cxn modelId="{87378E9E-4D19-409D-9847-C033CE6A3940}" type="presOf" srcId="{10C28437-3E1D-4418-B2F9-9AC56FA8525F}" destId="{E1EA93D4-E8AC-42D2-92A8-28803B2B19CE}" srcOrd="0" destOrd="0" presId="urn:microsoft.com/office/officeart/2005/8/layout/vList2"/>
    <dgm:cxn modelId="{3C5A39C5-6DDC-4CC9-8FBF-3FDF39188388}" srcId="{CCAFD306-2949-42E4-B7F8-429972E6CD70}" destId="{054367BB-C87B-4578-8DEE-A7DED45F6DBB}" srcOrd="2" destOrd="0" parTransId="{1745190C-0ED8-428B-986E-56A261FC6627}" sibTransId="{69BD032F-5B39-4E21-80C1-29B08B626163}"/>
    <dgm:cxn modelId="{075A5EEE-C86C-432D-B63F-D8AF43EAB530}" srcId="{CCAFD306-2949-42E4-B7F8-429972E6CD70}" destId="{10C28437-3E1D-4418-B2F9-9AC56FA8525F}" srcOrd="3" destOrd="0" parTransId="{58E86862-96D0-48BC-9895-577D2560B0D3}" sibTransId="{2630CB90-9608-4572-8228-92CD498D34E3}"/>
    <dgm:cxn modelId="{B52228EF-E118-4A7C-8A42-AF26E9EFD58C}" srcId="{CCAFD306-2949-42E4-B7F8-429972E6CD70}" destId="{3C2B86E2-960D-49C6-81DE-E362B829D149}" srcOrd="1" destOrd="0" parTransId="{99E2E733-B113-461B-B6B5-32C48AD4C87A}" sibTransId="{B13146BA-632E-4CBF-AE2B-6BC93C60CEC4}"/>
    <dgm:cxn modelId="{DBC64794-F7DB-43F1-A71E-C0C5474C4A8A}" type="presParOf" srcId="{AF0982C2-EE49-40DD-AE2D-3E4C0E24EA60}" destId="{53EDA1CE-FF2A-41C6-B2A9-F0B74369BC71}" srcOrd="0" destOrd="0" presId="urn:microsoft.com/office/officeart/2005/8/layout/vList2"/>
    <dgm:cxn modelId="{9B5E1645-F2EE-4527-9793-91FBC4A1C4E6}" type="presParOf" srcId="{AF0982C2-EE49-40DD-AE2D-3E4C0E24EA60}" destId="{1463458B-162B-45FC-8CED-AC02922D6D5D}" srcOrd="1" destOrd="0" presId="urn:microsoft.com/office/officeart/2005/8/layout/vList2"/>
    <dgm:cxn modelId="{3F5F445C-C2E1-4BE9-9E39-E8AF6EF4E21A}" type="presParOf" srcId="{AF0982C2-EE49-40DD-AE2D-3E4C0E24EA60}" destId="{CE9290A3-3CDB-4D9C-B392-CCF538BE16C0}" srcOrd="2" destOrd="0" presId="urn:microsoft.com/office/officeart/2005/8/layout/vList2"/>
    <dgm:cxn modelId="{CC7C114D-BF2C-4010-92D3-F08A6551DB81}" type="presParOf" srcId="{AF0982C2-EE49-40DD-AE2D-3E4C0E24EA60}" destId="{71095F28-11E4-4159-ADFA-ACF36A074446}" srcOrd="3" destOrd="0" presId="urn:microsoft.com/office/officeart/2005/8/layout/vList2"/>
    <dgm:cxn modelId="{8122B730-C145-4559-B3C0-D4213C379A4F}" type="presParOf" srcId="{AF0982C2-EE49-40DD-AE2D-3E4C0E24EA60}" destId="{4FFA415D-DD79-4ECF-81B6-A1418057A1BF}" srcOrd="4" destOrd="0" presId="urn:microsoft.com/office/officeart/2005/8/layout/vList2"/>
    <dgm:cxn modelId="{148BF9B7-EDBD-48C7-A0FD-FF0236452F63}" type="presParOf" srcId="{AF0982C2-EE49-40DD-AE2D-3E4C0E24EA60}" destId="{12BA3DA5-5360-43A4-BE73-B4E9F7BFFF46}" srcOrd="5" destOrd="0" presId="urn:microsoft.com/office/officeart/2005/8/layout/vList2"/>
    <dgm:cxn modelId="{4F27B1AD-93DF-4D74-9179-DB4B78F1C5FA}" type="presParOf" srcId="{AF0982C2-EE49-40DD-AE2D-3E4C0E24EA60}" destId="{E1EA93D4-E8AC-42D2-92A8-28803B2B19CE}" srcOrd="6" destOrd="0" presId="urn:microsoft.com/office/officeart/2005/8/layout/vList2"/>
    <dgm:cxn modelId="{8D28FC10-F915-47A4-B9FC-879A676EAA8D}" type="presParOf" srcId="{AF0982C2-EE49-40DD-AE2D-3E4C0E24EA60}" destId="{F4B70DDE-6F20-4D36-BDB6-4C914C49A06D}" srcOrd="7" destOrd="0" presId="urn:microsoft.com/office/officeart/2005/8/layout/vList2"/>
    <dgm:cxn modelId="{52AC970C-A3EA-47F1-A52A-E6EB35CDD071}" type="presParOf" srcId="{AF0982C2-EE49-40DD-AE2D-3E4C0E24EA60}" destId="{8040AAD3-5EF4-4825-8A30-1DFDB178DA73}" srcOrd="8" destOrd="0" presId="urn:microsoft.com/office/officeart/2005/8/layout/vList2"/>
    <dgm:cxn modelId="{4F78C147-F5D4-4BF1-9925-2251EF1EC9B1}" type="presParOf" srcId="{AF0982C2-EE49-40DD-AE2D-3E4C0E24EA60}" destId="{1C8333C8-AA23-46CF-B524-11C4C4BF5FB8}" srcOrd="9" destOrd="0" presId="urn:microsoft.com/office/officeart/2005/8/layout/vList2"/>
    <dgm:cxn modelId="{5E6AF03B-A342-4C8B-BD19-4E2AA9C1CE75}" type="presParOf" srcId="{AF0982C2-EE49-40DD-AE2D-3E4C0E24EA60}" destId="{E01E942F-A11A-4A84-951B-C0712042CA56}" srcOrd="10" destOrd="0" presId="urn:microsoft.com/office/officeart/2005/8/layout/vList2"/>
    <dgm:cxn modelId="{CA13627F-7BEF-4AD0-8E29-51AF34561F44}" type="presParOf" srcId="{AF0982C2-EE49-40DD-AE2D-3E4C0E24EA60}" destId="{5F711347-2965-4E28-A518-B660580EFDC8}" srcOrd="11" destOrd="0" presId="urn:microsoft.com/office/officeart/2005/8/layout/vList2"/>
    <dgm:cxn modelId="{E30214E8-9F9D-481A-B295-AD78ACAD155C}" type="presParOf" srcId="{AF0982C2-EE49-40DD-AE2D-3E4C0E24EA60}" destId="{EC85B180-B2A6-4F63-969E-FA6F9E5F7D71}"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E86E1D-1502-4E3F-A0F0-74EB461F5C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F58B975-DC8F-4BFD-AA56-5CE6C1F6C4C0}">
      <dgm:prSet/>
      <dgm:spPr/>
      <dgm:t>
        <a:bodyPr/>
        <a:lstStyle/>
        <a:p>
          <a:r>
            <a:rPr lang="en-US" b="1" i="0" baseline="0"/>
            <a:t>Social Pressure:</a:t>
          </a:r>
          <a:r>
            <a:rPr lang="en-US" b="0" i="0" baseline="0"/>
            <a:t> </a:t>
          </a:r>
          <a:endParaRPr lang="en-US"/>
        </a:p>
      </dgm:t>
    </dgm:pt>
    <dgm:pt modelId="{0C6DB098-AC9A-4CC5-8A67-D8A3C20E6099}" type="parTrans" cxnId="{C6B154CE-CDE4-4767-BC49-DE39F13B6A3A}">
      <dgm:prSet/>
      <dgm:spPr/>
      <dgm:t>
        <a:bodyPr/>
        <a:lstStyle/>
        <a:p>
          <a:endParaRPr lang="en-US"/>
        </a:p>
      </dgm:t>
    </dgm:pt>
    <dgm:pt modelId="{17E3000A-5B05-4467-A6E8-A2E0936BDCF2}" type="sibTrans" cxnId="{C6B154CE-CDE4-4767-BC49-DE39F13B6A3A}">
      <dgm:prSet/>
      <dgm:spPr/>
      <dgm:t>
        <a:bodyPr/>
        <a:lstStyle/>
        <a:p>
          <a:endParaRPr lang="en-US"/>
        </a:p>
      </dgm:t>
    </dgm:pt>
    <dgm:pt modelId="{60F29AF6-6338-4066-9C58-847F8F6E6561}">
      <dgm:prSet/>
      <dgm:spPr/>
      <dgm:t>
        <a:bodyPr/>
        <a:lstStyle/>
        <a:p>
          <a:r>
            <a:rPr lang="en-US" b="0" i="0" baseline="0" dirty="0"/>
            <a:t>  Gift-giving expectations </a:t>
          </a:r>
          <a:endParaRPr lang="en-US" dirty="0"/>
        </a:p>
      </dgm:t>
    </dgm:pt>
    <dgm:pt modelId="{ACCA4344-8716-438D-B55E-DE6B7F5CBD4B}" type="parTrans" cxnId="{6C13EE27-532B-4B62-8D89-0E64D00FF143}">
      <dgm:prSet/>
      <dgm:spPr/>
      <dgm:t>
        <a:bodyPr/>
        <a:lstStyle/>
        <a:p>
          <a:endParaRPr lang="en-US"/>
        </a:p>
      </dgm:t>
    </dgm:pt>
    <dgm:pt modelId="{04FFE82D-C0D4-4FCE-86B1-3E07EDE98CD3}" type="sibTrans" cxnId="{6C13EE27-532B-4B62-8D89-0E64D00FF143}">
      <dgm:prSet/>
      <dgm:spPr/>
      <dgm:t>
        <a:bodyPr/>
        <a:lstStyle/>
        <a:p>
          <a:endParaRPr lang="en-US"/>
        </a:p>
      </dgm:t>
    </dgm:pt>
    <dgm:pt modelId="{AE54A06A-064F-4DDF-9194-9665D5E06C4A}">
      <dgm:prSet/>
      <dgm:spPr/>
      <dgm:t>
        <a:bodyPr/>
        <a:lstStyle/>
        <a:p>
          <a:r>
            <a:rPr lang="en-US" b="1" i="0" baseline="0"/>
            <a:t>Emotional Spending:</a:t>
          </a:r>
          <a:r>
            <a:rPr lang="en-US" b="0" i="0" baseline="0"/>
            <a:t> </a:t>
          </a:r>
          <a:endParaRPr lang="en-US"/>
        </a:p>
      </dgm:t>
    </dgm:pt>
    <dgm:pt modelId="{8C386397-72CF-463B-B244-DAE047C1998C}" type="parTrans" cxnId="{447E4CFE-B39C-4EB2-BAB3-786CC41CD904}">
      <dgm:prSet/>
      <dgm:spPr/>
      <dgm:t>
        <a:bodyPr/>
        <a:lstStyle/>
        <a:p>
          <a:endParaRPr lang="en-US"/>
        </a:p>
      </dgm:t>
    </dgm:pt>
    <dgm:pt modelId="{95188409-1975-4F9A-97CA-1B6A698067A1}" type="sibTrans" cxnId="{447E4CFE-B39C-4EB2-BAB3-786CC41CD904}">
      <dgm:prSet/>
      <dgm:spPr/>
      <dgm:t>
        <a:bodyPr/>
        <a:lstStyle/>
        <a:p>
          <a:endParaRPr lang="en-US"/>
        </a:p>
      </dgm:t>
    </dgm:pt>
    <dgm:pt modelId="{E9AC32D9-8DB6-482E-9D8A-1B6C959451D2}">
      <dgm:prSet/>
      <dgm:spPr/>
      <dgm:t>
        <a:bodyPr/>
        <a:lstStyle/>
        <a:p>
          <a:r>
            <a:rPr lang="en-US" b="0" i="0" baseline="0" dirty="0"/>
            <a:t>  Expressing love and care </a:t>
          </a:r>
          <a:endParaRPr lang="en-US" dirty="0"/>
        </a:p>
      </dgm:t>
    </dgm:pt>
    <dgm:pt modelId="{B7199351-E9EB-4E9F-8D16-ED92DAC142F7}" type="parTrans" cxnId="{E14FE32D-B1DC-41D1-9CC5-4B18B4FB5440}">
      <dgm:prSet/>
      <dgm:spPr/>
      <dgm:t>
        <a:bodyPr/>
        <a:lstStyle/>
        <a:p>
          <a:endParaRPr lang="en-US"/>
        </a:p>
      </dgm:t>
    </dgm:pt>
    <dgm:pt modelId="{D6E200D5-FAE3-4CC9-85DE-EE301AAD6073}" type="sibTrans" cxnId="{E14FE32D-B1DC-41D1-9CC5-4B18B4FB5440}">
      <dgm:prSet/>
      <dgm:spPr/>
      <dgm:t>
        <a:bodyPr/>
        <a:lstStyle/>
        <a:p>
          <a:endParaRPr lang="en-US"/>
        </a:p>
      </dgm:t>
    </dgm:pt>
    <dgm:pt modelId="{EEC3A85B-3C01-449C-9FB6-3F73499F98E0}">
      <dgm:prSet/>
      <dgm:spPr/>
      <dgm:t>
        <a:bodyPr/>
        <a:lstStyle/>
        <a:p>
          <a:r>
            <a:rPr lang="en-US" b="0" i="0" baseline="0" dirty="0"/>
            <a:t>  Retail therapy </a:t>
          </a:r>
          <a:endParaRPr lang="en-US" dirty="0"/>
        </a:p>
      </dgm:t>
    </dgm:pt>
    <dgm:pt modelId="{65FF8EFE-BA76-42DC-87AC-26B647356ADD}" type="parTrans" cxnId="{F7BEC20D-9F9A-4834-BBAD-C780246D0EDA}">
      <dgm:prSet/>
      <dgm:spPr/>
      <dgm:t>
        <a:bodyPr/>
        <a:lstStyle/>
        <a:p>
          <a:endParaRPr lang="en-US"/>
        </a:p>
      </dgm:t>
    </dgm:pt>
    <dgm:pt modelId="{96E29F14-C494-4CA1-A212-BE1DA2494FD5}" type="sibTrans" cxnId="{F7BEC20D-9F9A-4834-BBAD-C780246D0EDA}">
      <dgm:prSet/>
      <dgm:spPr/>
      <dgm:t>
        <a:bodyPr/>
        <a:lstStyle/>
        <a:p>
          <a:endParaRPr lang="en-US"/>
        </a:p>
      </dgm:t>
    </dgm:pt>
    <dgm:pt modelId="{1C059229-5B80-4B53-8232-DC3755A26C58}">
      <dgm:prSet/>
      <dgm:spPr/>
      <dgm:t>
        <a:bodyPr/>
        <a:lstStyle/>
        <a:p>
          <a:r>
            <a:rPr lang="en-US" b="0" i="0" baseline="0" dirty="0"/>
            <a:t>  Keeping up with others' spending </a:t>
          </a:r>
          <a:endParaRPr lang="en-US" dirty="0"/>
        </a:p>
      </dgm:t>
    </dgm:pt>
    <dgm:pt modelId="{61291E75-5FC0-4255-BA2A-36A3D423AB61}" type="sibTrans" cxnId="{624937D4-962F-4376-844A-8B5D8B8A287B}">
      <dgm:prSet/>
      <dgm:spPr/>
      <dgm:t>
        <a:bodyPr/>
        <a:lstStyle/>
        <a:p>
          <a:endParaRPr lang="en-US"/>
        </a:p>
      </dgm:t>
    </dgm:pt>
    <dgm:pt modelId="{37C1ACE5-E4CD-47D5-BB3E-F4A9B5CB463C}" type="parTrans" cxnId="{624937D4-962F-4376-844A-8B5D8B8A287B}">
      <dgm:prSet/>
      <dgm:spPr/>
      <dgm:t>
        <a:bodyPr/>
        <a:lstStyle/>
        <a:p>
          <a:endParaRPr lang="en-US"/>
        </a:p>
      </dgm:t>
    </dgm:pt>
    <dgm:pt modelId="{5B92F6BA-02D3-4BF6-AF9D-B37A5A42140E}" type="pres">
      <dgm:prSet presAssocID="{80E86E1D-1502-4E3F-A0F0-74EB461F5CCA}" presName="linear" presStyleCnt="0">
        <dgm:presLayoutVars>
          <dgm:animLvl val="lvl"/>
          <dgm:resizeHandles val="exact"/>
        </dgm:presLayoutVars>
      </dgm:prSet>
      <dgm:spPr/>
    </dgm:pt>
    <dgm:pt modelId="{6040AA3E-F0CC-4109-A937-390B2DE46045}" type="pres">
      <dgm:prSet presAssocID="{5F58B975-DC8F-4BFD-AA56-5CE6C1F6C4C0}" presName="parentText" presStyleLbl="node1" presStyleIdx="0" presStyleCnt="6">
        <dgm:presLayoutVars>
          <dgm:chMax val="0"/>
          <dgm:bulletEnabled val="1"/>
        </dgm:presLayoutVars>
      </dgm:prSet>
      <dgm:spPr/>
    </dgm:pt>
    <dgm:pt modelId="{3F4CC383-AF1D-45BD-96C8-621BF50A1AEA}" type="pres">
      <dgm:prSet presAssocID="{17E3000A-5B05-4467-A6E8-A2E0936BDCF2}" presName="spacer" presStyleCnt="0"/>
      <dgm:spPr/>
    </dgm:pt>
    <dgm:pt modelId="{F1C29AFF-17D6-4A59-BFFC-726498D6947A}" type="pres">
      <dgm:prSet presAssocID="{1C059229-5B80-4B53-8232-DC3755A26C58}" presName="parentText" presStyleLbl="node1" presStyleIdx="1" presStyleCnt="6">
        <dgm:presLayoutVars>
          <dgm:chMax val="0"/>
          <dgm:bulletEnabled val="1"/>
        </dgm:presLayoutVars>
      </dgm:prSet>
      <dgm:spPr/>
    </dgm:pt>
    <dgm:pt modelId="{7749168F-DA99-4DB4-A93D-7493D101C162}" type="pres">
      <dgm:prSet presAssocID="{61291E75-5FC0-4255-BA2A-36A3D423AB61}" presName="spacer" presStyleCnt="0"/>
      <dgm:spPr/>
    </dgm:pt>
    <dgm:pt modelId="{C84D0982-BC5B-4877-B36D-5068D66CC3B7}" type="pres">
      <dgm:prSet presAssocID="{60F29AF6-6338-4066-9C58-847F8F6E6561}" presName="parentText" presStyleLbl="node1" presStyleIdx="2" presStyleCnt="6">
        <dgm:presLayoutVars>
          <dgm:chMax val="0"/>
          <dgm:bulletEnabled val="1"/>
        </dgm:presLayoutVars>
      </dgm:prSet>
      <dgm:spPr/>
    </dgm:pt>
    <dgm:pt modelId="{7617C964-3049-4FC7-84A0-7FD7E2E7ABBC}" type="pres">
      <dgm:prSet presAssocID="{04FFE82D-C0D4-4FCE-86B1-3E07EDE98CD3}" presName="spacer" presStyleCnt="0"/>
      <dgm:spPr/>
    </dgm:pt>
    <dgm:pt modelId="{DC860E1F-6438-4AFE-9162-BC6737715F27}" type="pres">
      <dgm:prSet presAssocID="{AE54A06A-064F-4DDF-9194-9665D5E06C4A}" presName="parentText" presStyleLbl="node1" presStyleIdx="3" presStyleCnt="6">
        <dgm:presLayoutVars>
          <dgm:chMax val="0"/>
          <dgm:bulletEnabled val="1"/>
        </dgm:presLayoutVars>
      </dgm:prSet>
      <dgm:spPr/>
    </dgm:pt>
    <dgm:pt modelId="{8DDBB72C-578F-4DA9-8325-56E31AB35351}" type="pres">
      <dgm:prSet presAssocID="{95188409-1975-4F9A-97CA-1B6A698067A1}" presName="spacer" presStyleCnt="0"/>
      <dgm:spPr/>
    </dgm:pt>
    <dgm:pt modelId="{A83DC49A-99DA-46C6-8E2A-8EEA79AE4C66}" type="pres">
      <dgm:prSet presAssocID="{E9AC32D9-8DB6-482E-9D8A-1B6C959451D2}" presName="parentText" presStyleLbl="node1" presStyleIdx="4" presStyleCnt="6">
        <dgm:presLayoutVars>
          <dgm:chMax val="0"/>
          <dgm:bulletEnabled val="1"/>
        </dgm:presLayoutVars>
      </dgm:prSet>
      <dgm:spPr/>
    </dgm:pt>
    <dgm:pt modelId="{348FD6FE-2B22-4015-A3BE-AC580AB2F695}" type="pres">
      <dgm:prSet presAssocID="{D6E200D5-FAE3-4CC9-85DE-EE301AAD6073}" presName="spacer" presStyleCnt="0"/>
      <dgm:spPr/>
    </dgm:pt>
    <dgm:pt modelId="{ABED5AFB-6549-470F-AEAB-4961A802225D}" type="pres">
      <dgm:prSet presAssocID="{EEC3A85B-3C01-449C-9FB6-3F73499F98E0}" presName="parentText" presStyleLbl="node1" presStyleIdx="5" presStyleCnt="6">
        <dgm:presLayoutVars>
          <dgm:chMax val="0"/>
          <dgm:bulletEnabled val="1"/>
        </dgm:presLayoutVars>
      </dgm:prSet>
      <dgm:spPr/>
    </dgm:pt>
  </dgm:ptLst>
  <dgm:cxnLst>
    <dgm:cxn modelId="{EAE0EF00-1603-4951-9215-419C67BBB7BF}" type="presOf" srcId="{60F29AF6-6338-4066-9C58-847F8F6E6561}" destId="{C84D0982-BC5B-4877-B36D-5068D66CC3B7}" srcOrd="0" destOrd="0" presId="urn:microsoft.com/office/officeart/2005/8/layout/vList2"/>
    <dgm:cxn modelId="{F7BEC20D-9F9A-4834-BBAD-C780246D0EDA}" srcId="{80E86E1D-1502-4E3F-A0F0-74EB461F5CCA}" destId="{EEC3A85B-3C01-449C-9FB6-3F73499F98E0}" srcOrd="5" destOrd="0" parTransId="{65FF8EFE-BA76-42DC-87AC-26B647356ADD}" sibTransId="{96E29F14-C494-4CA1-A212-BE1DA2494FD5}"/>
    <dgm:cxn modelId="{6C13EE27-532B-4B62-8D89-0E64D00FF143}" srcId="{80E86E1D-1502-4E3F-A0F0-74EB461F5CCA}" destId="{60F29AF6-6338-4066-9C58-847F8F6E6561}" srcOrd="2" destOrd="0" parTransId="{ACCA4344-8716-438D-B55E-DE6B7F5CBD4B}" sibTransId="{04FFE82D-C0D4-4FCE-86B1-3E07EDE98CD3}"/>
    <dgm:cxn modelId="{E14FE32D-B1DC-41D1-9CC5-4B18B4FB5440}" srcId="{80E86E1D-1502-4E3F-A0F0-74EB461F5CCA}" destId="{E9AC32D9-8DB6-482E-9D8A-1B6C959451D2}" srcOrd="4" destOrd="0" parTransId="{B7199351-E9EB-4E9F-8D16-ED92DAC142F7}" sibTransId="{D6E200D5-FAE3-4CC9-85DE-EE301AAD6073}"/>
    <dgm:cxn modelId="{55288E67-8F1C-4DE3-81EF-B2934F808F8C}" type="presOf" srcId="{5F58B975-DC8F-4BFD-AA56-5CE6C1F6C4C0}" destId="{6040AA3E-F0CC-4109-A937-390B2DE46045}" srcOrd="0" destOrd="0" presId="urn:microsoft.com/office/officeart/2005/8/layout/vList2"/>
    <dgm:cxn modelId="{F1D80876-94A3-46EC-9128-65D743643A72}" type="presOf" srcId="{AE54A06A-064F-4DDF-9194-9665D5E06C4A}" destId="{DC860E1F-6438-4AFE-9162-BC6737715F27}" srcOrd="0" destOrd="0" presId="urn:microsoft.com/office/officeart/2005/8/layout/vList2"/>
    <dgm:cxn modelId="{7C6B79C5-CB1A-4978-93D2-97C584AF9949}" type="presOf" srcId="{80E86E1D-1502-4E3F-A0F0-74EB461F5CCA}" destId="{5B92F6BA-02D3-4BF6-AF9D-B37A5A42140E}" srcOrd="0" destOrd="0" presId="urn:microsoft.com/office/officeart/2005/8/layout/vList2"/>
    <dgm:cxn modelId="{C6B154CE-CDE4-4767-BC49-DE39F13B6A3A}" srcId="{80E86E1D-1502-4E3F-A0F0-74EB461F5CCA}" destId="{5F58B975-DC8F-4BFD-AA56-5CE6C1F6C4C0}" srcOrd="0" destOrd="0" parTransId="{0C6DB098-AC9A-4CC5-8A67-D8A3C20E6099}" sibTransId="{17E3000A-5B05-4467-A6E8-A2E0936BDCF2}"/>
    <dgm:cxn modelId="{36F95BD0-65AD-4433-82AE-3C3A7FBCB0B8}" type="presOf" srcId="{1C059229-5B80-4B53-8232-DC3755A26C58}" destId="{F1C29AFF-17D6-4A59-BFFC-726498D6947A}" srcOrd="0" destOrd="0" presId="urn:microsoft.com/office/officeart/2005/8/layout/vList2"/>
    <dgm:cxn modelId="{624937D4-962F-4376-844A-8B5D8B8A287B}" srcId="{80E86E1D-1502-4E3F-A0F0-74EB461F5CCA}" destId="{1C059229-5B80-4B53-8232-DC3755A26C58}" srcOrd="1" destOrd="0" parTransId="{37C1ACE5-E4CD-47D5-BB3E-F4A9B5CB463C}" sibTransId="{61291E75-5FC0-4255-BA2A-36A3D423AB61}"/>
    <dgm:cxn modelId="{6E5315F3-6590-4FAE-9B15-397DF91A8112}" type="presOf" srcId="{EEC3A85B-3C01-449C-9FB6-3F73499F98E0}" destId="{ABED5AFB-6549-470F-AEAB-4961A802225D}" srcOrd="0" destOrd="0" presId="urn:microsoft.com/office/officeart/2005/8/layout/vList2"/>
    <dgm:cxn modelId="{9C2DF5FD-DD06-42BD-BC07-1B8E33A75755}" type="presOf" srcId="{E9AC32D9-8DB6-482E-9D8A-1B6C959451D2}" destId="{A83DC49A-99DA-46C6-8E2A-8EEA79AE4C66}" srcOrd="0" destOrd="0" presId="urn:microsoft.com/office/officeart/2005/8/layout/vList2"/>
    <dgm:cxn modelId="{447E4CFE-B39C-4EB2-BAB3-786CC41CD904}" srcId="{80E86E1D-1502-4E3F-A0F0-74EB461F5CCA}" destId="{AE54A06A-064F-4DDF-9194-9665D5E06C4A}" srcOrd="3" destOrd="0" parTransId="{8C386397-72CF-463B-B244-DAE047C1998C}" sibTransId="{95188409-1975-4F9A-97CA-1B6A698067A1}"/>
    <dgm:cxn modelId="{F6A74167-F3AD-4E0C-BF64-13B0BE3F6467}" type="presParOf" srcId="{5B92F6BA-02D3-4BF6-AF9D-B37A5A42140E}" destId="{6040AA3E-F0CC-4109-A937-390B2DE46045}" srcOrd="0" destOrd="0" presId="urn:microsoft.com/office/officeart/2005/8/layout/vList2"/>
    <dgm:cxn modelId="{3EE9994B-CD76-4996-8792-F768FE46CEDB}" type="presParOf" srcId="{5B92F6BA-02D3-4BF6-AF9D-B37A5A42140E}" destId="{3F4CC383-AF1D-45BD-96C8-621BF50A1AEA}" srcOrd="1" destOrd="0" presId="urn:microsoft.com/office/officeart/2005/8/layout/vList2"/>
    <dgm:cxn modelId="{D3EAA84A-9A1A-4E92-B4AB-9DF41825972A}" type="presParOf" srcId="{5B92F6BA-02D3-4BF6-AF9D-B37A5A42140E}" destId="{F1C29AFF-17D6-4A59-BFFC-726498D6947A}" srcOrd="2" destOrd="0" presId="urn:microsoft.com/office/officeart/2005/8/layout/vList2"/>
    <dgm:cxn modelId="{259BE710-9220-44C1-BAE5-0967CD9A8874}" type="presParOf" srcId="{5B92F6BA-02D3-4BF6-AF9D-B37A5A42140E}" destId="{7749168F-DA99-4DB4-A93D-7493D101C162}" srcOrd="3" destOrd="0" presId="urn:microsoft.com/office/officeart/2005/8/layout/vList2"/>
    <dgm:cxn modelId="{F5E4A2FA-EFBB-4B00-B467-AE428ECEC00A}" type="presParOf" srcId="{5B92F6BA-02D3-4BF6-AF9D-B37A5A42140E}" destId="{C84D0982-BC5B-4877-B36D-5068D66CC3B7}" srcOrd="4" destOrd="0" presId="urn:microsoft.com/office/officeart/2005/8/layout/vList2"/>
    <dgm:cxn modelId="{BFC8E935-C495-44A3-B3E2-42A0B00F8836}" type="presParOf" srcId="{5B92F6BA-02D3-4BF6-AF9D-B37A5A42140E}" destId="{7617C964-3049-4FC7-84A0-7FD7E2E7ABBC}" srcOrd="5" destOrd="0" presId="urn:microsoft.com/office/officeart/2005/8/layout/vList2"/>
    <dgm:cxn modelId="{FBEE5D21-3DDA-41FA-AACB-AD81E703E349}" type="presParOf" srcId="{5B92F6BA-02D3-4BF6-AF9D-B37A5A42140E}" destId="{DC860E1F-6438-4AFE-9162-BC6737715F27}" srcOrd="6" destOrd="0" presId="urn:microsoft.com/office/officeart/2005/8/layout/vList2"/>
    <dgm:cxn modelId="{42EF00FE-0A59-49DE-961F-F9E3271FB647}" type="presParOf" srcId="{5B92F6BA-02D3-4BF6-AF9D-B37A5A42140E}" destId="{8DDBB72C-578F-4DA9-8325-56E31AB35351}" srcOrd="7" destOrd="0" presId="urn:microsoft.com/office/officeart/2005/8/layout/vList2"/>
    <dgm:cxn modelId="{928A3828-899E-42B6-877D-BA24188E15EA}" type="presParOf" srcId="{5B92F6BA-02D3-4BF6-AF9D-B37A5A42140E}" destId="{A83DC49A-99DA-46C6-8E2A-8EEA79AE4C66}" srcOrd="8" destOrd="0" presId="urn:microsoft.com/office/officeart/2005/8/layout/vList2"/>
    <dgm:cxn modelId="{2C64D62F-C7C4-4258-8B5B-F181A74EC140}" type="presParOf" srcId="{5B92F6BA-02D3-4BF6-AF9D-B37A5A42140E}" destId="{348FD6FE-2B22-4015-A3BE-AC580AB2F695}" srcOrd="9" destOrd="0" presId="urn:microsoft.com/office/officeart/2005/8/layout/vList2"/>
    <dgm:cxn modelId="{E2623D22-095E-4D9C-BCD2-D02207BAF15F}" type="presParOf" srcId="{5B92F6BA-02D3-4BF6-AF9D-B37A5A42140E}" destId="{ABED5AFB-6549-470F-AEAB-4961A802225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239B76-135D-4BB9-9571-489FC94562D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B0EAB32-2F5A-4627-A2FB-ED8658B39083}">
      <dgm:prSet/>
      <dgm:spPr/>
      <dgm:t>
        <a:bodyPr/>
        <a:lstStyle/>
        <a:p>
          <a:r>
            <a:rPr lang="en-US" b="1" i="0" baseline="0"/>
            <a:t>Marketing and Advertising:</a:t>
          </a:r>
          <a:r>
            <a:rPr lang="en-US" b="0" i="0" baseline="0"/>
            <a:t> </a:t>
          </a:r>
          <a:endParaRPr lang="en-US"/>
        </a:p>
      </dgm:t>
    </dgm:pt>
    <dgm:pt modelId="{BD840094-326A-4AB6-A452-9E709CB52B11}" type="parTrans" cxnId="{FF2BB3A1-443D-481E-8075-80CD6936B9BB}">
      <dgm:prSet/>
      <dgm:spPr/>
      <dgm:t>
        <a:bodyPr/>
        <a:lstStyle/>
        <a:p>
          <a:endParaRPr lang="en-US"/>
        </a:p>
      </dgm:t>
    </dgm:pt>
    <dgm:pt modelId="{BD319FF8-1984-4C8B-8A39-E466E82DFB55}" type="sibTrans" cxnId="{FF2BB3A1-443D-481E-8075-80CD6936B9BB}">
      <dgm:prSet/>
      <dgm:spPr/>
      <dgm:t>
        <a:bodyPr/>
        <a:lstStyle/>
        <a:p>
          <a:endParaRPr lang="en-US"/>
        </a:p>
      </dgm:t>
    </dgm:pt>
    <dgm:pt modelId="{C55DB473-456B-4E65-8A1F-DAF9E8A5AEEA}">
      <dgm:prSet/>
      <dgm:spPr/>
      <dgm:t>
        <a:bodyPr/>
        <a:lstStyle/>
        <a:p>
          <a:r>
            <a:rPr lang="en-US" b="0" i="0" baseline="0" dirty="0"/>
            <a:t>  Holiday sales and promotions </a:t>
          </a:r>
          <a:endParaRPr lang="en-US" dirty="0"/>
        </a:p>
      </dgm:t>
    </dgm:pt>
    <dgm:pt modelId="{77053FEC-904C-4503-8680-9E27EE4D3E5E}" type="parTrans" cxnId="{6B52ACA5-D8B7-4111-BBC0-EDC4FD345213}">
      <dgm:prSet/>
      <dgm:spPr/>
      <dgm:t>
        <a:bodyPr/>
        <a:lstStyle/>
        <a:p>
          <a:endParaRPr lang="en-US"/>
        </a:p>
      </dgm:t>
    </dgm:pt>
    <dgm:pt modelId="{4E436D31-132B-4A36-8618-468262A4521F}" type="sibTrans" cxnId="{6B52ACA5-D8B7-4111-BBC0-EDC4FD345213}">
      <dgm:prSet/>
      <dgm:spPr/>
      <dgm:t>
        <a:bodyPr/>
        <a:lstStyle/>
        <a:p>
          <a:endParaRPr lang="en-US"/>
        </a:p>
      </dgm:t>
    </dgm:pt>
    <dgm:pt modelId="{F3BE0802-6FE0-4864-BDE1-DAF8E1DF42C2}">
      <dgm:prSet/>
      <dgm:spPr/>
      <dgm:t>
        <a:bodyPr/>
        <a:lstStyle/>
        <a:p>
          <a:r>
            <a:rPr lang="en-US" b="0" i="0" baseline="0" dirty="0"/>
            <a:t>  Emotional appeals </a:t>
          </a:r>
          <a:endParaRPr lang="en-US" dirty="0"/>
        </a:p>
      </dgm:t>
    </dgm:pt>
    <dgm:pt modelId="{EADD5CEC-B5E6-482A-A9DD-8B13EFBDDE1B}" type="parTrans" cxnId="{E4ECDC1C-8819-416D-B59C-075A5DD2BB70}">
      <dgm:prSet/>
      <dgm:spPr/>
      <dgm:t>
        <a:bodyPr/>
        <a:lstStyle/>
        <a:p>
          <a:endParaRPr lang="en-US"/>
        </a:p>
      </dgm:t>
    </dgm:pt>
    <dgm:pt modelId="{2079C0E7-22E5-44A1-A1F7-9EA9348EF347}" type="sibTrans" cxnId="{E4ECDC1C-8819-416D-B59C-075A5DD2BB70}">
      <dgm:prSet/>
      <dgm:spPr/>
      <dgm:t>
        <a:bodyPr/>
        <a:lstStyle/>
        <a:p>
          <a:endParaRPr lang="en-US"/>
        </a:p>
      </dgm:t>
    </dgm:pt>
    <dgm:pt modelId="{12E40C08-D6E6-4D25-A42A-713757F7BD5F}">
      <dgm:prSet/>
      <dgm:spPr/>
      <dgm:t>
        <a:bodyPr/>
        <a:lstStyle/>
        <a:p>
          <a:r>
            <a:rPr lang="en-US" b="1" i="0" baseline="0"/>
            <a:t>Lack of Budgeting:</a:t>
          </a:r>
          <a:r>
            <a:rPr lang="en-US" b="0" i="0" baseline="0"/>
            <a:t> </a:t>
          </a:r>
          <a:endParaRPr lang="en-US"/>
        </a:p>
      </dgm:t>
    </dgm:pt>
    <dgm:pt modelId="{3AEE2CBC-FA55-4DB1-A9C9-DD32454FC3F2}" type="parTrans" cxnId="{AF409928-19D4-47A2-A573-FF95DCD17AA9}">
      <dgm:prSet/>
      <dgm:spPr/>
      <dgm:t>
        <a:bodyPr/>
        <a:lstStyle/>
        <a:p>
          <a:endParaRPr lang="en-US"/>
        </a:p>
      </dgm:t>
    </dgm:pt>
    <dgm:pt modelId="{26F8F3FC-5311-4A07-B035-A5162EEDDAF1}" type="sibTrans" cxnId="{AF409928-19D4-47A2-A573-FF95DCD17AA9}">
      <dgm:prSet/>
      <dgm:spPr/>
      <dgm:t>
        <a:bodyPr/>
        <a:lstStyle/>
        <a:p>
          <a:endParaRPr lang="en-US"/>
        </a:p>
      </dgm:t>
    </dgm:pt>
    <dgm:pt modelId="{626D77FC-F152-4F53-9F51-0B4B8E5678EF}">
      <dgm:prSet/>
      <dgm:spPr/>
      <dgm:t>
        <a:bodyPr/>
        <a:lstStyle/>
        <a:p>
          <a:r>
            <a:rPr lang="en-US" b="0" i="0" baseline="0" dirty="0"/>
            <a:t>  Impulsive purchases </a:t>
          </a:r>
          <a:endParaRPr lang="en-US" dirty="0"/>
        </a:p>
      </dgm:t>
    </dgm:pt>
    <dgm:pt modelId="{F3726835-32B1-4659-9269-54EC7F115BF9}" type="parTrans" cxnId="{E861AE0A-54E5-48F6-9AA6-7A7DC5D20A96}">
      <dgm:prSet/>
      <dgm:spPr/>
      <dgm:t>
        <a:bodyPr/>
        <a:lstStyle/>
        <a:p>
          <a:endParaRPr lang="en-US"/>
        </a:p>
      </dgm:t>
    </dgm:pt>
    <dgm:pt modelId="{5EA73537-9743-41A9-85AA-FAA279B7B6E6}" type="sibTrans" cxnId="{E861AE0A-54E5-48F6-9AA6-7A7DC5D20A96}">
      <dgm:prSet/>
      <dgm:spPr/>
      <dgm:t>
        <a:bodyPr/>
        <a:lstStyle/>
        <a:p>
          <a:endParaRPr lang="en-US"/>
        </a:p>
      </dgm:t>
    </dgm:pt>
    <dgm:pt modelId="{95A67287-E225-4200-B6A2-F8A2D893CB90}">
      <dgm:prSet/>
      <dgm:spPr/>
      <dgm:t>
        <a:bodyPr/>
        <a:lstStyle/>
        <a:p>
          <a:r>
            <a:rPr lang="en-US" b="0" i="0" baseline="0" dirty="0"/>
            <a:t>  Ignoring financial goals</a:t>
          </a:r>
          <a:endParaRPr lang="en-US" dirty="0"/>
        </a:p>
      </dgm:t>
    </dgm:pt>
    <dgm:pt modelId="{6236D818-124B-4EDE-8F53-212BE13AE79D}" type="parTrans" cxnId="{3D6CCA65-BDBC-4EE8-9B55-235BD1BC9E4C}">
      <dgm:prSet/>
      <dgm:spPr/>
      <dgm:t>
        <a:bodyPr/>
        <a:lstStyle/>
        <a:p>
          <a:endParaRPr lang="en-US"/>
        </a:p>
      </dgm:t>
    </dgm:pt>
    <dgm:pt modelId="{DB5226F7-41F8-4A70-B2DD-CEFF8AED8967}" type="sibTrans" cxnId="{3D6CCA65-BDBC-4EE8-9B55-235BD1BC9E4C}">
      <dgm:prSet/>
      <dgm:spPr/>
      <dgm:t>
        <a:bodyPr/>
        <a:lstStyle/>
        <a:p>
          <a:endParaRPr lang="en-US"/>
        </a:p>
      </dgm:t>
    </dgm:pt>
    <dgm:pt modelId="{73800818-75D1-4FDB-9298-EB04CC41F0F6}" type="pres">
      <dgm:prSet presAssocID="{D1239B76-135D-4BB9-9571-489FC94562DC}" presName="linear" presStyleCnt="0">
        <dgm:presLayoutVars>
          <dgm:animLvl val="lvl"/>
          <dgm:resizeHandles val="exact"/>
        </dgm:presLayoutVars>
      </dgm:prSet>
      <dgm:spPr/>
    </dgm:pt>
    <dgm:pt modelId="{0F397F98-C6A7-4304-9DF8-F6152DBCDA8B}" type="pres">
      <dgm:prSet presAssocID="{2B0EAB32-2F5A-4627-A2FB-ED8658B39083}" presName="parentText" presStyleLbl="node1" presStyleIdx="0" presStyleCnt="6">
        <dgm:presLayoutVars>
          <dgm:chMax val="0"/>
          <dgm:bulletEnabled val="1"/>
        </dgm:presLayoutVars>
      </dgm:prSet>
      <dgm:spPr/>
    </dgm:pt>
    <dgm:pt modelId="{6428CF21-CC98-4A8E-9AE2-AC5A28215D9C}" type="pres">
      <dgm:prSet presAssocID="{BD319FF8-1984-4C8B-8A39-E466E82DFB55}" presName="spacer" presStyleCnt="0"/>
      <dgm:spPr/>
    </dgm:pt>
    <dgm:pt modelId="{BC342CF0-7279-4D7A-B256-4D1214AADBA6}" type="pres">
      <dgm:prSet presAssocID="{C55DB473-456B-4E65-8A1F-DAF9E8A5AEEA}" presName="parentText" presStyleLbl="node1" presStyleIdx="1" presStyleCnt="6">
        <dgm:presLayoutVars>
          <dgm:chMax val="0"/>
          <dgm:bulletEnabled val="1"/>
        </dgm:presLayoutVars>
      </dgm:prSet>
      <dgm:spPr/>
    </dgm:pt>
    <dgm:pt modelId="{8103C11E-4542-467A-A238-CEF61146F243}" type="pres">
      <dgm:prSet presAssocID="{4E436D31-132B-4A36-8618-468262A4521F}" presName="spacer" presStyleCnt="0"/>
      <dgm:spPr/>
    </dgm:pt>
    <dgm:pt modelId="{21688DC0-C3C1-4479-8725-3354939BF823}" type="pres">
      <dgm:prSet presAssocID="{F3BE0802-6FE0-4864-BDE1-DAF8E1DF42C2}" presName="parentText" presStyleLbl="node1" presStyleIdx="2" presStyleCnt="6">
        <dgm:presLayoutVars>
          <dgm:chMax val="0"/>
          <dgm:bulletEnabled val="1"/>
        </dgm:presLayoutVars>
      </dgm:prSet>
      <dgm:spPr/>
    </dgm:pt>
    <dgm:pt modelId="{4F462A4B-ABA6-425E-854F-A0D0BD7ED98F}" type="pres">
      <dgm:prSet presAssocID="{2079C0E7-22E5-44A1-A1F7-9EA9348EF347}" presName="spacer" presStyleCnt="0"/>
      <dgm:spPr/>
    </dgm:pt>
    <dgm:pt modelId="{23A5E975-2C2C-4B76-A195-EF4DD9E20287}" type="pres">
      <dgm:prSet presAssocID="{12E40C08-D6E6-4D25-A42A-713757F7BD5F}" presName="parentText" presStyleLbl="node1" presStyleIdx="3" presStyleCnt="6">
        <dgm:presLayoutVars>
          <dgm:chMax val="0"/>
          <dgm:bulletEnabled val="1"/>
        </dgm:presLayoutVars>
      </dgm:prSet>
      <dgm:spPr/>
    </dgm:pt>
    <dgm:pt modelId="{7D0768DF-A14E-4BB7-B4D2-8BC397ECAA5C}" type="pres">
      <dgm:prSet presAssocID="{26F8F3FC-5311-4A07-B035-A5162EEDDAF1}" presName="spacer" presStyleCnt="0"/>
      <dgm:spPr/>
    </dgm:pt>
    <dgm:pt modelId="{FEC7C988-D1CD-4EC6-AC34-887BB0AAAE6C}" type="pres">
      <dgm:prSet presAssocID="{626D77FC-F152-4F53-9F51-0B4B8E5678EF}" presName="parentText" presStyleLbl="node1" presStyleIdx="4" presStyleCnt="6">
        <dgm:presLayoutVars>
          <dgm:chMax val="0"/>
          <dgm:bulletEnabled val="1"/>
        </dgm:presLayoutVars>
      </dgm:prSet>
      <dgm:spPr/>
    </dgm:pt>
    <dgm:pt modelId="{F4131CD5-71AA-4592-9112-B232AEDA2188}" type="pres">
      <dgm:prSet presAssocID="{5EA73537-9743-41A9-85AA-FAA279B7B6E6}" presName="spacer" presStyleCnt="0"/>
      <dgm:spPr/>
    </dgm:pt>
    <dgm:pt modelId="{4D0E5D39-3DAB-4A02-AB13-EA278867DBB7}" type="pres">
      <dgm:prSet presAssocID="{95A67287-E225-4200-B6A2-F8A2D893CB90}" presName="parentText" presStyleLbl="node1" presStyleIdx="5" presStyleCnt="6">
        <dgm:presLayoutVars>
          <dgm:chMax val="0"/>
          <dgm:bulletEnabled val="1"/>
        </dgm:presLayoutVars>
      </dgm:prSet>
      <dgm:spPr/>
    </dgm:pt>
  </dgm:ptLst>
  <dgm:cxnLst>
    <dgm:cxn modelId="{E861AE0A-54E5-48F6-9AA6-7A7DC5D20A96}" srcId="{D1239B76-135D-4BB9-9571-489FC94562DC}" destId="{626D77FC-F152-4F53-9F51-0B4B8E5678EF}" srcOrd="4" destOrd="0" parTransId="{F3726835-32B1-4659-9269-54EC7F115BF9}" sibTransId="{5EA73537-9743-41A9-85AA-FAA279B7B6E6}"/>
    <dgm:cxn modelId="{E4ECDC1C-8819-416D-B59C-075A5DD2BB70}" srcId="{D1239B76-135D-4BB9-9571-489FC94562DC}" destId="{F3BE0802-6FE0-4864-BDE1-DAF8E1DF42C2}" srcOrd="2" destOrd="0" parTransId="{EADD5CEC-B5E6-482A-A9DD-8B13EFBDDE1B}" sibTransId="{2079C0E7-22E5-44A1-A1F7-9EA9348EF347}"/>
    <dgm:cxn modelId="{AF409928-19D4-47A2-A573-FF95DCD17AA9}" srcId="{D1239B76-135D-4BB9-9571-489FC94562DC}" destId="{12E40C08-D6E6-4D25-A42A-713757F7BD5F}" srcOrd="3" destOrd="0" parTransId="{3AEE2CBC-FA55-4DB1-A9C9-DD32454FC3F2}" sibTransId="{26F8F3FC-5311-4A07-B035-A5162EEDDAF1}"/>
    <dgm:cxn modelId="{75A3872E-B0B2-41FF-8C3F-DB1729F6EBB0}" type="presOf" srcId="{F3BE0802-6FE0-4864-BDE1-DAF8E1DF42C2}" destId="{21688DC0-C3C1-4479-8725-3354939BF823}" srcOrd="0" destOrd="0" presId="urn:microsoft.com/office/officeart/2005/8/layout/vList2"/>
    <dgm:cxn modelId="{7AFD2A31-CD6D-40D0-A2CA-8C2B83787EB0}" type="presOf" srcId="{95A67287-E225-4200-B6A2-F8A2D893CB90}" destId="{4D0E5D39-3DAB-4A02-AB13-EA278867DBB7}" srcOrd="0" destOrd="0" presId="urn:microsoft.com/office/officeart/2005/8/layout/vList2"/>
    <dgm:cxn modelId="{3D6CCA65-BDBC-4EE8-9B55-235BD1BC9E4C}" srcId="{D1239B76-135D-4BB9-9571-489FC94562DC}" destId="{95A67287-E225-4200-B6A2-F8A2D893CB90}" srcOrd="5" destOrd="0" parTransId="{6236D818-124B-4EDE-8F53-212BE13AE79D}" sibTransId="{DB5226F7-41F8-4A70-B2DD-CEFF8AED8967}"/>
    <dgm:cxn modelId="{28047049-63D2-445B-8461-FDE42742DCDD}" type="presOf" srcId="{D1239B76-135D-4BB9-9571-489FC94562DC}" destId="{73800818-75D1-4FDB-9298-EB04CC41F0F6}" srcOrd="0" destOrd="0" presId="urn:microsoft.com/office/officeart/2005/8/layout/vList2"/>
    <dgm:cxn modelId="{4649D84A-7082-4CFE-A430-B8227F490B27}" type="presOf" srcId="{C55DB473-456B-4E65-8A1F-DAF9E8A5AEEA}" destId="{BC342CF0-7279-4D7A-B256-4D1214AADBA6}" srcOrd="0" destOrd="0" presId="urn:microsoft.com/office/officeart/2005/8/layout/vList2"/>
    <dgm:cxn modelId="{590FBE52-1C4B-4025-A6A6-C3891D5B6114}" type="presOf" srcId="{626D77FC-F152-4F53-9F51-0B4B8E5678EF}" destId="{FEC7C988-D1CD-4EC6-AC34-887BB0AAAE6C}" srcOrd="0" destOrd="0" presId="urn:microsoft.com/office/officeart/2005/8/layout/vList2"/>
    <dgm:cxn modelId="{FF2BB3A1-443D-481E-8075-80CD6936B9BB}" srcId="{D1239B76-135D-4BB9-9571-489FC94562DC}" destId="{2B0EAB32-2F5A-4627-A2FB-ED8658B39083}" srcOrd="0" destOrd="0" parTransId="{BD840094-326A-4AB6-A452-9E709CB52B11}" sibTransId="{BD319FF8-1984-4C8B-8A39-E466E82DFB55}"/>
    <dgm:cxn modelId="{6B52ACA5-D8B7-4111-BBC0-EDC4FD345213}" srcId="{D1239B76-135D-4BB9-9571-489FC94562DC}" destId="{C55DB473-456B-4E65-8A1F-DAF9E8A5AEEA}" srcOrd="1" destOrd="0" parTransId="{77053FEC-904C-4503-8680-9E27EE4D3E5E}" sibTransId="{4E436D31-132B-4A36-8618-468262A4521F}"/>
    <dgm:cxn modelId="{880685C4-DEA5-4726-B784-0426DC251A1C}" type="presOf" srcId="{2B0EAB32-2F5A-4627-A2FB-ED8658B39083}" destId="{0F397F98-C6A7-4304-9DF8-F6152DBCDA8B}" srcOrd="0" destOrd="0" presId="urn:microsoft.com/office/officeart/2005/8/layout/vList2"/>
    <dgm:cxn modelId="{C4E47EE8-8CC5-429E-91B7-C0C2BD03E330}" type="presOf" srcId="{12E40C08-D6E6-4D25-A42A-713757F7BD5F}" destId="{23A5E975-2C2C-4B76-A195-EF4DD9E20287}" srcOrd="0" destOrd="0" presId="urn:microsoft.com/office/officeart/2005/8/layout/vList2"/>
    <dgm:cxn modelId="{4FC911C1-35F9-4D50-B384-C7A37224AAE1}" type="presParOf" srcId="{73800818-75D1-4FDB-9298-EB04CC41F0F6}" destId="{0F397F98-C6A7-4304-9DF8-F6152DBCDA8B}" srcOrd="0" destOrd="0" presId="urn:microsoft.com/office/officeart/2005/8/layout/vList2"/>
    <dgm:cxn modelId="{936C8729-A6A9-43F6-92E5-E58B841BC941}" type="presParOf" srcId="{73800818-75D1-4FDB-9298-EB04CC41F0F6}" destId="{6428CF21-CC98-4A8E-9AE2-AC5A28215D9C}" srcOrd="1" destOrd="0" presId="urn:microsoft.com/office/officeart/2005/8/layout/vList2"/>
    <dgm:cxn modelId="{D7EFCB75-9E80-4638-84B4-63E0E8380F10}" type="presParOf" srcId="{73800818-75D1-4FDB-9298-EB04CC41F0F6}" destId="{BC342CF0-7279-4D7A-B256-4D1214AADBA6}" srcOrd="2" destOrd="0" presId="urn:microsoft.com/office/officeart/2005/8/layout/vList2"/>
    <dgm:cxn modelId="{E653BE6C-1D53-470E-A2AA-F80F5CC4BD6C}" type="presParOf" srcId="{73800818-75D1-4FDB-9298-EB04CC41F0F6}" destId="{8103C11E-4542-467A-A238-CEF61146F243}" srcOrd="3" destOrd="0" presId="urn:microsoft.com/office/officeart/2005/8/layout/vList2"/>
    <dgm:cxn modelId="{94BE5A38-38BE-4706-8EAE-34BBE46D8606}" type="presParOf" srcId="{73800818-75D1-4FDB-9298-EB04CC41F0F6}" destId="{21688DC0-C3C1-4479-8725-3354939BF823}" srcOrd="4" destOrd="0" presId="urn:microsoft.com/office/officeart/2005/8/layout/vList2"/>
    <dgm:cxn modelId="{53251D64-E428-427D-8A29-0A14F6EB421B}" type="presParOf" srcId="{73800818-75D1-4FDB-9298-EB04CC41F0F6}" destId="{4F462A4B-ABA6-425E-854F-A0D0BD7ED98F}" srcOrd="5" destOrd="0" presId="urn:microsoft.com/office/officeart/2005/8/layout/vList2"/>
    <dgm:cxn modelId="{B4E07455-8926-4BF9-8251-BADCAAB43938}" type="presParOf" srcId="{73800818-75D1-4FDB-9298-EB04CC41F0F6}" destId="{23A5E975-2C2C-4B76-A195-EF4DD9E20287}" srcOrd="6" destOrd="0" presId="urn:microsoft.com/office/officeart/2005/8/layout/vList2"/>
    <dgm:cxn modelId="{2EDA4A7F-84C3-4366-AA14-D59B9A7E2537}" type="presParOf" srcId="{73800818-75D1-4FDB-9298-EB04CC41F0F6}" destId="{7D0768DF-A14E-4BB7-B4D2-8BC397ECAA5C}" srcOrd="7" destOrd="0" presId="urn:microsoft.com/office/officeart/2005/8/layout/vList2"/>
    <dgm:cxn modelId="{2E576450-21C7-4ECC-B819-C8D8798A7B95}" type="presParOf" srcId="{73800818-75D1-4FDB-9298-EB04CC41F0F6}" destId="{FEC7C988-D1CD-4EC6-AC34-887BB0AAAE6C}" srcOrd="8" destOrd="0" presId="urn:microsoft.com/office/officeart/2005/8/layout/vList2"/>
    <dgm:cxn modelId="{A949D860-5630-4A1F-8E6E-AFF6F11EAF0E}" type="presParOf" srcId="{73800818-75D1-4FDB-9298-EB04CC41F0F6}" destId="{F4131CD5-71AA-4592-9112-B232AEDA2188}" srcOrd="9" destOrd="0" presId="urn:microsoft.com/office/officeart/2005/8/layout/vList2"/>
    <dgm:cxn modelId="{C9A4BE90-2640-4102-99E3-9C25C5085377}" type="presParOf" srcId="{73800818-75D1-4FDB-9298-EB04CC41F0F6}" destId="{4D0E5D39-3DAB-4A02-AB13-EA278867DBB7}"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0E86E1D-1502-4E3F-A0F0-74EB461F5C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F58B975-DC8F-4BFD-AA56-5CE6C1F6C4C0}">
      <dgm:prSet/>
      <dgm:spPr/>
      <dgm:t>
        <a:bodyPr/>
        <a:lstStyle/>
        <a:p>
          <a:r>
            <a:rPr lang="en-US" b="1" i="0" baseline="0" dirty="0"/>
            <a:t>Set a budget</a:t>
          </a:r>
          <a:endParaRPr lang="en-US" dirty="0"/>
        </a:p>
      </dgm:t>
    </dgm:pt>
    <dgm:pt modelId="{0C6DB098-AC9A-4CC5-8A67-D8A3C20E6099}" type="parTrans" cxnId="{C6B154CE-CDE4-4767-BC49-DE39F13B6A3A}">
      <dgm:prSet/>
      <dgm:spPr/>
      <dgm:t>
        <a:bodyPr/>
        <a:lstStyle/>
        <a:p>
          <a:endParaRPr lang="en-US"/>
        </a:p>
      </dgm:t>
    </dgm:pt>
    <dgm:pt modelId="{17E3000A-5B05-4467-A6E8-A2E0936BDCF2}" type="sibTrans" cxnId="{C6B154CE-CDE4-4767-BC49-DE39F13B6A3A}">
      <dgm:prSet/>
      <dgm:spPr/>
      <dgm:t>
        <a:bodyPr/>
        <a:lstStyle/>
        <a:p>
          <a:endParaRPr lang="en-US"/>
        </a:p>
      </dgm:t>
    </dgm:pt>
    <dgm:pt modelId="{AE54A06A-064F-4DDF-9194-9665D5E06C4A}">
      <dgm:prSet/>
      <dgm:spPr/>
      <dgm:t>
        <a:bodyPr/>
        <a:lstStyle/>
        <a:p>
          <a:r>
            <a:rPr lang="en-US" b="1" i="0" baseline="0" dirty="0"/>
            <a:t>Create shopping list</a:t>
          </a:r>
          <a:endParaRPr lang="en-US" dirty="0"/>
        </a:p>
      </dgm:t>
    </dgm:pt>
    <dgm:pt modelId="{8C386397-72CF-463B-B244-DAE047C1998C}" type="parTrans" cxnId="{447E4CFE-B39C-4EB2-BAB3-786CC41CD904}">
      <dgm:prSet/>
      <dgm:spPr/>
      <dgm:t>
        <a:bodyPr/>
        <a:lstStyle/>
        <a:p>
          <a:endParaRPr lang="en-US"/>
        </a:p>
      </dgm:t>
    </dgm:pt>
    <dgm:pt modelId="{95188409-1975-4F9A-97CA-1B6A698067A1}" type="sibTrans" cxnId="{447E4CFE-B39C-4EB2-BAB3-786CC41CD904}">
      <dgm:prSet/>
      <dgm:spPr/>
      <dgm:t>
        <a:bodyPr/>
        <a:lstStyle/>
        <a:p>
          <a:endParaRPr lang="en-US"/>
        </a:p>
      </dgm:t>
    </dgm:pt>
    <dgm:pt modelId="{E9AC32D9-8DB6-482E-9D8A-1B6C959451D2}">
      <dgm:prSet/>
      <dgm:spPr/>
      <dgm:t>
        <a:bodyPr/>
        <a:lstStyle/>
        <a:p>
          <a:r>
            <a:rPr lang="en-US" b="1" i="0" baseline="0" dirty="0"/>
            <a:t>Shop Smart (Compare Prices)</a:t>
          </a:r>
          <a:endParaRPr lang="en-US" b="1" dirty="0"/>
        </a:p>
      </dgm:t>
    </dgm:pt>
    <dgm:pt modelId="{B7199351-E9EB-4E9F-8D16-ED92DAC142F7}" type="parTrans" cxnId="{E14FE32D-B1DC-41D1-9CC5-4B18B4FB5440}">
      <dgm:prSet/>
      <dgm:spPr/>
      <dgm:t>
        <a:bodyPr/>
        <a:lstStyle/>
        <a:p>
          <a:endParaRPr lang="en-US"/>
        </a:p>
      </dgm:t>
    </dgm:pt>
    <dgm:pt modelId="{D6E200D5-FAE3-4CC9-85DE-EE301AAD6073}" type="sibTrans" cxnId="{E14FE32D-B1DC-41D1-9CC5-4B18B4FB5440}">
      <dgm:prSet/>
      <dgm:spPr/>
      <dgm:t>
        <a:bodyPr/>
        <a:lstStyle/>
        <a:p>
          <a:endParaRPr lang="en-US"/>
        </a:p>
      </dgm:t>
    </dgm:pt>
    <dgm:pt modelId="{EEC3A85B-3C01-449C-9FB6-3F73499F98E0}">
      <dgm:prSet/>
      <dgm:spPr/>
      <dgm:t>
        <a:bodyPr/>
        <a:lstStyle/>
        <a:p>
          <a:r>
            <a:rPr lang="en-US" b="1" i="0" baseline="0" dirty="0"/>
            <a:t>DIY Gifts</a:t>
          </a:r>
          <a:endParaRPr lang="en-US" b="1" dirty="0"/>
        </a:p>
      </dgm:t>
    </dgm:pt>
    <dgm:pt modelId="{65FF8EFE-BA76-42DC-87AC-26B647356ADD}" type="parTrans" cxnId="{F7BEC20D-9F9A-4834-BBAD-C780246D0EDA}">
      <dgm:prSet/>
      <dgm:spPr/>
      <dgm:t>
        <a:bodyPr/>
        <a:lstStyle/>
        <a:p>
          <a:endParaRPr lang="en-US"/>
        </a:p>
      </dgm:t>
    </dgm:pt>
    <dgm:pt modelId="{96E29F14-C494-4CA1-A212-BE1DA2494FD5}" type="sibTrans" cxnId="{F7BEC20D-9F9A-4834-BBAD-C780246D0EDA}">
      <dgm:prSet/>
      <dgm:spPr/>
      <dgm:t>
        <a:bodyPr/>
        <a:lstStyle/>
        <a:p>
          <a:endParaRPr lang="en-US"/>
        </a:p>
      </dgm:t>
    </dgm:pt>
    <dgm:pt modelId="{5B92F6BA-02D3-4BF6-AF9D-B37A5A42140E}" type="pres">
      <dgm:prSet presAssocID="{80E86E1D-1502-4E3F-A0F0-74EB461F5CCA}" presName="linear" presStyleCnt="0">
        <dgm:presLayoutVars>
          <dgm:animLvl val="lvl"/>
          <dgm:resizeHandles val="exact"/>
        </dgm:presLayoutVars>
      </dgm:prSet>
      <dgm:spPr/>
    </dgm:pt>
    <dgm:pt modelId="{6040AA3E-F0CC-4109-A937-390B2DE46045}" type="pres">
      <dgm:prSet presAssocID="{5F58B975-DC8F-4BFD-AA56-5CE6C1F6C4C0}" presName="parentText" presStyleLbl="node1" presStyleIdx="0" presStyleCnt="4">
        <dgm:presLayoutVars>
          <dgm:chMax val="0"/>
          <dgm:bulletEnabled val="1"/>
        </dgm:presLayoutVars>
      </dgm:prSet>
      <dgm:spPr/>
    </dgm:pt>
    <dgm:pt modelId="{3F4CC383-AF1D-45BD-96C8-621BF50A1AEA}" type="pres">
      <dgm:prSet presAssocID="{17E3000A-5B05-4467-A6E8-A2E0936BDCF2}" presName="spacer" presStyleCnt="0"/>
      <dgm:spPr/>
    </dgm:pt>
    <dgm:pt modelId="{DC860E1F-6438-4AFE-9162-BC6737715F27}" type="pres">
      <dgm:prSet presAssocID="{AE54A06A-064F-4DDF-9194-9665D5E06C4A}" presName="parentText" presStyleLbl="node1" presStyleIdx="1" presStyleCnt="4">
        <dgm:presLayoutVars>
          <dgm:chMax val="0"/>
          <dgm:bulletEnabled val="1"/>
        </dgm:presLayoutVars>
      </dgm:prSet>
      <dgm:spPr/>
    </dgm:pt>
    <dgm:pt modelId="{8DDBB72C-578F-4DA9-8325-56E31AB35351}" type="pres">
      <dgm:prSet presAssocID="{95188409-1975-4F9A-97CA-1B6A698067A1}" presName="spacer" presStyleCnt="0"/>
      <dgm:spPr/>
    </dgm:pt>
    <dgm:pt modelId="{A83DC49A-99DA-46C6-8E2A-8EEA79AE4C66}" type="pres">
      <dgm:prSet presAssocID="{E9AC32D9-8DB6-482E-9D8A-1B6C959451D2}" presName="parentText" presStyleLbl="node1" presStyleIdx="2" presStyleCnt="4">
        <dgm:presLayoutVars>
          <dgm:chMax val="0"/>
          <dgm:bulletEnabled val="1"/>
        </dgm:presLayoutVars>
      </dgm:prSet>
      <dgm:spPr/>
    </dgm:pt>
    <dgm:pt modelId="{348FD6FE-2B22-4015-A3BE-AC580AB2F695}" type="pres">
      <dgm:prSet presAssocID="{D6E200D5-FAE3-4CC9-85DE-EE301AAD6073}" presName="spacer" presStyleCnt="0"/>
      <dgm:spPr/>
    </dgm:pt>
    <dgm:pt modelId="{ABED5AFB-6549-470F-AEAB-4961A802225D}" type="pres">
      <dgm:prSet presAssocID="{EEC3A85B-3C01-449C-9FB6-3F73499F98E0}" presName="parentText" presStyleLbl="node1" presStyleIdx="3" presStyleCnt="4">
        <dgm:presLayoutVars>
          <dgm:chMax val="0"/>
          <dgm:bulletEnabled val="1"/>
        </dgm:presLayoutVars>
      </dgm:prSet>
      <dgm:spPr/>
    </dgm:pt>
  </dgm:ptLst>
  <dgm:cxnLst>
    <dgm:cxn modelId="{F7BEC20D-9F9A-4834-BBAD-C780246D0EDA}" srcId="{80E86E1D-1502-4E3F-A0F0-74EB461F5CCA}" destId="{EEC3A85B-3C01-449C-9FB6-3F73499F98E0}" srcOrd="3" destOrd="0" parTransId="{65FF8EFE-BA76-42DC-87AC-26B647356ADD}" sibTransId="{96E29F14-C494-4CA1-A212-BE1DA2494FD5}"/>
    <dgm:cxn modelId="{E14FE32D-B1DC-41D1-9CC5-4B18B4FB5440}" srcId="{80E86E1D-1502-4E3F-A0F0-74EB461F5CCA}" destId="{E9AC32D9-8DB6-482E-9D8A-1B6C959451D2}" srcOrd="2" destOrd="0" parTransId="{B7199351-E9EB-4E9F-8D16-ED92DAC142F7}" sibTransId="{D6E200D5-FAE3-4CC9-85DE-EE301AAD6073}"/>
    <dgm:cxn modelId="{55288E67-8F1C-4DE3-81EF-B2934F808F8C}" type="presOf" srcId="{5F58B975-DC8F-4BFD-AA56-5CE6C1F6C4C0}" destId="{6040AA3E-F0CC-4109-A937-390B2DE46045}" srcOrd="0" destOrd="0" presId="urn:microsoft.com/office/officeart/2005/8/layout/vList2"/>
    <dgm:cxn modelId="{F1D80876-94A3-46EC-9128-65D743643A72}" type="presOf" srcId="{AE54A06A-064F-4DDF-9194-9665D5E06C4A}" destId="{DC860E1F-6438-4AFE-9162-BC6737715F27}" srcOrd="0" destOrd="0" presId="urn:microsoft.com/office/officeart/2005/8/layout/vList2"/>
    <dgm:cxn modelId="{7C6B79C5-CB1A-4978-93D2-97C584AF9949}" type="presOf" srcId="{80E86E1D-1502-4E3F-A0F0-74EB461F5CCA}" destId="{5B92F6BA-02D3-4BF6-AF9D-B37A5A42140E}" srcOrd="0" destOrd="0" presId="urn:microsoft.com/office/officeart/2005/8/layout/vList2"/>
    <dgm:cxn modelId="{C6B154CE-CDE4-4767-BC49-DE39F13B6A3A}" srcId="{80E86E1D-1502-4E3F-A0F0-74EB461F5CCA}" destId="{5F58B975-DC8F-4BFD-AA56-5CE6C1F6C4C0}" srcOrd="0" destOrd="0" parTransId="{0C6DB098-AC9A-4CC5-8A67-D8A3C20E6099}" sibTransId="{17E3000A-5B05-4467-A6E8-A2E0936BDCF2}"/>
    <dgm:cxn modelId="{6E5315F3-6590-4FAE-9B15-397DF91A8112}" type="presOf" srcId="{EEC3A85B-3C01-449C-9FB6-3F73499F98E0}" destId="{ABED5AFB-6549-470F-AEAB-4961A802225D}" srcOrd="0" destOrd="0" presId="urn:microsoft.com/office/officeart/2005/8/layout/vList2"/>
    <dgm:cxn modelId="{9C2DF5FD-DD06-42BD-BC07-1B8E33A75755}" type="presOf" srcId="{E9AC32D9-8DB6-482E-9D8A-1B6C959451D2}" destId="{A83DC49A-99DA-46C6-8E2A-8EEA79AE4C66}" srcOrd="0" destOrd="0" presId="urn:microsoft.com/office/officeart/2005/8/layout/vList2"/>
    <dgm:cxn modelId="{447E4CFE-B39C-4EB2-BAB3-786CC41CD904}" srcId="{80E86E1D-1502-4E3F-A0F0-74EB461F5CCA}" destId="{AE54A06A-064F-4DDF-9194-9665D5E06C4A}" srcOrd="1" destOrd="0" parTransId="{8C386397-72CF-463B-B244-DAE047C1998C}" sibTransId="{95188409-1975-4F9A-97CA-1B6A698067A1}"/>
    <dgm:cxn modelId="{F6A74167-F3AD-4E0C-BF64-13B0BE3F6467}" type="presParOf" srcId="{5B92F6BA-02D3-4BF6-AF9D-B37A5A42140E}" destId="{6040AA3E-F0CC-4109-A937-390B2DE46045}" srcOrd="0" destOrd="0" presId="urn:microsoft.com/office/officeart/2005/8/layout/vList2"/>
    <dgm:cxn modelId="{3EE9994B-CD76-4996-8792-F768FE46CEDB}" type="presParOf" srcId="{5B92F6BA-02D3-4BF6-AF9D-B37A5A42140E}" destId="{3F4CC383-AF1D-45BD-96C8-621BF50A1AEA}" srcOrd="1" destOrd="0" presId="urn:microsoft.com/office/officeart/2005/8/layout/vList2"/>
    <dgm:cxn modelId="{FBEE5D21-3DDA-41FA-AACB-AD81E703E349}" type="presParOf" srcId="{5B92F6BA-02D3-4BF6-AF9D-B37A5A42140E}" destId="{DC860E1F-6438-4AFE-9162-BC6737715F27}" srcOrd="2" destOrd="0" presId="urn:microsoft.com/office/officeart/2005/8/layout/vList2"/>
    <dgm:cxn modelId="{42EF00FE-0A59-49DE-961F-F9E3271FB647}" type="presParOf" srcId="{5B92F6BA-02D3-4BF6-AF9D-B37A5A42140E}" destId="{8DDBB72C-578F-4DA9-8325-56E31AB35351}" srcOrd="3" destOrd="0" presId="urn:microsoft.com/office/officeart/2005/8/layout/vList2"/>
    <dgm:cxn modelId="{928A3828-899E-42B6-877D-BA24188E15EA}" type="presParOf" srcId="{5B92F6BA-02D3-4BF6-AF9D-B37A5A42140E}" destId="{A83DC49A-99DA-46C6-8E2A-8EEA79AE4C66}" srcOrd="4" destOrd="0" presId="urn:microsoft.com/office/officeart/2005/8/layout/vList2"/>
    <dgm:cxn modelId="{2C64D62F-C7C4-4258-8B5B-F181A74EC140}" type="presParOf" srcId="{5B92F6BA-02D3-4BF6-AF9D-B37A5A42140E}" destId="{348FD6FE-2B22-4015-A3BE-AC580AB2F695}" srcOrd="5" destOrd="0" presId="urn:microsoft.com/office/officeart/2005/8/layout/vList2"/>
    <dgm:cxn modelId="{E2623D22-095E-4D9C-BCD2-D02207BAF15F}" type="presParOf" srcId="{5B92F6BA-02D3-4BF6-AF9D-B37A5A42140E}" destId="{ABED5AFB-6549-470F-AEAB-4961A802225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A11C0-B295-4563-98C4-C627CFD780F7}">
      <dsp:nvSpPr>
        <dsp:cNvPr id="0" name=""/>
        <dsp:cNvSpPr/>
      </dsp:nvSpPr>
      <dsp:spPr>
        <a:xfrm>
          <a:off x="0" y="81756"/>
          <a:ext cx="91440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What is your money story? Who is your money mentor? (Holidays and general)</a:t>
          </a:r>
        </a:p>
      </dsp:txBody>
      <dsp:txXfrm>
        <a:off x="21075" y="102831"/>
        <a:ext cx="9101850" cy="389580"/>
      </dsp:txXfrm>
    </dsp:sp>
    <dsp:sp modelId="{6463CA65-1E81-4A9B-A427-EB6B84475578}">
      <dsp:nvSpPr>
        <dsp:cNvPr id="0" name=""/>
        <dsp:cNvSpPr/>
      </dsp:nvSpPr>
      <dsp:spPr>
        <a:xfrm>
          <a:off x="0" y="568759"/>
          <a:ext cx="91440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Why do people overspend???  Cycle of Financial Illiteracy</a:t>
          </a:r>
        </a:p>
      </dsp:txBody>
      <dsp:txXfrm>
        <a:off x="21075" y="589834"/>
        <a:ext cx="9101850" cy="389580"/>
      </dsp:txXfrm>
    </dsp:sp>
    <dsp:sp modelId="{ED235A4E-7903-4B0D-B89C-081861C9BF86}">
      <dsp:nvSpPr>
        <dsp:cNvPr id="0" name=""/>
        <dsp:cNvSpPr/>
      </dsp:nvSpPr>
      <dsp:spPr>
        <a:xfrm>
          <a:off x="0" y="1048896"/>
          <a:ext cx="91440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Goals, Behaviors &amp; Habits of Financial Wellness and Literacy</a:t>
          </a:r>
        </a:p>
      </dsp:txBody>
      <dsp:txXfrm>
        <a:off x="21075" y="1069971"/>
        <a:ext cx="9101850" cy="389580"/>
      </dsp:txXfrm>
    </dsp:sp>
    <dsp:sp modelId="{20A05464-D5D1-471F-A410-66A6A817CA8F}">
      <dsp:nvSpPr>
        <dsp:cNvPr id="0" name=""/>
        <dsp:cNvSpPr/>
      </dsp:nvSpPr>
      <dsp:spPr>
        <a:xfrm>
          <a:off x="0" y="1532466"/>
          <a:ext cx="91440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Budgeting in General</a:t>
          </a:r>
        </a:p>
      </dsp:txBody>
      <dsp:txXfrm>
        <a:off x="21075" y="1553541"/>
        <a:ext cx="9101850" cy="389580"/>
      </dsp:txXfrm>
    </dsp:sp>
    <dsp:sp modelId="{2632CFBD-E3D6-4916-87E2-625C84EEDE99}">
      <dsp:nvSpPr>
        <dsp:cNvPr id="0" name=""/>
        <dsp:cNvSpPr/>
      </dsp:nvSpPr>
      <dsp:spPr>
        <a:xfrm>
          <a:off x="0" y="2016036"/>
          <a:ext cx="91440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Budgeting for Holidays</a:t>
          </a:r>
        </a:p>
      </dsp:txBody>
      <dsp:txXfrm>
        <a:off x="21075" y="2037111"/>
        <a:ext cx="9101850" cy="389580"/>
      </dsp:txXfrm>
    </dsp:sp>
    <dsp:sp modelId="{F3EC445C-B913-4AB2-A119-7A3F8877FB7F}">
      <dsp:nvSpPr>
        <dsp:cNvPr id="0" name=""/>
        <dsp:cNvSpPr/>
      </dsp:nvSpPr>
      <dsp:spPr>
        <a:xfrm>
          <a:off x="0" y="2499606"/>
          <a:ext cx="91440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Tips for Holidays</a:t>
          </a:r>
        </a:p>
      </dsp:txBody>
      <dsp:txXfrm>
        <a:off x="21075" y="2520681"/>
        <a:ext cx="9101850" cy="389580"/>
      </dsp:txXfrm>
    </dsp:sp>
    <dsp:sp modelId="{1F5D0535-4E6C-464E-8ED9-8533E32246ED}">
      <dsp:nvSpPr>
        <dsp:cNvPr id="0" name=""/>
        <dsp:cNvSpPr/>
      </dsp:nvSpPr>
      <dsp:spPr>
        <a:xfrm>
          <a:off x="0" y="2983176"/>
          <a:ext cx="91440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Summary</a:t>
          </a:r>
        </a:p>
      </dsp:txBody>
      <dsp:txXfrm>
        <a:off x="21075" y="3004251"/>
        <a:ext cx="9101850" cy="389580"/>
      </dsp:txXfrm>
    </dsp:sp>
    <dsp:sp modelId="{2E25B794-E373-4F89-8E18-3DB392F9D25F}">
      <dsp:nvSpPr>
        <dsp:cNvPr id="0" name=""/>
        <dsp:cNvSpPr/>
      </dsp:nvSpPr>
      <dsp:spPr>
        <a:xfrm>
          <a:off x="0" y="3466746"/>
          <a:ext cx="91440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Questions</a:t>
          </a:r>
        </a:p>
      </dsp:txBody>
      <dsp:txXfrm>
        <a:off x="21075" y="3487821"/>
        <a:ext cx="9101850" cy="3895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97F98-C6A7-4304-9DF8-F6152DBCDA8B}">
      <dsp:nvSpPr>
        <dsp:cNvPr id="0" name=""/>
        <dsp:cNvSpPr/>
      </dsp:nvSpPr>
      <dsp:spPr>
        <a:xfrm>
          <a:off x="0" y="7565"/>
          <a:ext cx="5120418"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dirty="0"/>
            <a:t>Reduce non-essential spending</a:t>
          </a:r>
          <a:endParaRPr lang="en-US" sz="2300" kern="1200" dirty="0"/>
        </a:p>
      </dsp:txBody>
      <dsp:txXfrm>
        <a:off x="26930" y="34495"/>
        <a:ext cx="5066558" cy="497795"/>
      </dsp:txXfrm>
    </dsp:sp>
    <dsp:sp modelId="{BC342CF0-7279-4D7A-B256-4D1214AADBA6}">
      <dsp:nvSpPr>
        <dsp:cNvPr id="0" name=""/>
        <dsp:cNvSpPr/>
      </dsp:nvSpPr>
      <dsp:spPr>
        <a:xfrm>
          <a:off x="0" y="623027"/>
          <a:ext cx="5120418"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dirty="0"/>
            <a:t>Use cash or debit card</a:t>
          </a:r>
          <a:endParaRPr lang="en-US" sz="2300" b="1" kern="1200" dirty="0"/>
        </a:p>
      </dsp:txBody>
      <dsp:txXfrm>
        <a:off x="26930" y="649957"/>
        <a:ext cx="5066558" cy="497795"/>
      </dsp:txXfrm>
    </dsp:sp>
    <dsp:sp modelId="{21688DC0-C3C1-4479-8725-3354939BF823}">
      <dsp:nvSpPr>
        <dsp:cNvPr id="0" name=""/>
        <dsp:cNvSpPr/>
      </dsp:nvSpPr>
      <dsp:spPr>
        <a:xfrm>
          <a:off x="0" y="1240923"/>
          <a:ext cx="5120418"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dirty="0"/>
            <a:t>Beware of DEBT</a:t>
          </a:r>
          <a:endParaRPr lang="en-US" sz="2300" b="1" kern="1200" dirty="0"/>
        </a:p>
      </dsp:txBody>
      <dsp:txXfrm>
        <a:off x="26930" y="1267853"/>
        <a:ext cx="5066558" cy="497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0AA3E-F0CC-4109-A937-390B2DE46045}">
      <dsp:nvSpPr>
        <dsp:cNvPr id="0" name=""/>
        <dsp:cNvSpPr/>
      </dsp:nvSpPr>
      <dsp:spPr>
        <a:xfrm>
          <a:off x="0" y="68778"/>
          <a:ext cx="5120418"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a:t>Social Pressure:</a:t>
          </a:r>
          <a:r>
            <a:rPr lang="en-US" sz="2300" b="0" i="0" kern="1200" baseline="0"/>
            <a:t> </a:t>
          </a:r>
          <a:endParaRPr lang="en-US" sz="2300" kern="1200"/>
        </a:p>
      </dsp:txBody>
      <dsp:txXfrm>
        <a:off x="26930" y="95708"/>
        <a:ext cx="5066558" cy="497795"/>
      </dsp:txXfrm>
    </dsp:sp>
    <dsp:sp modelId="{F1C29AFF-17D6-4A59-BFFC-726498D6947A}">
      <dsp:nvSpPr>
        <dsp:cNvPr id="0" name=""/>
        <dsp:cNvSpPr/>
      </dsp:nvSpPr>
      <dsp:spPr>
        <a:xfrm>
          <a:off x="0" y="686673"/>
          <a:ext cx="5120418"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baseline="0" dirty="0"/>
            <a:t>  Keeping up with others' spending </a:t>
          </a:r>
          <a:endParaRPr lang="en-US" sz="2300" kern="1200" dirty="0"/>
        </a:p>
      </dsp:txBody>
      <dsp:txXfrm>
        <a:off x="26930" y="713603"/>
        <a:ext cx="5066558" cy="497795"/>
      </dsp:txXfrm>
    </dsp:sp>
    <dsp:sp modelId="{C84D0982-BC5B-4877-B36D-5068D66CC3B7}">
      <dsp:nvSpPr>
        <dsp:cNvPr id="0" name=""/>
        <dsp:cNvSpPr/>
      </dsp:nvSpPr>
      <dsp:spPr>
        <a:xfrm>
          <a:off x="0" y="1304568"/>
          <a:ext cx="5120418"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baseline="0" dirty="0"/>
            <a:t>  Gift-giving expectations </a:t>
          </a:r>
          <a:endParaRPr lang="en-US" sz="2300" kern="1200" dirty="0"/>
        </a:p>
      </dsp:txBody>
      <dsp:txXfrm>
        <a:off x="26930" y="1331498"/>
        <a:ext cx="5066558" cy="497795"/>
      </dsp:txXfrm>
    </dsp:sp>
    <dsp:sp modelId="{DC860E1F-6438-4AFE-9162-BC6737715F27}">
      <dsp:nvSpPr>
        <dsp:cNvPr id="0" name=""/>
        <dsp:cNvSpPr/>
      </dsp:nvSpPr>
      <dsp:spPr>
        <a:xfrm>
          <a:off x="0" y="1922463"/>
          <a:ext cx="5120418"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a:t>Emotional Spending:</a:t>
          </a:r>
          <a:r>
            <a:rPr lang="en-US" sz="2300" b="0" i="0" kern="1200" baseline="0"/>
            <a:t> </a:t>
          </a:r>
          <a:endParaRPr lang="en-US" sz="2300" kern="1200"/>
        </a:p>
      </dsp:txBody>
      <dsp:txXfrm>
        <a:off x="26930" y="1949393"/>
        <a:ext cx="5066558" cy="497795"/>
      </dsp:txXfrm>
    </dsp:sp>
    <dsp:sp modelId="{A83DC49A-99DA-46C6-8E2A-8EEA79AE4C66}">
      <dsp:nvSpPr>
        <dsp:cNvPr id="0" name=""/>
        <dsp:cNvSpPr/>
      </dsp:nvSpPr>
      <dsp:spPr>
        <a:xfrm>
          <a:off x="0" y="2540358"/>
          <a:ext cx="5120418"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baseline="0" dirty="0"/>
            <a:t>  Expressing love and care </a:t>
          </a:r>
          <a:endParaRPr lang="en-US" sz="2300" kern="1200" dirty="0"/>
        </a:p>
      </dsp:txBody>
      <dsp:txXfrm>
        <a:off x="26930" y="2567288"/>
        <a:ext cx="5066558" cy="497795"/>
      </dsp:txXfrm>
    </dsp:sp>
    <dsp:sp modelId="{ABED5AFB-6549-470F-AEAB-4961A802225D}">
      <dsp:nvSpPr>
        <dsp:cNvPr id="0" name=""/>
        <dsp:cNvSpPr/>
      </dsp:nvSpPr>
      <dsp:spPr>
        <a:xfrm>
          <a:off x="0" y="3158253"/>
          <a:ext cx="5120418"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baseline="0" dirty="0"/>
            <a:t>  Retail therapy </a:t>
          </a:r>
          <a:endParaRPr lang="en-US" sz="2300" kern="1200" dirty="0"/>
        </a:p>
      </dsp:txBody>
      <dsp:txXfrm>
        <a:off x="26930" y="3185183"/>
        <a:ext cx="5066558" cy="497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97F98-C6A7-4304-9DF8-F6152DBCDA8B}">
      <dsp:nvSpPr>
        <dsp:cNvPr id="0" name=""/>
        <dsp:cNvSpPr/>
      </dsp:nvSpPr>
      <dsp:spPr>
        <a:xfrm>
          <a:off x="0" y="68777"/>
          <a:ext cx="5120418"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a:t>Marketing and Advertising:</a:t>
          </a:r>
          <a:r>
            <a:rPr lang="en-US" sz="2300" b="0" i="0" kern="1200" baseline="0"/>
            <a:t> </a:t>
          </a:r>
          <a:endParaRPr lang="en-US" sz="2300" kern="1200"/>
        </a:p>
      </dsp:txBody>
      <dsp:txXfrm>
        <a:off x="26930" y="95707"/>
        <a:ext cx="5066558" cy="497795"/>
      </dsp:txXfrm>
    </dsp:sp>
    <dsp:sp modelId="{BC342CF0-7279-4D7A-B256-4D1214AADBA6}">
      <dsp:nvSpPr>
        <dsp:cNvPr id="0" name=""/>
        <dsp:cNvSpPr/>
      </dsp:nvSpPr>
      <dsp:spPr>
        <a:xfrm>
          <a:off x="0" y="686672"/>
          <a:ext cx="5120418"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baseline="0" dirty="0"/>
            <a:t>  Holiday sales and promotions </a:t>
          </a:r>
          <a:endParaRPr lang="en-US" sz="2300" kern="1200" dirty="0"/>
        </a:p>
      </dsp:txBody>
      <dsp:txXfrm>
        <a:off x="26930" y="713602"/>
        <a:ext cx="5066558" cy="497795"/>
      </dsp:txXfrm>
    </dsp:sp>
    <dsp:sp modelId="{21688DC0-C3C1-4479-8725-3354939BF823}">
      <dsp:nvSpPr>
        <dsp:cNvPr id="0" name=""/>
        <dsp:cNvSpPr/>
      </dsp:nvSpPr>
      <dsp:spPr>
        <a:xfrm>
          <a:off x="0" y="1304567"/>
          <a:ext cx="5120418"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baseline="0" dirty="0"/>
            <a:t>  Emotional appeals </a:t>
          </a:r>
          <a:endParaRPr lang="en-US" sz="2300" kern="1200" dirty="0"/>
        </a:p>
      </dsp:txBody>
      <dsp:txXfrm>
        <a:off x="26930" y="1331497"/>
        <a:ext cx="5066558" cy="497795"/>
      </dsp:txXfrm>
    </dsp:sp>
    <dsp:sp modelId="{23A5E975-2C2C-4B76-A195-EF4DD9E20287}">
      <dsp:nvSpPr>
        <dsp:cNvPr id="0" name=""/>
        <dsp:cNvSpPr/>
      </dsp:nvSpPr>
      <dsp:spPr>
        <a:xfrm>
          <a:off x="0" y="1922462"/>
          <a:ext cx="5120418"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a:t>Lack of Budgeting:</a:t>
          </a:r>
          <a:r>
            <a:rPr lang="en-US" sz="2300" b="0" i="0" kern="1200" baseline="0"/>
            <a:t> </a:t>
          </a:r>
          <a:endParaRPr lang="en-US" sz="2300" kern="1200"/>
        </a:p>
      </dsp:txBody>
      <dsp:txXfrm>
        <a:off x="26930" y="1949392"/>
        <a:ext cx="5066558" cy="497795"/>
      </dsp:txXfrm>
    </dsp:sp>
    <dsp:sp modelId="{FEC7C988-D1CD-4EC6-AC34-887BB0AAAE6C}">
      <dsp:nvSpPr>
        <dsp:cNvPr id="0" name=""/>
        <dsp:cNvSpPr/>
      </dsp:nvSpPr>
      <dsp:spPr>
        <a:xfrm>
          <a:off x="0" y="2540358"/>
          <a:ext cx="5120418"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baseline="0" dirty="0"/>
            <a:t>  Impulsive purchases </a:t>
          </a:r>
          <a:endParaRPr lang="en-US" sz="2300" kern="1200" dirty="0"/>
        </a:p>
      </dsp:txBody>
      <dsp:txXfrm>
        <a:off x="26930" y="2567288"/>
        <a:ext cx="5066558" cy="497795"/>
      </dsp:txXfrm>
    </dsp:sp>
    <dsp:sp modelId="{4D0E5D39-3DAB-4A02-AB13-EA278867DBB7}">
      <dsp:nvSpPr>
        <dsp:cNvPr id="0" name=""/>
        <dsp:cNvSpPr/>
      </dsp:nvSpPr>
      <dsp:spPr>
        <a:xfrm>
          <a:off x="0" y="3158253"/>
          <a:ext cx="5120418"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baseline="0" dirty="0"/>
            <a:t>  Ignoring financial goals</a:t>
          </a:r>
          <a:endParaRPr lang="en-US" sz="2300" kern="1200" dirty="0"/>
        </a:p>
      </dsp:txBody>
      <dsp:txXfrm>
        <a:off x="26930" y="3185183"/>
        <a:ext cx="5066558" cy="4977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28B2A-615E-45C6-AAEC-0DBDD6D70829}">
      <dsp:nvSpPr>
        <dsp:cNvPr id="0" name=""/>
        <dsp:cNvSpPr/>
      </dsp:nvSpPr>
      <dsp:spPr>
        <a:xfrm>
          <a:off x="808" y="233281"/>
          <a:ext cx="3453384" cy="424365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Now is the time to create good money habits. </a:t>
          </a:r>
          <a:r>
            <a:rPr lang="en-US" sz="2400" b="1" kern="1200" dirty="0">
              <a:effectLst>
                <a:outerShdw blurRad="50800" dist="50800" dir="5400000" sx="10000" sy="10000" algn="ctr" rotWithShape="0">
                  <a:srgbClr val="000000">
                    <a:alpha val="43137"/>
                  </a:srgbClr>
                </a:outerShdw>
              </a:effectLst>
            </a:rPr>
            <a:t>THIS</a:t>
          </a:r>
          <a:r>
            <a:rPr lang="en-US" sz="2400" kern="1200" dirty="0"/>
            <a:t> YEAR</a:t>
          </a:r>
        </a:p>
        <a:p>
          <a:pPr marL="0" lvl="0" indent="0" algn="ctr" defTabSz="1066800">
            <a:lnSpc>
              <a:spcPct val="90000"/>
            </a:lnSpc>
            <a:spcBef>
              <a:spcPct val="0"/>
            </a:spcBef>
            <a:spcAft>
              <a:spcPct val="35000"/>
            </a:spcAft>
            <a:buNone/>
          </a:pPr>
          <a:r>
            <a:rPr lang="en-US" sz="2400" kern="1200" dirty="0"/>
            <a:t>To succeed financially, you will need to reflect on your feelings, attitudes, and beliefs about your money.  </a:t>
          </a:r>
          <a:r>
            <a:rPr lang="en-US" sz="2400" kern="1200" dirty="0">
              <a:effectLst>
                <a:outerShdw blurRad="50800" dist="50800" dir="5400000" sx="101000" sy="101000" algn="ctr" rotWithShape="0">
                  <a:srgbClr val="000000">
                    <a:alpha val="97000"/>
                  </a:srgbClr>
                </a:outerShdw>
              </a:effectLst>
            </a:rPr>
            <a:t>THEN</a:t>
          </a:r>
          <a:r>
            <a:rPr lang="en-US" sz="2400" kern="1200" dirty="0"/>
            <a:t> PLAN!!</a:t>
          </a:r>
        </a:p>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endParaRPr lang="en-US" sz="1600" kern="1200" dirty="0"/>
        </a:p>
      </dsp:txBody>
      <dsp:txXfrm>
        <a:off x="808" y="233281"/>
        <a:ext cx="3453384" cy="4243658"/>
      </dsp:txXfrm>
    </dsp:sp>
    <dsp:sp modelId="{57029683-D963-4C09-9CE7-55D6E858E06E}">
      <dsp:nvSpPr>
        <dsp:cNvPr id="0" name=""/>
        <dsp:cNvSpPr/>
      </dsp:nvSpPr>
      <dsp:spPr>
        <a:xfrm>
          <a:off x="3706849" y="233281"/>
          <a:ext cx="2526564" cy="424365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Do you have a bank account?</a:t>
          </a:r>
        </a:p>
        <a:p>
          <a:pPr marL="0" lvl="0" indent="0" algn="ctr" defTabSz="889000">
            <a:lnSpc>
              <a:spcPct val="90000"/>
            </a:lnSpc>
            <a:spcBef>
              <a:spcPct val="0"/>
            </a:spcBef>
            <a:spcAft>
              <a:spcPct val="35000"/>
            </a:spcAft>
            <a:buNone/>
          </a:pPr>
          <a:r>
            <a:rPr lang="en-US" sz="2000" kern="1200" dirty="0"/>
            <a:t>Do you use any financial apps? For </a:t>
          </a:r>
          <a:r>
            <a:rPr lang="en-US" sz="2000" b="1" kern="1200" dirty="0"/>
            <a:t>budgeting</a:t>
          </a:r>
          <a:r>
            <a:rPr lang="en-US" sz="2000" kern="1200" dirty="0"/>
            <a:t>? Investing? Banking? Credit score?</a:t>
          </a:r>
        </a:p>
        <a:p>
          <a:pPr marL="0" lvl="0" indent="0" algn="ctr" defTabSz="889000">
            <a:lnSpc>
              <a:spcPct val="90000"/>
            </a:lnSpc>
            <a:spcBef>
              <a:spcPct val="0"/>
            </a:spcBef>
            <a:spcAft>
              <a:spcPct val="35000"/>
            </a:spcAft>
            <a:buNone/>
          </a:pPr>
          <a:r>
            <a:rPr lang="en-US" sz="2000" kern="1200" dirty="0"/>
            <a:t>Ever heard of “Pay Yourself First”?</a:t>
          </a:r>
        </a:p>
        <a:p>
          <a:pPr marL="0" lvl="0" indent="0" algn="ctr" defTabSz="889000">
            <a:lnSpc>
              <a:spcPct val="90000"/>
            </a:lnSpc>
            <a:spcBef>
              <a:spcPct val="0"/>
            </a:spcBef>
            <a:spcAft>
              <a:spcPct val="35000"/>
            </a:spcAft>
            <a:buNone/>
          </a:pPr>
          <a:r>
            <a:rPr lang="en-US" sz="2000" kern="1200" dirty="0"/>
            <a:t>Do you have an emergency fund?</a:t>
          </a:r>
        </a:p>
        <a:p>
          <a:pPr marL="0" lvl="0" indent="0" algn="ctr" defTabSz="889000">
            <a:lnSpc>
              <a:spcPct val="90000"/>
            </a:lnSpc>
            <a:spcBef>
              <a:spcPct val="0"/>
            </a:spcBef>
            <a:spcAft>
              <a:spcPct val="35000"/>
            </a:spcAft>
            <a:buNone/>
          </a:pPr>
          <a:r>
            <a:rPr lang="en-US" sz="2000" kern="1200" dirty="0"/>
            <a:t>Do you have a budget?</a:t>
          </a:r>
        </a:p>
      </dsp:txBody>
      <dsp:txXfrm>
        <a:off x="3706849" y="233281"/>
        <a:ext cx="2526564" cy="42436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44F2D-077F-47AD-B7C2-E87AE1CE21D1}">
      <dsp:nvSpPr>
        <dsp:cNvPr id="0" name=""/>
        <dsp:cNvSpPr/>
      </dsp:nvSpPr>
      <dsp:spPr>
        <a:xfrm>
          <a:off x="0" y="67874"/>
          <a:ext cx="5997270" cy="9845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Avoid going bananas at the holidays!  (and payday lenders, auto title loans, consumer credit, credit cards)</a:t>
          </a:r>
        </a:p>
      </dsp:txBody>
      <dsp:txXfrm>
        <a:off x="48062" y="115936"/>
        <a:ext cx="5901146" cy="888431"/>
      </dsp:txXfrm>
    </dsp:sp>
    <dsp:sp modelId="{37FEABD8-6D68-471A-917A-B8453E52CAA9}">
      <dsp:nvSpPr>
        <dsp:cNvPr id="0" name=""/>
        <dsp:cNvSpPr/>
      </dsp:nvSpPr>
      <dsp:spPr>
        <a:xfrm>
          <a:off x="0" y="1104269"/>
          <a:ext cx="5997270" cy="9845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Build up your credit (score) in college</a:t>
          </a:r>
        </a:p>
      </dsp:txBody>
      <dsp:txXfrm>
        <a:off x="48062" y="1152331"/>
        <a:ext cx="5901146" cy="888431"/>
      </dsp:txXfrm>
    </dsp:sp>
    <dsp:sp modelId="{9196E060-DF7B-4C78-8248-526B458CD0B2}">
      <dsp:nvSpPr>
        <dsp:cNvPr id="0" name=""/>
        <dsp:cNvSpPr/>
      </dsp:nvSpPr>
      <dsp:spPr>
        <a:xfrm>
          <a:off x="0" y="2140664"/>
          <a:ext cx="5997270" cy="9845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Avoid all debt if you can, but if you must, student loans have pretty low interest rates. Only borrow what you need.</a:t>
          </a:r>
        </a:p>
      </dsp:txBody>
      <dsp:txXfrm>
        <a:off x="48062" y="2188726"/>
        <a:ext cx="5901146" cy="888431"/>
      </dsp:txXfrm>
    </dsp:sp>
    <dsp:sp modelId="{1B67FFEC-DBB6-4866-9FF9-8A8BEFD33C5D}">
      <dsp:nvSpPr>
        <dsp:cNvPr id="0" name=""/>
        <dsp:cNvSpPr/>
      </dsp:nvSpPr>
      <dsp:spPr>
        <a:xfrm>
          <a:off x="0" y="3177059"/>
          <a:ext cx="5997270" cy="9845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HOW???  BUDGETING</a:t>
          </a:r>
        </a:p>
      </dsp:txBody>
      <dsp:txXfrm>
        <a:off x="48062" y="3225121"/>
        <a:ext cx="5901146" cy="888431"/>
      </dsp:txXfrm>
    </dsp:sp>
    <dsp:sp modelId="{C0C4CD14-3F39-4579-9EB1-F5FB472F24CB}">
      <dsp:nvSpPr>
        <dsp:cNvPr id="0" name=""/>
        <dsp:cNvSpPr/>
      </dsp:nvSpPr>
      <dsp:spPr>
        <a:xfrm>
          <a:off x="0" y="4213454"/>
          <a:ext cx="5997270" cy="9845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Create your holiday budget during Thanksgiving weekend.</a:t>
          </a:r>
        </a:p>
      </dsp:txBody>
      <dsp:txXfrm>
        <a:off x="48062" y="4261516"/>
        <a:ext cx="5901146" cy="8884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DA1CE-FF2A-41C6-B2A9-F0B74369BC71}">
      <dsp:nvSpPr>
        <dsp:cNvPr id="0" name=""/>
        <dsp:cNvSpPr/>
      </dsp:nvSpPr>
      <dsp:spPr>
        <a:xfrm>
          <a:off x="0" y="42568"/>
          <a:ext cx="5980170" cy="7058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baseline="0" dirty="0">
              <a:solidFill>
                <a:srgbClr val="FFFF00"/>
              </a:solidFill>
            </a:rPr>
            <a:t>2-Create a Shopping List</a:t>
          </a:r>
          <a:r>
            <a:rPr lang="en-US" sz="2400" b="1" i="0" kern="1200" baseline="0" dirty="0"/>
            <a:t>:</a:t>
          </a:r>
          <a:endParaRPr lang="en-US" sz="2400" kern="1200" dirty="0"/>
        </a:p>
      </dsp:txBody>
      <dsp:txXfrm>
        <a:off x="34456" y="77024"/>
        <a:ext cx="5911258" cy="636927"/>
      </dsp:txXfrm>
    </dsp:sp>
    <dsp:sp modelId="{CE9290A3-3CDB-4D9C-B392-CCF538BE16C0}">
      <dsp:nvSpPr>
        <dsp:cNvPr id="0" name=""/>
        <dsp:cNvSpPr/>
      </dsp:nvSpPr>
      <dsp:spPr>
        <a:xfrm>
          <a:off x="0" y="800247"/>
          <a:ext cx="5980170" cy="705839"/>
        </a:xfrm>
        <a:prstGeom prst="roundRect">
          <a:avLst/>
        </a:prstGeom>
        <a:solidFill>
          <a:schemeClr val="accent2">
            <a:hueOff val="-249476"/>
            <a:satOff val="-112"/>
            <a:lumOff val="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a:t>Prioritize:</a:t>
          </a:r>
          <a:r>
            <a:rPr lang="en-US" sz="1800" b="0" i="0" kern="1200" baseline="0"/>
            <a:t> Focus on gifts for close family and friends. </a:t>
          </a:r>
          <a:endParaRPr lang="en-US" sz="1800" kern="1200"/>
        </a:p>
      </dsp:txBody>
      <dsp:txXfrm>
        <a:off x="34456" y="834703"/>
        <a:ext cx="5911258" cy="636927"/>
      </dsp:txXfrm>
    </dsp:sp>
    <dsp:sp modelId="{4FFA415D-DD79-4ECF-81B6-A1418057A1BF}">
      <dsp:nvSpPr>
        <dsp:cNvPr id="0" name=""/>
        <dsp:cNvSpPr/>
      </dsp:nvSpPr>
      <dsp:spPr>
        <a:xfrm>
          <a:off x="0" y="1557926"/>
          <a:ext cx="5980170" cy="705839"/>
        </a:xfrm>
        <a:prstGeom prst="roundRect">
          <a:avLst/>
        </a:prstGeom>
        <a:solidFill>
          <a:schemeClr val="accent2">
            <a:hueOff val="-498953"/>
            <a:satOff val="-225"/>
            <a:lumOff val="2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a:t>Who really needs a gift? Tell people not to buy you anything!!</a:t>
          </a:r>
          <a:endParaRPr lang="en-US" sz="1800" kern="1200"/>
        </a:p>
      </dsp:txBody>
      <dsp:txXfrm>
        <a:off x="34456" y="1592382"/>
        <a:ext cx="5911258" cy="636927"/>
      </dsp:txXfrm>
    </dsp:sp>
    <dsp:sp modelId="{E1EA93D4-E8AC-42D2-92A8-28803B2B19CE}">
      <dsp:nvSpPr>
        <dsp:cNvPr id="0" name=""/>
        <dsp:cNvSpPr/>
      </dsp:nvSpPr>
      <dsp:spPr>
        <a:xfrm>
          <a:off x="0" y="2315605"/>
          <a:ext cx="5980170" cy="705839"/>
        </a:xfrm>
        <a:prstGeom prst="roundRect">
          <a:avLst/>
        </a:prstGeom>
        <a:solidFill>
          <a:schemeClr val="accent2">
            <a:hueOff val="-748429"/>
            <a:satOff val="-337"/>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a:t>Set Spending Limits:</a:t>
          </a:r>
          <a:r>
            <a:rPr lang="en-US" sz="1800" b="0" i="0" kern="1200" baseline="0"/>
            <a:t> Assign a specific budget to each person on your list. </a:t>
          </a:r>
          <a:endParaRPr lang="en-US" sz="1800" kern="1200"/>
        </a:p>
      </dsp:txBody>
      <dsp:txXfrm>
        <a:off x="34456" y="2350061"/>
        <a:ext cx="5911258" cy="636927"/>
      </dsp:txXfrm>
    </dsp:sp>
    <dsp:sp modelId="{8040AAD3-5EF4-4825-8A30-1DFDB178DA73}">
      <dsp:nvSpPr>
        <dsp:cNvPr id="0" name=""/>
        <dsp:cNvSpPr/>
      </dsp:nvSpPr>
      <dsp:spPr>
        <a:xfrm>
          <a:off x="0" y="3073284"/>
          <a:ext cx="5980170" cy="705839"/>
        </a:xfrm>
        <a:prstGeom prst="roundRect">
          <a:avLst/>
        </a:prstGeom>
        <a:solidFill>
          <a:schemeClr val="accent2">
            <a:hueOff val="-997905"/>
            <a:satOff val="-449"/>
            <a:lumOff val="4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Know your budget for EACH person</a:t>
          </a:r>
        </a:p>
      </dsp:txBody>
      <dsp:txXfrm>
        <a:off x="34456" y="3107740"/>
        <a:ext cx="5911258" cy="636927"/>
      </dsp:txXfrm>
    </dsp:sp>
    <dsp:sp modelId="{E01E942F-A11A-4A84-951B-C0712042CA56}">
      <dsp:nvSpPr>
        <dsp:cNvPr id="0" name=""/>
        <dsp:cNvSpPr/>
      </dsp:nvSpPr>
      <dsp:spPr>
        <a:xfrm>
          <a:off x="0" y="3830963"/>
          <a:ext cx="5980170" cy="705839"/>
        </a:xfrm>
        <a:prstGeom prst="roundRect">
          <a:avLst/>
        </a:prstGeom>
        <a:solidFill>
          <a:schemeClr val="accent2">
            <a:hueOff val="-1247382"/>
            <a:satOff val="-562"/>
            <a:lumOff val="58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a:t>Avoid Impulse Purchases:</a:t>
          </a:r>
          <a:r>
            <a:rPr lang="en-US" sz="1800" b="0" i="0" kern="1200" baseline="0"/>
            <a:t> Stick to your list and avoid buying unnecessary items. </a:t>
          </a:r>
          <a:endParaRPr lang="en-US" sz="1800" kern="1200"/>
        </a:p>
      </dsp:txBody>
      <dsp:txXfrm>
        <a:off x="34456" y="3865419"/>
        <a:ext cx="5911258" cy="636927"/>
      </dsp:txXfrm>
    </dsp:sp>
    <dsp:sp modelId="{EC85B180-B2A6-4F63-969E-FA6F9E5F7D71}">
      <dsp:nvSpPr>
        <dsp:cNvPr id="0" name=""/>
        <dsp:cNvSpPr/>
      </dsp:nvSpPr>
      <dsp:spPr>
        <a:xfrm>
          <a:off x="0" y="4588642"/>
          <a:ext cx="5980170" cy="705839"/>
        </a:xfrm>
        <a:prstGeom prst="roundRect">
          <a:avLst/>
        </a:prstGeom>
        <a:solidFill>
          <a:schemeClr val="accent2">
            <a:hueOff val="-1496858"/>
            <a:satOff val="-674"/>
            <a:lumOff val="70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We all do this…  Don’t!  Create that list and budget before or during thanksgiving.</a:t>
          </a:r>
        </a:p>
      </dsp:txBody>
      <dsp:txXfrm>
        <a:off x="34456" y="4623098"/>
        <a:ext cx="5911258" cy="6369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0AA3E-F0CC-4109-A937-390B2DE46045}">
      <dsp:nvSpPr>
        <dsp:cNvPr id="0" name=""/>
        <dsp:cNvSpPr/>
      </dsp:nvSpPr>
      <dsp:spPr>
        <a:xfrm>
          <a:off x="0" y="17059"/>
          <a:ext cx="4152478"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0" kern="1200" baseline="0"/>
            <a:t>Social Pressure:</a:t>
          </a:r>
          <a:r>
            <a:rPr lang="en-US" sz="1900" b="0" i="0" kern="1200" baseline="0"/>
            <a:t> </a:t>
          </a:r>
          <a:endParaRPr lang="en-US" sz="1900" kern="1200"/>
        </a:p>
      </dsp:txBody>
      <dsp:txXfrm>
        <a:off x="22246" y="39305"/>
        <a:ext cx="4107986" cy="411223"/>
      </dsp:txXfrm>
    </dsp:sp>
    <dsp:sp modelId="{F1C29AFF-17D6-4A59-BFFC-726498D6947A}">
      <dsp:nvSpPr>
        <dsp:cNvPr id="0" name=""/>
        <dsp:cNvSpPr/>
      </dsp:nvSpPr>
      <dsp:spPr>
        <a:xfrm>
          <a:off x="0" y="527494"/>
          <a:ext cx="4152478"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baseline="0" dirty="0"/>
            <a:t>  Keeping up with others' spending </a:t>
          </a:r>
          <a:endParaRPr lang="en-US" sz="1900" kern="1200" dirty="0"/>
        </a:p>
      </dsp:txBody>
      <dsp:txXfrm>
        <a:off x="22246" y="549740"/>
        <a:ext cx="4107986" cy="411223"/>
      </dsp:txXfrm>
    </dsp:sp>
    <dsp:sp modelId="{C84D0982-BC5B-4877-B36D-5068D66CC3B7}">
      <dsp:nvSpPr>
        <dsp:cNvPr id="0" name=""/>
        <dsp:cNvSpPr/>
      </dsp:nvSpPr>
      <dsp:spPr>
        <a:xfrm>
          <a:off x="0" y="1037929"/>
          <a:ext cx="4152478"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baseline="0" dirty="0"/>
            <a:t>  Gift-giving expectations </a:t>
          </a:r>
          <a:endParaRPr lang="en-US" sz="1900" kern="1200" dirty="0"/>
        </a:p>
      </dsp:txBody>
      <dsp:txXfrm>
        <a:off x="22246" y="1060175"/>
        <a:ext cx="4107986" cy="411223"/>
      </dsp:txXfrm>
    </dsp:sp>
    <dsp:sp modelId="{DC860E1F-6438-4AFE-9162-BC6737715F27}">
      <dsp:nvSpPr>
        <dsp:cNvPr id="0" name=""/>
        <dsp:cNvSpPr/>
      </dsp:nvSpPr>
      <dsp:spPr>
        <a:xfrm>
          <a:off x="0" y="1548364"/>
          <a:ext cx="4152478"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0" kern="1200" baseline="0"/>
            <a:t>Emotional Spending:</a:t>
          </a:r>
          <a:r>
            <a:rPr lang="en-US" sz="1900" b="0" i="0" kern="1200" baseline="0"/>
            <a:t> </a:t>
          </a:r>
          <a:endParaRPr lang="en-US" sz="1900" kern="1200"/>
        </a:p>
      </dsp:txBody>
      <dsp:txXfrm>
        <a:off x="22246" y="1570610"/>
        <a:ext cx="4107986" cy="411223"/>
      </dsp:txXfrm>
    </dsp:sp>
    <dsp:sp modelId="{A83DC49A-99DA-46C6-8E2A-8EEA79AE4C66}">
      <dsp:nvSpPr>
        <dsp:cNvPr id="0" name=""/>
        <dsp:cNvSpPr/>
      </dsp:nvSpPr>
      <dsp:spPr>
        <a:xfrm>
          <a:off x="0" y="2058799"/>
          <a:ext cx="4152478"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baseline="0" dirty="0"/>
            <a:t>  Expressing love and care </a:t>
          </a:r>
          <a:endParaRPr lang="en-US" sz="1900" kern="1200" dirty="0"/>
        </a:p>
      </dsp:txBody>
      <dsp:txXfrm>
        <a:off x="22246" y="2081045"/>
        <a:ext cx="4107986" cy="411223"/>
      </dsp:txXfrm>
    </dsp:sp>
    <dsp:sp modelId="{ABED5AFB-6549-470F-AEAB-4961A802225D}">
      <dsp:nvSpPr>
        <dsp:cNvPr id="0" name=""/>
        <dsp:cNvSpPr/>
      </dsp:nvSpPr>
      <dsp:spPr>
        <a:xfrm>
          <a:off x="0" y="2569234"/>
          <a:ext cx="4152478"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baseline="0" dirty="0"/>
            <a:t>  Retail therapy </a:t>
          </a:r>
          <a:endParaRPr lang="en-US" sz="1900" kern="1200" dirty="0"/>
        </a:p>
      </dsp:txBody>
      <dsp:txXfrm>
        <a:off x="22246" y="2591480"/>
        <a:ext cx="4107986" cy="4112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97F98-C6A7-4304-9DF8-F6152DBCDA8B}">
      <dsp:nvSpPr>
        <dsp:cNvPr id="0" name=""/>
        <dsp:cNvSpPr/>
      </dsp:nvSpPr>
      <dsp:spPr>
        <a:xfrm>
          <a:off x="0" y="426803"/>
          <a:ext cx="3468826"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a:t>Marketing and Advertising:</a:t>
          </a:r>
          <a:r>
            <a:rPr lang="en-US" sz="1800" b="0" i="0" kern="1200" baseline="0"/>
            <a:t> </a:t>
          </a:r>
          <a:endParaRPr lang="en-US" sz="1800" kern="1200"/>
        </a:p>
      </dsp:txBody>
      <dsp:txXfrm>
        <a:off x="21075" y="447878"/>
        <a:ext cx="3426676" cy="389580"/>
      </dsp:txXfrm>
    </dsp:sp>
    <dsp:sp modelId="{BC342CF0-7279-4D7A-B256-4D1214AADBA6}">
      <dsp:nvSpPr>
        <dsp:cNvPr id="0" name=""/>
        <dsp:cNvSpPr/>
      </dsp:nvSpPr>
      <dsp:spPr>
        <a:xfrm>
          <a:off x="0" y="910373"/>
          <a:ext cx="3468826"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t>  Holiday sales and promotions </a:t>
          </a:r>
          <a:endParaRPr lang="en-US" sz="1800" kern="1200" dirty="0"/>
        </a:p>
      </dsp:txBody>
      <dsp:txXfrm>
        <a:off x="21075" y="931448"/>
        <a:ext cx="3426676" cy="389580"/>
      </dsp:txXfrm>
    </dsp:sp>
    <dsp:sp modelId="{21688DC0-C3C1-4479-8725-3354939BF823}">
      <dsp:nvSpPr>
        <dsp:cNvPr id="0" name=""/>
        <dsp:cNvSpPr/>
      </dsp:nvSpPr>
      <dsp:spPr>
        <a:xfrm>
          <a:off x="0" y="1393943"/>
          <a:ext cx="3468826"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t>  Emotional appeals </a:t>
          </a:r>
          <a:endParaRPr lang="en-US" sz="1800" kern="1200" dirty="0"/>
        </a:p>
      </dsp:txBody>
      <dsp:txXfrm>
        <a:off x="21075" y="1415018"/>
        <a:ext cx="3426676" cy="389580"/>
      </dsp:txXfrm>
    </dsp:sp>
    <dsp:sp modelId="{23A5E975-2C2C-4B76-A195-EF4DD9E20287}">
      <dsp:nvSpPr>
        <dsp:cNvPr id="0" name=""/>
        <dsp:cNvSpPr/>
      </dsp:nvSpPr>
      <dsp:spPr>
        <a:xfrm>
          <a:off x="0" y="1877513"/>
          <a:ext cx="3468826"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a:t>Lack of Budgeting:</a:t>
          </a:r>
          <a:r>
            <a:rPr lang="en-US" sz="1800" b="0" i="0" kern="1200" baseline="0"/>
            <a:t> </a:t>
          </a:r>
          <a:endParaRPr lang="en-US" sz="1800" kern="1200"/>
        </a:p>
      </dsp:txBody>
      <dsp:txXfrm>
        <a:off x="21075" y="1898588"/>
        <a:ext cx="3426676" cy="389580"/>
      </dsp:txXfrm>
    </dsp:sp>
    <dsp:sp modelId="{FEC7C988-D1CD-4EC6-AC34-887BB0AAAE6C}">
      <dsp:nvSpPr>
        <dsp:cNvPr id="0" name=""/>
        <dsp:cNvSpPr/>
      </dsp:nvSpPr>
      <dsp:spPr>
        <a:xfrm>
          <a:off x="0" y="2361083"/>
          <a:ext cx="3468826"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t>  Impulsive purchases </a:t>
          </a:r>
          <a:endParaRPr lang="en-US" sz="1800" kern="1200" dirty="0"/>
        </a:p>
      </dsp:txBody>
      <dsp:txXfrm>
        <a:off x="21075" y="2382158"/>
        <a:ext cx="3426676" cy="389580"/>
      </dsp:txXfrm>
    </dsp:sp>
    <dsp:sp modelId="{4D0E5D39-3DAB-4A02-AB13-EA278867DBB7}">
      <dsp:nvSpPr>
        <dsp:cNvPr id="0" name=""/>
        <dsp:cNvSpPr/>
      </dsp:nvSpPr>
      <dsp:spPr>
        <a:xfrm>
          <a:off x="0" y="2844653"/>
          <a:ext cx="3468826"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t>  Ignoring financial goals</a:t>
          </a:r>
          <a:endParaRPr lang="en-US" sz="1800" kern="1200" dirty="0"/>
        </a:p>
      </dsp:txBody>
      <dsp:txXfrm>
        <a:off x="21075" y="2865728"/>
        <a:ext cx="3426676" cy="3895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0AA3E-F0CC-4109-A937-390B2DE46045}">
      <dsp:nvSpPr>
        <dsp:cNvPr id="0" name=""/>
        <dsp:cNvSpPr/>
      </dsp:nvSpPr>
      <dsp:spPr>
        <a:xfrm>
          <a:off x="0" y="9154"/>
          <a:ext cx="5120418"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i="0" kern="1200" baseline="0" dirty="0"/>
            <a:t>Set a budget</a:t>
          </a:r>
          <a:endParaRPr lang="en-US" sz="2100" kern="1200" dirty="0"/>
        </a:p>
      </dsp:txBody>
      <dsp:txXfrm>
        <a:off x="24588" y="33742"/>
        <a:ext cx="5071242" cy="454509"/>
      </dsp:txXfrm>
    </dsp:sp>
    <dsp:sp modelId="{DC860E1F-6438-4AFE-9162-BC6737715F27}">
      <dsp:nvSpPr>
        <dsp:cNvPr id="0" name=""/>
        <dsp:cNvSpPr/>
      </dsp:nvSpPr>
      <dsp:spPr>
        <a:xfrm>
          <a:off x="0" y="573319"/>
          <a:ext cx="5120418"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i="0" kern="1200" baseline="0" dirty="0"/>
            <a:t>Create shopping list</a:t>
          </a:r>
          <a:endParaRPr lang="en-US" sz="2100" kern="1200" dirty="0"/>
        </a:p>
      </dsp:txBody>
      <dsp:txXfrm>
        <a:off x="24588" y="597907"/>
        <a:ext cx="5071242" cy="454509"/>
      </dsp:txXfrm>
    </dsp:sp>
    <dsp:sp modelId="{A83DC49A-99DA-46C6-8E2A-8EEA79AE4C66}">
      <dsp:nvSpPr>
        <dsp:cNvPr id="0" name=""/>
        <dsp:cNvSpPr/>
      </dsp:nvSpPr>
      <dsp:spPr>
        <a:xfrm>
          <a:off x="0" y="1137484"/>
          <a:ext cx="5120418"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i="0" kern="1200" baseline="0" dirty="0"/>
            <a:t>Shop Smart (Compare Prices)</a:t>
          </a:r>
          <a:endParaRPr lang="en-US" sz="2100" b="1" kern="1200" dirty="0"/>
        </a:p>
      </dsp:txBody>
      <dsp:txXfrm>
        <a:off x="24588" y="1162072"/>
        <a:ext cx="5071242" cy="454509"/>
      </dsp:txXfrm>
    </dsp:sp>
    <dsp:sp modelId="{ABED5AFB-6549-470F-AEAB-4961A802225D}">
      <dsp:nvSpPr>
        <dsp:cNvPr id="0" name=""/>
        <dsp:cNvSpPr/>
      </dsp:nvSpPr>
      <dsp:spPr>
        <a:xfrm>
          <a:off x="0" y="1701649"/>
          <a:ext cx="5120418"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i="0" kern="1200" baseline="0" dirty="0"/>
            <a:t>DIY Gifts</a:t>
          </a:r>
          <a:endParaRPr lang="en-US" sz="2100" b="1" kern="1200" dirty="0"/>
        </a:p>
      </dsp:txBody>
      <dsp:txXfrm>
        <a:off x="24588" y="1726237"/>
        <a:ext cx="5071242" cy="4545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208AADD-EEEE-4BE9-9CD9-06326D912D0E}" type="datetimeFigureOut">
              <a:rPr lang="en-US" smtClean="0"/>
              <a:t>11/18/2024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E1DBED7-5C89-42FC-B9C7-7AB179F2949D}" type="slidenum">
              <a:rPr lang="en-US" smtClean="0"/>
              <a:t>‹#›</a:t>
            </a:fld>
            <a:endParaRPr lang="en-US"/>
          </a:p>
        </p:txBody>
      </p:sp>
    </p:spTree>
    <p:extLst>
      <p:ext uri="{BB962C8B-B14F-4D97-AF65-F5344CB8AC3E}">
        <p14:creationId xmlns:p14="http://schemas.microsoft.com/office/powerpoint/2010/main" val="3836093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DBED7-5C89-42FC-B9C7-7AB179F2949D}" type="slidenum">
              <a:rPr lang="en-US" smtClean="0"/>
              <a:t>1</a:t>
            </a:fld>
            <a:endParaRPr lang="en-US"/>
          </a:p>
        </p:txBody>
      </p:sp>
    </p:spTree>
    <p:extLst>
      <p:ext uri="{BB962C8B-B14F-4D97-AF65-F5344CB8AC3E}">
        <p14:creationId xmlns:p14="http://schemas.microsoft.com/office/powerpoint/2010/main" val="107684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8E1DBED7-5C89-42FC-B9C7-7AB179F2949D}" type="slidenum">
              <a:rPr lang="en-US" smtClean="0"/>
              <a:t>10</a:t>
            </a:fld>
            <a:endParaRPr lang="en-US"/>
          </a:p>
        </p:txBody>
      </p:sp>
    </p:spTree>
    <p:extLst>
      <p:ext uri="{BB962C8B-B14F-4D97-AF65-F5344CB8AC3E}">
        <p14:creationId xmlns:p14="http://schemas.microsoft.com/office/powerpoint/2010/main" val="3972334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defTabSz="465887" eaLnBrk="0" fontAlgn="base" hangingPunct="0">
              <a:spcBef>
                <a:spcPct val="30000"/>
              </a:spcBef>
              <a:spcAft>
                <a:spcPct val="0"/>
              </a:spcAft>
              <a:defRPr sz="1200">
                <a:solidFill>
                  <a:schemeClr val="tx1"/>
                </a:solidFill>
                <a:latin typeface="Calibri" panose="020F0502020204030204" pitchFamily="34" charset="0"/>
              </a:defRPr>
            </a:lvl6pPr>
            <a:lvl7pPr marL="3028264" indent="-232943" defTabSz="465887" eaLnBrk="0" fontAlgn="base" hangingPunct="0">
              <a:spcBef>
                <a:spcPct val="30000"/>
              </a:spcBef>
              <a:spcAft>
                <a:spcPct val="0"/>
              </a:spcAft>
              <a:defRPr sz="1200">
                <a:solidFill>
                  <a:schemeClr val="tx1"/>
                </a:solidFill>
                <a:latin typeface="Calibri" panose="020F0502020204030204" pitchFamily="34" charset="0"/>
              </a:defRPr>
            </a:lvl7pPr>
            <a:lvl8pPr marL="3494151" indent="-232943" defTabSz="465887" eaLnBrk="0" fontAlgn="base" hangingPunct="0">
              <a:spcBef>
                <a:spcPct val="30000"/>
              </a:spcBef>
              <a:spcAft>
                <a:spcPct val="0"/>
              </a:spcAft>
              <a:defRPr sz="1200">
                <a:solidFill>
                  <a:schemeClr val="tx1"/>
                </a:solidFill>
                <a:latin typeface="Calibri" panose="020F0502020204030204" pitchFamily="34" charset="0"/>
              </a:defRPr>
            </a:lvl8pPr>
            <a:lvl9pPr marL="3960038" indent="-232943" defTabSz="46588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F7B7AA-B81E-4FC4-853B-609895B6AA8A}" type="slidenum">
              <a:rPr lang="en-US" altLang="en-US"/>
              <a:pPr>
                <a:spcBef>
                  <a:spcPct val="0"/>
                </a:spcBef>
              </a:pPr>
              <a:t>11</a:t>
            </a:fld>
            <a:endParaRPr lang="en-US" altLang="en-US" dirty="0"/>
          </a:p>
        </p:txBody>
      </p:sp>
    </p:spTree>
    <p:extLst>
      <p:ext uri="{BB962C8B-B14F-4D97-AF65-F5344CB8AC3E}">
        <p14:creationId xmlns:p14="http://schemas.microsoft.com/office/powerpoint/2010/main" val="1760389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DBED7-5C89-42FC-B9C7-7AB179F2949D}" type="slidenum">
              <a:rPr lang="en-US" smtClean="0"/>
              <a:t>14</a:t>
            </a:fld>
            <a:endParaRPr lang="en-US"/>
          </a:p>
        </p:txBody>
      </p:sp>
    </p:spTree>
    <p:extLst>
      <p:ext uri="{BB962C8B-B14F-4D97-AF65-F5344CB8AC3E}">
        <p14:creationId xmlns:p14="http://schemas.microsoft.com/office/powerpoint/2010/main" val="2915199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Don’t’ take out the max loan</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defTabSz="465887" eaLnBrk="0" fontAlgn="base" hangingPunct="0">
              <a:spcBef>
                <a:spcPct val="30000"/>
              </a:spcBef>
              <a:spcAft>
                <a:spcPct val="0"/>
              </a:spcAft>
              <a:defRPr sz="1200">
                <a:solidFill>
                  <a:schemeClr val="tx1"/>
                </a:solidFill>
                <a:latin typeface="Calibri" panose="020F0502020204030204" pitchFamily="34" charset="0"/>
              </a:defRPr>
            </a:lvl6pPr>
            <a:lvl7pPr marL="3028264" indent="-232943" defTabSz="465887" eaLnBrk="0" fontAlgn="base" hangingPunct="0">
              <a:spcBef>
                <a:spcPct val="30000"/>
              </a:spcBef>
              <a:spcAft>
                <a:spcPct val="0"/>
              </a:spcAft>
              <a:defRPr sz="1200">
                <a:solidFill>
                  <a:schemeClr val="tx1"/>
                </a:solidFill>
                <a:latin typeface="Calibri" panose="020F0502020204030204" pitchFamily="34" charset="0"/>
              </a:defRPr>
            </a:lvl7pPr>
            <a:lvl8pPr marL="3494151" indent="-232943" defTabSz="465887" eaLnBrk="0" fontAlgn="base" hangingPunct="0">
              <a:spcBef>
                <a:spcPct val="30000"/>
              </a:spcBef>
              <a:spcAft>
                <a:spcPct val="0"/>
              </a:spcAft>
              <a:defRPr sz="1200">
                <a:solidFill>
                  <a:schemeClr val="tx1"/>
                </a:solidFill>
                <a:latin typeface="Calibri" panose="020F0502020204030204" pitchFamily="34" charset="0"/>
              </a:defRPr>
            </a:lvl8pPr>
            <a:lvl9pPr marL="3960038" indent="-232943" defTabSz="46588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F7B7AA-B81E-4FC4-853B-609895B6AA8A}" type="slidenum">
              <a:rPr lang="en-US" altLang="en-US"/>
              <a:pPr>
                <a:spcBef>
                  <a:spcPct val="0"/>
                </a:spcBef>
              </a:pPr>
              <a:t>17</a:t>
            </a:fld>
            <a:endParaRPr lang="en-US" altLang="en-US" dirty="0"/>
          </a:p>
        </p:txBody>
      </p:sp>
    </p:spTree>
    <p:extLst>
      <p:ext uri="{BB962C8B-B14F-4D97-AF65-F5344CB8AC3E}">
        <p14:creationId xmlns:p14="http://schemas.microsoft.com/office/powerpoint/2010/main" val="1824903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Don’t’ take out the max loan</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defTabSz="465887" eaLnBrk="0" fontAlgn="base" hangingPunct="0">
              <a:spcBef>
                <a:spcPct val="30000"/>
              </a:spcBef>
              <a:spcAft>
                <a:spcPct val="0"/>
              </a:spcAft>
              <a:defRPr sz="1200">
                <a:solidFill>
                  <a:schemeClr val="tx1"/>
                </a:solidFill>
                <a:latin typeface="Calibri" panose="020F0502020204030204" pitchFamily="34" charset="0"/>
              </a:defRPr>
            </a:lvl6pPr>
            <a:lvl7pPr marL="3028264" indent="-232943" defTabSz="465887" eaLnBrk="0" fontAlgn="base" hangingPunct="0">
              <a:spcBef>
                <a:spcPct val="30000"/>
              </a:spcBef>
              <a:spcAft>
                <a:spcPct val="0"/>
              </a:spcAft>
              <a:defRPr sz="1200">
                <a:solidFill>
                  <a:schemeClr val="tx1"/>
                </a:solidFill>
                <a:latin typeface="Calibri" panose="020F0502020204030204" pitchFamily="34" charset="0"/>
              </a:defRPr>
            </a:lvl7pPr>
            <a:lvl8pPr marL="3494151" indent="-232943" defTabSz="465887" eaLnBrk="0" fontAlgn="base" hangingPunct="0">
              <a:spcBef>
                <a:spcPct val="30000"/>
              </a:spcBef>
              <a:spcAft>
                <a:spcPct val="0"/>
              </a:spcAft>
              <a:defRPr sz="1200">
                <a:solidFill>
                  <a:schemeClr val="tx1"/>
                </a:solidFill>
                <a:latin typeface="Calibri" panose="020F0502020204030204" pitchFamily="34" charset="0"/>
              </a:defRPr>
            </a:lvl8pPr>
            <a:lvl9pPr marL="3960038" indent="-232943" defTabSz="46588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F7B7AA-B81E-4FC4-853B-609895B6AA8A}" type="slidenum">
              <a:rPr lang="en-US" altLang="en-US"/>
              <a:pPr>
                <a:spcBef>
                  <a:spcPct val="0"/>
                </a:spcBef>
              </a:pPr>
              <a:t>18</a:t>
            </a:fld>
            <a:endParaRPr lang="en-US" altLang="en-US" dirty="0"/>
          </a:p>
        </p:txBody>
      </p:sp>
    </p:spTree>
    <p:extLst>
      <p:ext uri="{BB962C8B-B14F-4D97-AF65-F5344CB8AC3E}">
        <p14:creationId xmlns:p14="http://schemas.microsoft.com/office/powerpoint/2010/main" val="3895707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DBED7-5C89-42FC-B9C7-7AB179F2949D}" type="slidenum">
              <a:rPr lang="en-US" smtClean="0"/>
              <a:t>19</a:t>
            </a:fld>
            <a:endParaRPr lang="en-US"/>
          </a:p>
        </p:txBody>
      </p:sp>
    </p:spTree>
    <p:extLst>
      <p:ext uri="{BB962C8B-B14F-4D97-AF65-F5344CB8AC3E}">
        <p14:creationId xmlns:p14="http://schemas.microsoft.com/office/powerpoint/2010/main" val="150458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DBED7-5C89-42FC-B9C7-7AB179F2949D}" type="slidenum">
              <a:rPr lang="en-US" smtClean="0"/>
              <a:t>20</a:t>
            </a:fld>
            <a:endParaRPr lang="en-US"/>
          </a:p>
        </p:txBody>
      </p:sp>
    </p:spTree>
    <p:extLst>
      <p:ext uri="{BB962C8B-B14F-4D97-AF65-F5344CB8AC3E}">
        <p14:creationId xmlns:p14="http://schemas.microsoft.com/office/powerpoint/2010/main" val="2276345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DBED7-5C89-42FC-B9C7-7AB179F2949D}" type="slidenum">
              <a:rPr lang="en-US" smtClean="0"/>
              <a:t>22</a:t>
            </a:fld>
            <a:endParaRPr lang="en-US"/>
          </a:p>
        </p:txBody>
      </p:sp>
    </p:spTree>
    <p:extLst>
      <p:ext uri="{BB962C8B-B14F-4D97-AF65-F5344CB8AC3E}">
        <p14:creationId xmlns:p14="http://schemas.microsoft.com/office/powerpoint/2010/main" val="3598066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DBED7-5C89-42FC-B9C7-7AB179F2949D}" type="slidenum">
              <a:rPr lang="en-US" smtClean="0"/>
              <a:t>23</a:t>
            </a:fld>
            <a:endParaRPr lang="en-US"/>
          </a:p>
        </p:txBody>
      </p:sp>
    </p:spTree>
    <p:extLst>
      <p:ext uri="{BB962C8B-B14F-4D97-AF65-F5344CB8AC3E}">
        <p14:creationId xmlns:p14="http://schemas.microsoft.com/office/powerpoint/2010/main" val="4117732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DBED7-5C89-42FC-B9C7-7AB179F2949D}" type="slidenum">
              <a:rPr lang="en-US" smtClean="0"/>
              <a:t>24</a:t>
            </a:fld>
            <a:endParaRPr lang="en-US"/>
          </a:p>
        </p:txBody>
      </p:sp>
    </p:spTree>
    <p:extLst>
      <p:ext uri="{BB962C8B-B14F-4D97-AF65-F5344CB8AC3E}">
        <p14:creationId xmlns:p14="http://schemas.microsoft.com/office/powerpoint/2010/main" val="266280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DBED7-5C89-42FC-B9C7-7AB179F2949D}" type="slidenum">
              <a:rPr lang="en-US" smtClean="0"/>
              <a:t>2</a:t>
            </a:fld>
            <a:endParaRPr lang="en-US"/>
          </a:p>
        </p:txBody>
      </p:sp>
    </p:spTree>
    <p:extLst>
      <p:ext uri="{BB962C8B-B14F-4D97-AF65-F5344CB8AC3E}">
        <p14:creationId xmlns:p14="http://schemas.microsoft.com/office/powerpoint/2010/main" val="3190580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DBED7-5C89-42FC-B9C7-7AB179F2949D}" type="slidenum">
              <a:rPr lang="en-US" smtClean="0"/>
              <a:t>25</a:t>
            </a:fld>
            <a:endParaRPr lang="en-US"/>
          </a:p>
        </p:txBody>
      </p:sp>
    </p:spTree>
    <p:extLst>
      <p:ext uri="{BB962C8B-B14F-4D97-AF65-F5344CB8AC3E}">
        <p14:creationId xmlns:p14="http://schemas.microsoft.com/office/powerpoint/2010/main" val="1843753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messages from your mentor?</a:t>
            </a:r>
          </a:p>
        </p:txBody>
      </p:sp>
      <p:sp>
        <p:nvSpPr>
          <p:cNvPr id="4" name="Slide Number Placeholder 3"/>
          <p:cNvSpPr>
            <a:spLocks noGrp="1"/>
          </p:cNvSpPr>
          <p:nvPr>
            <p:ph type="sldNum" sz="quarter" idx="5"/>
          </p:nvPr>
        </p:nvSpPr>
        <p:spPr/>
        <p:txBody>
          <a:bodyPr/>
          <a:lstStyle/>
          <a:p>
            <a:fld id="{8E1DBED7-5C89-42FC-B9C7-7AB179F2949D}" type="slidenum">
              <a:rPr lang="en-US" smtClean="0"/>
              <a:t>3</a:t>
            </a:fld>
            <a:endParaRPr lang="en-US"/>
          </a:p>
        </p:txBody>
      </p:sp>
    </p:spTree>
    <p:extLst>
      <p:ext uri="{BB962C8B-B14F-4D97-AF65-F5344CB8AC3E}">
        <p14:creationId xmlns:p14="http://schemas.microsoft.com/office/powerpoint/2010/main" val="3683657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DBED7-5C89-42FC-B9C7-7AB179F2949D}" type="slidenum">
              <a:rPr lang="en-US" smtClean="0"/>
              <a:t>4</a:t>
            </a:fld>
            <a:endParaRPr lang="en-US"/>
          </a:p>
        </p:txBody>
      </p:sp>
    </p:spTree>
    <p:extLst>
      <p:ext uri="{BB962C8B-B14F-4D97-AF65-F5344CB8AC3E}">
        <p14:creationId xmlns:p14="http://schemas.microsoft.com/office/powerpoint/2010/main" val="3430744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DBED7-5C89-42FC-B9C7-7AB179F2949D}" type="slidenum">
              <a:rPr lang="en-US" smtClean="0"/>
              <a:t>5</a:t>
            </a:fld>
            <a:endParaRPr lang="en-US"/>
          </a:p>
        </p:txBody>
      </p:sp>
    </p:spTree>
    <p:extLst>
      <p:ext uri="{BB962C8B-B14F-4D97-AF65-F5344CB8AC3E}">
        <p14:creationId xmlns:p14="http://schemas.microsoft.com/office/powerpoint/2010/main" val="939482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DBED7-5C89-42FC-B9C7-7AB179F2949D}" type="slidenum">
              <a:rPr lang="en-US" smtClean="0"/>
              <a:t>6</a:t>
            </a:fld>
            <a:endParaRPr lang="en-US"/>
          </a:p>
        </p:txBody>
      </p:sp>
    </p:spTree>
    <p:extLst>
      <p:ext uri="{BB962C8B-B14F-4D97-AF65-F5344CB8AC3E}">
        <p14:creationId xmlns:p14="http://schemas.microsoft.com/office/powerpoint/2010/main" val="3467175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DBED7-5C89-42FC-B9C7-7AB179F2949D}" type="slidenum">
              <a:rPr lang="en-US" smtClean="0"/>
              <a:t>7</a:t>
            </a:fld>
            <a:endParaRPr lang="en-US"/>
          </a:p>
        </p:txBody>
      </p:sp>
    </p:spTree>
    <p:extLst>
      <p:ext uri="{BB962C8B-B14F-4D97-AF65-F5344CB8AC3E}">
        <p14:creationId xmlns:p14="http://schemas.microsoft.com/office/powerpoint/2010/main" val="3359075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DBED7-5C89-42FC-B9C7-7AB179F2949D}" type="slidenum">
              <a:rPr lang="en-US" smtClean="0"/>
              <a:t>8</a:t>
            </a:fld>
            <a:endParaRPr lang="en-US"/>
          </a:p>
        </p:txBody>
      </p:sp>
    </p:spTree>
    <p:extLst>
      <p:ext uri="{BB962C8B-B14F-4D97-AF65-F5344CB8AC3E}">
        <p14:creationId xmlns:p14="http://schemas.microsoft.com/office/powerpoint/2010/main" val="308533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learn from parents – good or bad. </a:t>
            </a:r>
          </a:p>
          <a:p>
            <a:r>
              <a:rPr lang="en-US" dirty="0"/>
              <a:t>Next generation can change and break the cycle.</a:t>
            </a:r>
          </a:p>
          <a:p>
            <a:r>
              <a:rPr lang="en-US" dirty="0"/>
              <a:t>Get a mentor</a:t>
            </a:r>
          </a:p>
        </p:txBody>
      </p:sp>
      <p:sp>
        <p:nvSpPr>
          <p:cNvPr id="4" name="Slide Number Placeholder 3"/>
          <p:cNvSpPr>
            <a:spLocks noGrp="1"/>
          </p:cNvSpPr>
          <p:nvPr>
            <p:ph type="sldNum" sz="quarter" idx="5"/>
          </p:nvPr>
        </p:nvSpPr>
        <p:spPr/>
        <p:txBody>
          <a:bodyPr/>
          <a:lstStyle/>
          <a:p>
            <a:fld id="{8E1DBED7-5C89-42FC-B9C7-7AB179F2949D}" type="slidenum">
              <a:rPr lang="en-US" smtClean="0"/>
              <a:t>9</a:t>
            </a:fld>
            <a:endParaRPr lang="en-US"/>
          </a:p>
        </p:txBody>
      </p:sp>
    </p:spTree>
    <p:extLst>
      <p:ext uri="{BB962C8B-B14F-4D97-AF65-F5344CB8AC3E}">
        <p14:creationId xmlns:p14="http://schemas.microsoft.com/office/powerpoint/2010/main" val="2349505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11/18/2024</a:t>
            </a:fld>
            <a:endParaRPr lang="en-US"/>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273789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11/18/2024</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772303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11/18/2024</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984343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11/18/2024</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717975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11/18/2024</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588446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11/18/2024</a:t>
            </a:fld>
            <a:endParaRPr lang="en-US"/>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887746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11/18/2024</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967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11/18/2024</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99933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11/18/2024</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07011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11/18/2024</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837974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11/18/2024</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674609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11/18/2024</a:t>
            </a:fld>
            <a:endParaRPr lang="en-US"/>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82679198"/>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hyperlink" Target="https://creativecommons.org/licenses/by-sa/3.0/" TargetMode="External"/><Relationship Id="rId4" Type="http://schemas.openxmlformats.org/officeDocument/2006/relationships/diagramLayout" Target="../diagrams/layout4.xml"/><Relationship Id="rId9" Type="http://schemas.openxmlformats.org/officeDocument/2006/relationships/hyperlink" Target="https://daniel-brito.blogspot.com/2016/12/as-24-pessoas-mais-inteligentes-do-mundo.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hyperlink" Target="https://pixabay.com/en/banana-fruit-food-table-three-1569654/" TargetMode="External"/><Relationship Id="rId5" Type="http://schemas.openxmlformats.org/officeDocument/2006/relationships/diagramQuickStyle" Target="../diagrams/quickStyle5.xml"/><Relationship Id="rId10" Type="http://schemas.openxmlformats.org/officeDocument/2006/relationships/image" Target="../media/image7.jpg"/><Relationship Id="rId4" Type="http://schemas.openxmlformats.org/officeDocument/2006/relationships/diagramLayout" Target="../diagrams/layout5.xml"/><Relationship Id="rId9" Type="http://schemas.openxmlformats.org/officeDocument/2006/relationships/hyperlink" Target="https://www.mynextmove.org/profile/summary/13-2031.0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hyperlink" Target="https://creativecommons.org/licenses/by-sa/3.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nerdwallet.com/article/finance/free-budget-spreadsheets-templates" TargetMode="External"/><Relationship Id="rId5" Type="http://schemas.openxmlformats.org/officeDocument/2006/relationships/hyperlink" Target="https://docs.google.com/spreadsheets/u/0/" TargetMode="External"/><Relationship Id="rId4" Type="http://schemas.openxmlformats.org/officeDocument/2006/relationships/hyperlink" Target="https://www.thebluediamondgallery.com/wooden-tile/b/budget.html"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hyperlink" Target="https://freepngimg.com/png/18948-shopping-pictur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commons.wikimedia.org/wiki/File:Chocolate_chip_cookies.jpg"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publicdomainpictures.net/view-image.php?image=14722"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16.jp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hyperlink" Target="https://creativecommons.org/licenses/by-sa/3.0/" TargetMode="Externa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hyperlink" Target="http://us.boell.org/2016/11/30/macroeconomics-and-sovereign-debt" TargetMode="Externa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image" Target="../media/image17.jpg"/><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1B802838-6B52-455D-B6A3-177553823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65"/>
            <a:ext cx="11429998" cy="6330327"/>
          </a:xfrm>
          <a:custGeom>
            <a:avLst/>
            <a:gdLst>
              <a:gd name="connsiteX0" fmla="*/ 0 w 11429998"/>
              <a:gd name="connsiteY0" fmla="*/ 0 h 6330327"/>
              <a:gd name="connsiteX1" fmla="*/ 4070272 w 11429998"/>
              <a:gd name="connsiteY1" fmla="*/ 0 h 6330327"/>
              <a:gd name="connsiteX2" fmla="*/ 4070272 w 11429998"/>
              <a:gd name="connsiteY2" fmla="*/ 779918 h 6330327"/>
              <a:gd name="connsiteX3" fmla="*/ 11429998 w 11429998"/>
              <a:gd name="connsiteY3" fmla="*/ 779918 h 6330327"/>
              <a:gd name="connsiteX4" fmla="*/ 11429998 w 11429998"/>
              <a:gd name="connsiteY4" fmla="*/ 6330327 h 6330327"/>
              <a:gd name="connsiteX5" fmla="*/ 0 w 11429998"/>
              <a:gd name="connsiteY5" fmla="*/ 6330327 h 6330327"/>
              <a:gd name="connsiteX6" fmla="*/ 0 w 11429998"/>
              <a:gd name="connsiteY6" fmla="*/ 4881400 h 6330327"/>
              <a:gd name="connsiteX7" fmla="*/ 0 w 11429998"/>
              <a:gd name="connsiteY7" fmla="*/ 779918 h 6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9998" h="6330327">
                <a:moveTo>
                  <a:pt x="0" y="0"/>
                </a:moveTo>
                <a:lnTo>
                  <a:pt x="4070272" y="0"/>
                </a:lnTo>
                <a:lnTo>
                  <a:pt x="4070272" y="779918"/>
                </a:lnTo>
                <a:lnTo>
                  <a:pt x="11429998" y="779918"/>
                </a:lnTo>
                <a:lnTo>
                  <a:pt x="11429998" y="6330327"/>
                </a:lnTo>
                <a:lnTo>
                  <a:pt x="0" y="6330327"/>
                </a:lnTo>
                <a:lnTo>
                  <a:pt x="0" y="4881400"/>
                </a:lnTo>
                <a:lnTo>
                  <a:pt x="0" y="7799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4818887" y="1517904"/>
            <a:ext cx="6213309" cy="2796945"/>
          </a:xfrm>
        </p:spPr>
        <p:txBody>
          <a:bodyPr>
            <a:normAutofit/>
          </a:bodyPr>
          <a:lstStyle/>
          <a:p>
            <a:pPr algn="l"/>
            <a:r>
              <a:rPr lang="en-US" sz="3300" dirty="0"/>
              <a:t>CSCC MEANS BUSINESS and </a:t>
            </a:r>
            <a:br>
              <a:rPr lang="en-US" sz="3300" dirty="0"/>
            </a:br>
            <a:r>
              <a:rPr lang="en-US" sz="3300" dirty="0"/>
              <a:t>How to Succeed Financially in College &amp; Life Series presents:</a:t>
            </a:r>
            <a:br>
              <a:rPr lang="en-US" sz="3300" dirty="0"/>
            </a:br>
            <a:br>
              <a:rPr lang="en-US" sz="3300" dirty="0"/>
            </a:br>
            <a:r>
              <a:rPr lang="en-US" sz="5400" dirty="0"/>
              <a:t>Holiday Budgeting</a:t>
            </a:r>
            <a:endParaRPr lang="en-US" sz="3300" b="1" dirty="0"/>
          </a:p>
        </p:txBody>
      </p:sp>
      <p:sp>
        <p:nvSpPr>
          <p:cNvPr id="3" name="Subtitle 2"/>
          <p:cNvSpPr>
            <a:spLocks noGrp="1"/>
          </p:cNvSpPr>
          <p:nvPr>
            <p:ph type="subTitle" idx="1"/>
          </p:nvPr>
        </p:nvSpPr>
        <p:spPr>
          <a:xfrm>
            <a:off x="4818887" y="4570807"/>
            <a:ext cx="5843017" cy="1524000"/>
          </a:xfrm>
        </p:spPr>
        <p:txBody>
          <a:bodyPr>
            <a:normAutofit/>
          </a:bodyPr>
          <a:lstStyle/>
          <a:p>
            <a:pPr algn="l"/>
            <a:r>
              <a:rPr lang="en-US" dirty="0"/>
              <a:t>Dr. Jack Popovich</a:t>
            </a:r>
          </a:p>
          <a:p>
            <a:pPr algn="l"/>
            <a:r>
              <a:rPr lang="en-US" dirty="0"/>
              <a:t>Finance Professor</a:t>
            </a:r>
          </a:p>
          <a:p>
            <a:pPr algn="l"/>
            <a:r>
              <a:rPr lang="en-US" dirty="0"/>
              <a:t>jpopovic@cscc.edu</a:t>
            </a:r>
          </a:p>
        </p:txBody>
      </p:sp>
      <p:pic>
        <p:nvPicPr>
          <p:cNvPr id="8" name="Picture 7" descr="Santa Claus speaking on a mobile telephone">
            <a:extLst>
              <a:ext uri="{FF2B5EF4-FFF2-40B4-BE49-F238E27FC236}">
                <a16:creationId xmlns:a16="http://schemas.microsoft.com/office/drawing/2014/main" id="{882D9AF1-05D1-9B29-1308-C165549DD80D}"/>
              </a:ext>
            </a:extLst>
          </p:cNvPr>
          <p:cNvPicPr>
            <a:picLocks noChangeAspect="1"/>
          </p:cNvPicPr>
          <p:nvPr/>
        </p:nvPicPr>
        <p:blipFill>
          <a:blip r:embed="rId3"/>
          <a:stretch>
            <a:fillRect/>
          </a:stretch>
        </p:blipFill>
        <p:spPr>
          <a:xfrm>
            <a:off x="1159804" y="758953"/>
            <a:ext cx="2496227" cy="1666232"/>
          </a:xfrm>
          <a:prstGeom prst="rect">
            <a:avLst/>
          </a:prstGeom>
        </p:spPr>
      </p:pic>
      <p:pic>
        <p:nvPicPr>
          <p:cNvPr id="5" name="Picture 4">
            <a:extLst>
              <a:ext uri="{FF2B5EF4-FFF2-40B4-BE49-F238E27FC236}">
                <a16:creationId xmlns:a16="http://schemas.microsoft.com/office/drawing/2014/main" id="{4591904E-DEBC-4E4E-B12D-63B54F133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615" y="3024047"/>
            <a:ext cx="3331992" cy="750448"/>
          </a:xfrm>
          <a:prstGeom prst="rect">
            <a:avLst/>
          </a:prstGeom>
        </p:spPr>
      </p:pic>
      <p:pic>
        <p:nvPicPr>
          <p:cNvPr id="6" name="Picture 5" descr="Pile of American dollar banknotes">
            <a:extLst>
              <a:ext uri="{FF2B5EF4-FFF2-40B4-BE49-F238E27FC236}">
                <a16:creationId xmlns:a16="http://schemas.microsoft.com/office/drawing/2014/main" id="{963B4ED7-DCD6-2AC6-4E43-2A1D973EF94C}"/>
              </a:ext>
            </a:extLst>
          </p:cNvPr>
          <p:cNvPicPr>
            <a:picLocks noChangeAspect="1"/>
          </p:cNvPicPr>
          <p:nvPr/>
        </p:nvPicPr>
        <p:blipFill>
          <a:blip r:embed="rId5"/>
          <a:stretch>
            <a:fillRect/>
          </a:stretch>
        </p:blipFill>
        <p:spPr>
          <a:xfrm>
            <a:off x="1297204" y="4373358"/>
            <a:ext cx="2221428" cy="1666071"/>
          </a:xfrm>
          <a:prstGeom prst="rect">
            <a:avLst/>
          </a:prstGeom>
        </p:spPr>
      </p:pic>
    </p:spTree>
    <p:extLst>
      <p:ext uri="{BB962C8B-B14F-4D97-AF65-F5344CB8AC3E}">
        <p14:creationId xmlns:p14="http://schemas.microsoft.com/office/powerpoint/2010/main" val="1836168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18E670AF-873F-44DB-9862-796E652EE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30001" cy="6175613"/>
          </a:xfrm>
          <a:custGeom>
            <a:avLst/>
            <a:gdLst>
              <a:gd name="connsiteX0" fmla="*/ 0 w 11430001"/>
              <a:gd name="connsiteY0" fmla="*/ 0 h 6175613"/>
              <a:gd name="connsiteX1" fmla="*/ 5638031 w 11430001"/>
              <a:gd name="connsiteY1" fmla="*/ 0 h 6175613"/>
              <a:gd name="connsiteX2" fmla="*/ 5638031 w 11430001"/>
              <a:gd name="connsiteY2" fmla="*/ 758954 h 6175613"/>
              <a:gd name="connsiteX3" fmla="*/ 11430001 w 11430001"/>
              <a:gd name="connsiteY3" fmla="*/ 758954 h 6175613"/>
              <a:gd name="connsiteX4" fmla="*/ 11430001 w 11430001"/>
              <a:gd name="connsiteY4" fmla="*/ 6175613 h 6175613"/>
              <a:gd name="connsiteX5" fmla="*/ 5638031 w 11430001"/>
              <a:gd name="connsiteY5" fmla="*/ 6175613 h 6175613"/>
              <a:gd name="connsiteX6" fmla="*/ 5240741 w 11430001"/>
              <a:gd name="connsiteY6" fmla="*/ 6175613 h 6175613"/>
              <a:gd name="connsiteX7" fmla="*/ 0 w 11430001"/>
              <a:gd name="connsiteY7" fmla="*/ 6175613 h 617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75613">
                <a:moveTo>
                  <a:pt x="0" y="0"/>
                </a:moveTo>
                <a:lnTo>
                  <a:pt x="5638031" y="0"/>
                </a:lnTo>
                <a:lnTo>
                  <a:pt x="5638031" y="758954"/>
                </a:lnTo>
                <a:lnTo>
                  <a:pt x="11430001" y="758954"/>
                </a:lnTo>
                <a:lnTo>
                  <a:pt x="11430001" y="6175613"/>
                </a:lnTo>
                <a:lnTo>
                  <a:pt x="5638031" y="6175613"/>
                </a:lnTo>
                <a:lnTo>
                  <a:pt x="5240741" y="6175613"/>
                </a:lnTo>
                <a:lnTo>
                  <a:pt x="0" y="61756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670939-8609-4BA5-BD09-39661D970741}"/>
              </a:ext>
            </a:extLst>
          </p:cNvPr>
          <p:cNvSpPr>
            <a:spLocks noGrp="1"/>
          </p:cNvSpPr>
          <p:nvPr>
            <p:ph type="title"/>
          </p:nvPr>
        </p:nvSpPr>
        <p:spPr>
          <a:xfrm>
            <a:off x="762000" y="758953"/>
            <a:ext cx="9062484" cy="1451985"/>
          </a:xfrm>
        </p:spPr>
        <p:txBody>
          <a:bodyPr anchor="ctr">
            <a:normAutofit/>
          </a:bodyPr>
          <a:lstStyle/>
          <a:p>
            <a:r>
              <a:rPr lang="en-US" sz="2900" dirty="0"/>
              <a:t>Holidays can mess up a budget. </a:t>
            </a:r>
            <a:br>
              <a:rPr lang="en-US" sz="2900" dirty="0"/>
            </a:br>
            <a:r>
              <a:rPr lang="en-US" sz="2900" dirty="0"/>
              <a:t>You need </a:t>
            </a:r>
            <a:r>
              <a:rPr lang="en-US" sz="2900" u="sng" dirty="0"/>
              <a:t>smart</a:t>
            </a:r>
            <a:r>
              <a:rPr lang="en-US" sz="2900" dirty="0"/>
              <a:t> behaviors and habits</a:t>
            </a:r>
          </a:p>
        </p:txBody>
      </p:sp>
      <p:graphicFrame>
        <p:nvGraphicFramePr>
          <p:cNvPr id="15" name="Content Placeholder 2">
            <a:extLst>
              <a:ext uri="{FF2B5EF4-FFF2-40B4-BE49-F238E27FC236}">
                <a16:creationId xmlns:a16="http://schemas.microsoft.com/office/drawing/2014/main" id="{AF477CA6-8D50-4382-955F-60CAD386F3C0}"/>
              </a:ext>
            </a:extLst>
          </p:cNvPr>
          <p:cNvGraphicFramePr>
            <a:graphicFrameLocks noGrp="1"/>
          </p:cNvGraphicFramePr>
          <p:nvPr>
            <p:ph idx="1"/>
            <p:extLst>
              <p:ext uri="{D42A27DB-BD31-4B8C-83A1-F6EECF244321}">
                <p14:modId xmlns:p14="http://schemas.microsoft.com/office/powerpoint/2010/main" val="3396224809"/>
              </p:ext>
            </p:extLst>
          </p:nvPr>
        </p:nvGraphicFramePr>
        <p:xfrm>
          <a:off x="762000" y="1977657"/>
          <a:ext cx="6234223" cy="4710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erson with a mustache and a pipe in his mouth&#10;&#10;Description automatically generated">
            <a:extLst>
              <a:ext uri="{FF2B5EF4-FFF2-40B4-BE49-F238E27FC236}">
                <a16:creationId xmlns:a16="http://schemas.microsoft.com/office/drawing/2014/main" id="{318D1A57-D677-7FBB-4F59-A2FECC34F100}"/>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495953" y="2210938"/>
            <a:ext cx="4182915" cy="4266061"/>
          </a:xfrm>
          <a:prstGeom prst="rect">
            <a:avLst/>
          </a:prstGeom>
        </p:spPr>
      </p:pic>
      <p:sp>
        <p:nvSpPr>
          <p:cNvPr id="8" name="TextBox 7">
            <a:extLst>
              <a:ext uri="{FF2B5EF4-FFF2-40B4-BE49-F238E27FC236}">
                <a16:creationId xmlns:a16="http://schemas.microsoft.com/office/drawing/2014/main" id="{CEB63F8A-C368-32AC-E405-66813DE2112D}"/>
              </a:ext>
            </a:extLst>
          </p:cNvPr>
          <p:cNvSpPr txBox="1"/>
          <p:nvPr/>
        </p:nvSpPr>
        <p:spPr>
          <a:xfrm>
            <a:off x="3862387" y="6477000"/>
            <a:ext cx="4467225" cy="230832"/>
          </a:xfrm>
          <a:prstGeom prst="rect">
            <a:avLst/>
          </a:prstGeom>
          <a:noFill/>
        </p:spPr>
        <p:txBody>
          <a:bodyPr wrap="square" rtlCol="0">
            <a:spAutoFit/>
          </a:bodyPr>
          <a:lstStyle/>
          <a:p>
            <a:r>
              <a:rPr lang="en-US" sz="900">
                <a:hlinkClick r:id="rId9" tooltip="https://daniel-brito.blogspot.com/2016/12/as-24-pessoas-mais-inteligentes-do-mundo.html"/>
              </a:rPr>
              <a:t>This Photo</a:t>
            </a:r>
            <a:r>
              <a:rPr lang="en-US" sz="900"/>
              <a:t> by Unknown Author is licensed under </a:t>
            </a:r>
            <a:r>
              <a:rPr lang="en-US" sz="900">
                <a:hlinkClick r:id="rId10" tooltip="https://creativecommons.org/licenses/by-sa/3.0/"/>
              </a:rPr>
              <a:t>CC BY-SA</a:t>
            </a:r>
            <a:endParaRPr lang="en-US" sz="900"/>
          </a:p>
        </p:txBody>
      </p:sp>
    </p:spTree>
    <p:extLst>
      <p:ext uri="{BB962C8B-B14F-4D97-AF65-F5344CB8AC3E}">
        <p14:creationId xmlns:p14="http://schemas.microsoft.com/office/powerpoint/2010/main" val="124777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83" name="Rectangle 32782">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84" name="Rectangle 32783">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785" name="Freeform: Shape 32784">
            <a:extLst>
              <a:ext uri="{FF2B5EF4-FFF2-40B4-BE49-F238E27FC236}">
                <a16:creationId xmlns:a16="http://schemas.microsoft.com/office/drawing/2014/main" id="{A67FFD73-5996-479A-B8EB-EBA3DECC0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43386" cy="6210556"/>
          </a:xfrm>
          <a:custGeom>
            <a:avLst/>
            <a:gdLst>
              <a:gd name="connsiteX0" fmla="*/ 0 w 11443386"/>
              <a:gd name="connsiteY0" fmla="*/ 0 h 6210556"/>
              <a:gd name="connsiteX1" fmla="*/ 7534652 w 11443386"/>
              <a:gd name="connsiteY1" fmla="*/ 0 h 6210556"/>
              <a:gd name="connsiteX2" fmla="*/ 7534652 w 11443386"/>
              <a:gd name="connsiteY2" fmla="*/ 758953 h 6210556"/>
              <a:gd name="connsiteX3" fmla="*/ 11443386 w 11443386"/>
              <a:gd name="connsiteY3" fmla="*/ 758953 h 6210556"/>
              <a:gd name="connsiteX4" fmla="*/ 11443386 w 11443386"/>
              <a:gd name="connsiteY4" fmla="*/ 6210556 h 6210556"/>
              <a:gd name="connsiteX5" fmla="*/ 840766 w 11443386"/>
              <a:gd name="connsiteY5" fmla="*/ 6210556 h 6210556"/>
              <a:gd name="connsiteX6" fmla="*/ 840766 w 11443386"/>
              <a:gd name="connsiteY6" fmla="*/ 6143050 h 6210556"/>
              <a:gd name="connsiteX7" fmla="*/ 0 w 11443386"/>
              <a:gd name="connsiteY7" fmla="*/ 6143050 h 62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43386" h="6210556">
                <a:moveTo>
                  <a:pt x="0" y="0"/>
                </a:moveTo>
                <a:lnTo>
                  <a:pt x="7534652" y="0"/>
                </a:lnTo>
                <a:lnTo>
                  <a:pt x="7534652" y="758953"/>
                </a:lnTo>
                <a:lnTo>
                  <a:pt x="11443386" y="758953"/>
                </a:lnTo>
                <a:lnTo>
                  <a:pt x="11443386" y="6210556"/>
                </a:lnTo>
                <a:lnTo>
                  <a:pt x="840766" y="6210556"/>
                </a:lnTo>
                <a:lnTo>
                  <a:pt x="840766" y="6143050"/>
                </a:lnTo>
                <a:lnTo>
                  <a:pt x="0" y="61430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770" name="Title 1"/>
          <p:cNvSpPr>
            <a:spLocks noGrp="1"/>
          </p:cNvSpPr>
          <p:nvPr>
            <p:ph type="title"/>
          </p:nvPr>
        </p:nvSpPr>
        <p:spPr>
          <a:xfrm>
            <a:off x="762000" y="472336"/>
            <a:ext cx="6946605" cy="944671"/>
          </a:xfrm>
        </p:spPr>
        <p:txBody>
          <a:bodyPr anchor="ctr">
            <a:normAutofit fontScale="90000"/>
          </a:bodyPr>
          <a:lstStyle/>
          <a:p>
            <a:r>
              <a:rPr lang="en-US" altLang="en-US" dirty="0"/>
              <a:t>Avoid general bad decisions </a:t>
            </a:r>
          </a:p>
        </p:txBody>
      </p:sp>
      <p:graphicFrame>
        <p:nvGraphicFramePr>
          <p:cNvPr id="8" name="Content Placeholder 7">
            <a:extLst>
              <a:ext uri="{FF2B5EF4-FFF2-40B4-BE49-F238E27FC236}">
                <a16:creationId xmlns:a16="http://schemas.microsoft.com/office/drawing/2014/main" id="{F9116C98-C569-BDF6-B3EE-F71781A1E3F1}"/>
              </a:ext>
            </a:extLst>
          </p:cNvPr>
          <p:cNvGraphicFramePr>
            <a:graphicFrameLocks noGrp="1"/>
          </p:cNvGraphicFramePr>
          <p:nvPr>
            <p:ph idx="1"/>
            <p:extLst>
              <p:ext uri="{D42A27DB-BD31-4B8C-83A1-F6EECF244321}">
                <p14:modId xmlns:p14="http://schemas.microsoft.com/office/powerpoint/2010/main" val="3331272902"/>
              </p:ext>
            </p:extLst>
          </p:nvPr>
        </p:nvGraphicFramePr>
        <p:xfrm>
          <a:off x="762000" y="1417007"/>
          <a:ext cx="5997270" cy="5265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erson using a calculator&#10;&#10;Description automatically generated">
            <a:extLst>
              <a:ext uri="{FF2B5EF4-FFF2-40B4-BE49-F238E27FC236}">
                <a16:creationId xmlns:a16="http://schemas.microsoft.com/office/drawing/2014/main" id="{DF20E3C7-293F-9672-4046-B8EAF2FA4EB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262785" y="4225336"/>
            <a:ext cx="3305977" cy="2080342"/>
          </a:xfrm>
          <a:prstGeom prst="rect">
            <a:avLst/>
          </a:prstGeom>
        </p:spPr>
      </p:pic>
      <p:pic>
        <p:nvPicPr>
          <p:cNvPr id="6" name="Picture 5" descr="A bunch of bananas on a table&#10;&#10;Description automatically generated">
            <a:extLst>
              <a:ext uri="{FF2B5EF4-FFF2-40B4-BE49-F238E27FC236}">
                <a16:creationId xmlns:a16="http://schemas.microsoft.com/office/drawing/2014/main" id="{89E1070C-37C2-E435-764E-F1E1230ACD8A}"/>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7262786" y="1703624"/>
            <a:ext cx="3305977" cy="2521711"/>
          </a:xfrm>
          <a:prstGeom prst="rect">
            <a:avLst/>
          </a:prstGeom>
        </p:spPr>
      </p:pic>
      <p:sp>
        <p:nvSpPr>
          <p:cNvPr id="32772" name="Slide Number Placeholder 2"/>
          <p:cNvSpPr>
            <a:spLocks noGrp="1"/>
          </p:cNvSpPr>
          <p:nvPr>
            <p:ph type="sldNum" sz="quarter" idx="12"/>
          </p:nvPr>
        </p:nvSpPr>
        <p:spPr bwMode="auto">
          <a:xfrm>
            <a:off x="10899648" y="6400800"/>
            <a:ext cx="530352"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ts val="600"/>
              </a:spcAft>
              <a:buClrTx/>
              <a:buSzTx/>
              <a:buFontTx/>
              <a:buNone/>
            </a:pPr>
            <a:fld id="{353A19B3-5EA9-49A7-86D4-4A3650E33F0F}" type="slidenum">
              <a:rPr lang="en-US" altLang="en-US">
                <a:latin typeface="Arial" panose="020B0604020202020204" pitchFamily="34" charset="0"/>
              </a:rPr>
              <a:pPr>
                <a:spcBef>
                  <a:spcPct val="0"/>
                </a:spcBef>
                <a:spcAft>
                  <a:spcPts val="600"/>
                </a:spcAft>
                <a:buClrTx/>
                <a:buSzTx/>
                <a:buFontTx/>
                <a:buNone/>
              </a:pPr>
              <a:t>11</a:t>
            </a:fld>
            <a:endParaRPr lang="en-US" altLang="en-US">
              <a:latin typeface="Arial" panose="020B0604020202020204" pitchFamily="34" charset="0"/>
            </a:endParaRPr>
          </a:p>
        </p:txBody>
      </p:sp>
    </p:spTree>
    <p:extLst>
      <p:ext uri="{BB962C8B-B14F-4D97-AF65-F5344CB8AC3E}">
        <p14:creationId xmlns:p14="http://schemas.microsoft.com/office/powerpoint/2010/main" val="2193624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8653-5CB2-9019-6E06-647D542E894A}"/>
              </a:ext>
            </a:extLst>
          </p:cNvPr>
          <p:cNvSpPr>
            <a:spLocks noGrp="1"/>
          </p:cNvSpPr>
          <p:nvPr>
            <p:ph type="title"/>
          </p:nvPr>
        </p:nvSpPr>
        <p:spPr>
          <a:xfrm>
            <a:off x="1450503" y="1167030"/>
            <a:ext cx="9144000" cy="799993"/>
          </a:xfrm>
        </p:spPr>
        <p:txBody>
          <a:bodyPr/>
          <a:lstStyle/>
          <a:p>
            <a:r>
              <a:rPr lang="en-US" dirty="0"/>
              <a:t>The seven holiday “tips”</a:t>
            </a:r>
          </a:p>
        </p:txBody>
      </p:sp>
      <p:sp>
        <p:nvSpPr>
          <p:cNvPr id="4" name="Rectangle 1">
            <a:extLst>
              <a:ext uri="{FF2B5EF4-FFF2-40B4-BE49-F238E27FC236}">
                <a16:creationId xmlns:a16="http://schemas.microsoft.com/office/drawing/2014/main" id="{484E2EE9-17C3-D871-CBB1-66703C5E2E32}"/>
              </a:ext>
            </a:extLst>
          </p:cNvPr>
          <p:cNvSpPr>
            <a:spLocks noGrp="1" noChangeArrowheads="1"/>
          </p:cNvSpPr>
          <p:nvPr>
            <p:ph idx="1"/>
          </p:nvPr>
        </p:nvSpPr>
        <p:spPr bwMode="auto">
          <a:xfrm>
            <a:off x="1283926" y="1801228"/>
            <a:ext cx="9624148"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FFFF00"/>
                </a:highlight>
                <a:latin typeface="Arial" panose="020B0604020202020204" pitchFamily="34" charset="0"/>
              </a:rPr>
              <a:t>1-Set a Budget:</a:t>
            </a:r>
            <a:endParaRPr kumimoji="0" lang="en-US" altLang="en-US" sz="1800" b="0"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 Determine your spending limit:</a:t>
            </a:r>
            <a:r>
              <a:rPr kumimoji="0" lang="en-US" altLang="en-US" sz="1800" b="0" i="0" u="none" strike="noStrike" cap="none" normalizeH="0" baseline="0" dirty="0">
                <a:ln>
                  <a:noFill/>
                </a:ln>
                <a:solidFill>
                  <a:schemeClr val="tx1"/>
                </a:solidFill>
                <a:effectLst/>
                <a:latin typeface="Arial" panose="020B0604020202020204" pitchFamily="34" charset="0"/>
              </a:rPr>
              <a:t> Decide how much you can afford to spend on gifts, decorations, travel, and entertainment.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 Allocate funds:</a:t>
            </a:r>
            <a:r>
              <a:rPr kumimoji="0" lang="en-US" altLang="en-US" sz="1800" b="0" i="0" u="none" strike="noStrike" cap="none" normalizeH="0" baseline="0" dirty="0">
                <a:ln>
                  <a:noFill/>
                </a:ln>
                <a:solidFill>
                  <a:schemeClr val="tx1"/>
                </a:solidFill>
                <a:effectLst/>
                <a:latin typeface="Arial" panose="020B0604020202020204" pitchFamily="34" charset="0"/>
              </a:rPr>
              <a:t> Divide your budget among different categories, such as gifts, food, travel, and decorations.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FFFF00"/>
                </a:highlight>
                <a:latin typeface="Arial" panose="020B0604020202020204" pitchFamily="34" charset="0"/>
              </a:rPr>
              <a:t>2-Create a Shopping List:</a:t>
            </a:r>
            <a:endParaRPr kumimoji="0" lang="en-US" altLang="en-US" sz="1800" b="0"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 Prioritize:</a:t>
            </a:r>
            <a:r>
              <a:rPr kumimoji="0" lang="en-US" altLang="en-US" sz="1800" b="0" i="0" u="none" strike="noStrike" cap="none" normalizeH="0" baseline="0" dirty="0">
                <a:ln>
                  <a:noFill/>
                </a:ln>
                <a:solidFill>
                  <a:schemeClr val="tx1"/>
                </a:solidFill>
                <a:effectLst/>
                <a:latin typeface="Arial" panose="020B0604020202020204" pitchFamily="34" charset="0"/>
              </a:rPr>
              <a:t> Focus on gifts for close family and friends.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 Set Spending Limits:</a:t>
            </a:r>
            <a:r>
              <a:rPr kumimoji="0" lang="en-US" altLang="en-US" sz="1800" b="0" i="0" u="none" strike="noStrike" cap="none" normalizeH="0" baseline="0" dirty="0">
                <a:ln>
                  <a:noFill/>
                </a:ln>
                <a:solidFill>
                  <a:schemeClr val="tx1"/>
                </a:solidFill>
                <a:effectLst/>
                <a:latin typeface="Arial" panose="020B0604020202020204" pitchFamily="34" charset="0"/>
              </a:rPr>
              <a:t> Assign a specific budget to each person on your list.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 Avoid Impulse Purchases:</a:t>
            </a:r>
            <a:r>
              <a:rPr kumimoji="0" lang="en-US" altLang="en-US" sz="1800" b="0" i="0" u="none" strike="noStrike" cap="none" normalizeH="0" baseline="0" dirty="0">
                <a:ln>
                  <a:noFill/>
                </a:ln>
                <a:solidFill>
                  <a:schemeClr val="tx1"/>
                </a:solidFill>
                <a:effectLst/>
                <a:latin typeface="Arial" panose="020B0604020202020204" pitchFamily="34" charset="0"/>
              </a:rPr>
              <a:t> Stick to your list and avoid buying unnecessary items. </a:t>
            </a:r>
          </a:p>
          <a:p>
            <a:pPr marL="0" marR="0" lvl="0" indent="0" algn="l" defTabSz="914400" rtl="0" eaLnBrk="0" fontAlgn="base" latinLnBrk="0" hangingPunct="0">
              <a:lnSpc>
                <a:spcPct val="100000"/>
              </a:lnSpc>
              <a:spcBef>
                <a:spcPct val="0"/>
              </a:spcBef>
              <a:spcAft>
                <a:spcPct val="0"/>
              </a:spcAft>
              <a:buClrTx/>
              <a:buSzTx/>
              <a:buNone/>
              <a:tabLst/>
            </a:pPr>
            <a:r>
              <a:rPr lang="en-US" altLang="en-US" sz="1800" b="1" dirty="0">
                <a:highlight>
                  <a:srgbClr val="FFFF00"/>
                </a:highlight>
                <a:latin typeface="Arial" panose="020B0604020202020204" pitchFamily="34" charset="0"/>
              </a:rPr>
              <a:t>3-</a:t>
            </a:r>
            <a:r>
              <a:rPr kumimoji="0" lang="en-US" altLang="en-US" sz="1800" b="1" i="0" u="none" strike="noStrike" cap="none" normalizeH="0" baseline="0" dirty="0">
                <a:ln>
                  <a:noFill/>
                </a:ln>
                <a:solidFill>
                  <a:schemeClr val="tx1"/>
                </a:solidFill>
                <a:effectLst/>
                <a:highlight>
                  <a:srgbClr val="FFFF00"/>
                </a:highlight>
                <a:latin typeface="Arial" panose="020B0604020202020204" pitchFamily="34" charset="0"/>
              </a:rPr>
              <a:t>Shop Smart:</a:t>
            </a:r>
            <a:endParaRPr kumimoji="0" lang="en-US" altLang="en-US" sz="1800" b="0"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 Compare Prices:</a:t>
            </a:r>
            <a:r>
              <a:rPr kumimoji="0" lang="en-US" altLang="en-US" sz="1800" b="0" i="0" u="none" strike="noStrike" cap="none" normalizeH="0" baseline="0" dirty="0">
                <a:ln>
                  <a:noFill/>
                </a:ln>
                <a:solidFill>
                  <a:schemeClr val="tx1"/>
                </a:solidFill>
                <a:effectLst/>
                <a:latin typeface="Arial" panose="020B0604020202020204" pitchFamily="34" charset="0"/>
              </a:rPr>
              <a:t> Look for deals and discounts online and in-store.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 Use Coupons and Promo Codes:</a:t>
            </a:r>
            <a:r>
              <a:rPr kumimoji="0" lang="en-US" altLang="en-US" sz="1800" b="0" i="0" u="none" strike="noStrike" cap="none" normalizeH="0" baseline="0" dirty="0">
                <a:ln>
                  <a:noFill/>
                </a:ln>
                <a:solidFill>
                  <a:schemeClr val="tx1"/>
                </a:solidFill>
                <a:effectLst/>
                <a:latin typeface="Arial" panose="020B0604020202020204" pitchFamily="34" charset="0"/>
              </a:rPr>
              <a:t> Take advantage of savings opportunities.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 Buy in Bulk:</a:t>
            </a:r>
            <a:r>
              <a:rPr kumimoji="0" lang="en-US" altLang="en-US" sz="1800" b="0" i="0" u="none" strike="noStrike" cap="none" normalizeH="0" baseline="0" dirty="0">
                <a:ln>
                  <a:noFill/>
                </a:ln>
                <a:solidFill>
                  <a:schemeClr val="tx1"/>
                </a:solidFill>
                <a:effectLst/>
                <a:latin typeface="Arial" panose="020B0604020202020204" pitchFamily="34" charset="0"/>
              </a:rPr>
              <a:t> Consider buying items in bulk, especially non-perishable goods.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highlight>
                  <a:srgbClr val="FFFF00"/>
                </a:highlight>
                <a:latin typeface="Arial" panose="020B0604020202020204" pitchFamily="34" charset="0"/>
              </a:rPr>
              <a:t>4-DIY Gifts:</a:t>
            </a:r>
            <a:endParaRPr kumimoji="0" lang="en-US" altLang="en-US" sz="1800" b="0"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 Personal Touch:</a:t>
            </a:r>
            <a:r>
              <a:rPr kumimoji="0" lang="en-US" altLang="en-US" sz="1800" b="0" i="0" u="none" strike="noStrike" cap="none" normalizeH="0" baseline="0" dirty="0">
                <a:ln>
                  <a:noFill/>
                </a:ln>
                <a:solidFill>
                  <a:schemeClr val="tx1"/>
                </a:solidFill>
                <a:effectLst/>
                <a:latin typeface="Arial" panose="020B0604020202020204" pitchFamily="34" charset="0"/>
              </a:rPr>
              <a:t> Homemade gifts can be thoughtful and cost-effective.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 Reduce Expenses:</a:t>
            </a:r>
            <a:r>
              <a:rPr kumimoji="0" lang="en-US" altLang="en-US" sz="1800" b="0" i="0" u="none" strike="noStrike" cap="none" normalizeH="0" baseline="0" dirty="0">
                <a:ln>
                  <a:noFill/>
                </a:ln>
                <a:solidFill>
                  <a:schemeClr val="tx1"/>
                </a:solidFill>
                <a:effectLst/>
                <a:latin typeface="Arial" panose="020B0604020202020204" pitchFamily="34" charset="0"/>
              </a:rPr>
              <a:t> Consider baking cookies, making crafts, or writing personalized letters.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30974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8653-5CB2-9019-6E06-647D542E894A}"/>
              </a:ext>
            </a:extLst>
          </p:cNvPr>
          <p:cNvSpPr>
            <a:spLocks noGrp="1"/>
          </p:cNvSpPr>
          <p:nvPr>
            <p:ph type="title"/>
          </p:nvPr>
        </p:nvSpPr>
        <p:spPr>
          <a:xfrm>
            <a:off x="1450503" y="1167030"/>
            <a:ext cx="9144000" cy="799993"/>
          </a:xfrm>
        </p:spPr>
        <p:txBody>
          <a:bodyPr/>
          <a:lstStyle/>
          <a:p>
            <a:r>
              <a:rPr lang="en-US" dirty="0"/>
              <a:t>The seven holiday “tips”</a:t>
            </a:r>
          </a:p>
        </p:txBody>
      </p:sp>
      <p:sp>
        <p:nvSpPr>
          <p:cNvPr id="4" name="Rectangle 1">
            <a:extLst>
              <a:ext uri="{FF2B5EF4-FFF2-40B4-BE49-F238E27FC236}">
                <a16:creationId xmlns:a16="http://schemas.microsoft.com/office/drawing/2014/main" id="{484E2EE9-17C3-D871-CBB1-66703C5E2E32}"/>
              </a:ext>
            </a:extLst>
          </p:cNvPr>
          <p:cNvSpPr>
            <a:spLocks noGrp="1" noChangeArrowheads="1"/>
          </p:cNvSpPr>
          <p:nvPr>
            <p:ph idx="1"/>
          </p:nvPr>
        </p:nvSpPr>
        <p:spPr bwMode="auto">
          <a:xfrm>
            <a:off x="1392927" y="1967023"/>
            <a:ext cx="9348570"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highlight>
                  <a:srgbClr val="FFFF00"/>
                </a:highlight>
                <a:latin typeface="Arial" panose="020B0604020202020204" pitchFamily="34" charset="0"/>
              </a:rPr>
              <a:t>5-Reduce Non-Essential Spending:</a:t>
            </a:r>
            <a:endParaRPr kumimoji="0" lang="en-US" altLang="en-US" sz="2000" b="0"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Arial" panose="020B0604020202020204" pitchFamily="34" charset="0"/>
              </a:rPr>
              <a:t> Cut Back on Unnecessary Expenses:</a:t>
            </a:r>
            <a:r>
              <a:rPr kumimoji="0" lang="en-US" altLang="en-US" sz="2000" b="0" i="0" u="none" strike="noStrike" cap="none" normalizeH="0" baseline="0" dirty="0">
                <a:ln>
                  <a:noFill/>
                </a:ln>
                <a:solidFill>
                  <a:schemeClr val="tx1"/>
                </a:solidFill>
                <a:effectLst/>
                <a:latin typeface="Arial" panose="020B0604020202020204" pitchFamily="34" charset="0"/>
              </a:rPr>
              <a:t> Limit dining out, entertainment, and other non-essential costs during the holiday season.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Arial" panose="020B0604020202020204" pitchFamily="34" charset="0"/>
              </a:rPr>
              <a:t> Cook at Home:</a:t>
            </a:r>
            <a:r>
              <a:rPr kumimoji="0" lang="en-US" altLang="en-US" sz="2000" b="0" i="0" u="none" strike="noStrike" cap="none" normalizeH="0" baseline="0" dirty="0">
                <a:ln>
                  <a:noFill/>
                </a:ln>
                <a:solidFill>
                  <a:schemeClr val="tx1"/>
                </a:solidFill>
                <a:effectLst/>
                <a:latin typeface="Arial" panose="020B0604020202020204" pitchFamily="34" charset="0"/>
              </a:rPr>
              <a:t> Prepare meals at home instead of eating out to save money.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highlight>
                  <a:srgbClr val="FFFF00"/>
                </a:highlight>
                <a:latin typeface="Arial" panose="020B0604020202020204" pitchFamily="34" charset="0"/>
              </a:rPr>
              <a:t>6-Use Cash or Debit Cards:</a:t>
            </a:r>
            <a:endParaRPr kumimoji="0" lang="en-US" altLang="en-US" sz="2000" b="0"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Arial" panose="020B0604020202020204" pitchFamily="34" charset="0"/>
              </a:rPr>
              <a:t> Avoid Overspending:</a:t>
            </a:r>
            <a:r>
              <a:rPr kumimoji="0" lang="en-US" altLang="en-US" sz="2000" b="0" i="0" u="none" strike="noStrike" cap="none" normalizeH="0" baseline="0" dirty="0">
                <a:ln>
                  <a:noFill/>
                </a:ln>
                <a:solidFill>
                  <a:schemeClr val="tx1"/>
                </a:solidFill>
                <a:effectLst/>
                <a:latin typeface="Arial" panose="020B0604020202020204" pitchFamily="34" charset="0"/>
              </a:rPr>
              <a:t> Set a cash limit for your holiday shopping.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Arial" panose="020B0604020202020204" pitchFamily="34" charset="0"/>
              </a:rPr>
              <a:t> Track Spending:</a:t>
            </a:r>
            <a:r>
              <a:rPr kumimoji="0" lang="en-US" altLang="en-US" sz="2000" b="0" i="0" u="none" strike="noStrike" cap="none" normalizeH="0" baseline="0" dirty="0">
                <a:ln>
                  <a:noFill/>
                </a:ln>
                <a:solidFill>
                  <a:schemeClr val="tx1"/>
                </a:solidFill>
                <a:effectLst/>
                <a:latin typeface="Arial" panose="020B0604020202020204" pitchFamily="34" charset="0"/>
              </a:rPr>
              <a:t> Monitor your spending closely to stay within your budget.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highlight>
                  <a:srgbClr val="FFFF00"/>
                </a:highlight>
                <a:latin typeface="Arial" panose="020B0604020202020204" pitchFamily="34" charset="0"/>
              </a:rPr>
              <a:t>7-Be Mindful of Debt:</a:t>
            </a:r>
            <a:endParaRPr kumimoji="0" lang="en-US" altLang="en-US" sz="2000" b="0"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Arial" panose="020B0604020202020204" pitchFamily="34" charset="0"/>
              </a:rPr>
              <a:t> Avoid Credit Card Debt:</a:t>
            </a:r>
            <a:r>
              <a:rPr kumimoji="0" lang="en-US" altLang="en-US" sz="2000" b="0" i="0" u="none" strike="noStrike" cap="none" normalizeH="0" baseline="0" dirty="0">
                <a:ln>
                  <a:noFill/>
                </a:ln>
                <a:solidFill>
                  <a:schemeClr val="tx1"/>
                </a:solidFill>
                <a:effectLst/>
                <a:latin typeface="Arial" panose="020B0604020202020204" pitchFamily="34" charset="0"/>
              </a:rPr>
              <a:t> Pay off your credit card balance each month to avoid high-interest charges.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Arial" panose="020B0604020202020204" pitchFamily="34" charset="0"/>
              </a:rPr>
              <a:t> Consider Alternative Payment Methods:</a:t>
            </a:r>
            <a:r>
              <a:rPr kumimoji="0" lang="en-US" altLang="en-US" sz="2000" b="0" i="0" u="none" strike="noStrike" cap="none" normalizeH="0" baseline="0" dirty="0">
                <a:ln>
                  <a:noFill/>
                </a:ln>
                <a:solidFill>
                  <a:schemeClr val="tx1"/>
                </a:solidFill>
                <a:effectLst/>
                <a:latin typeface="Arial" panose="020B0604020202020204" pitchFamily="34" charset="0"/>
              </a:rPr>
              <a:t> Use payment plans or buy now, pay later options responsibly.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6183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508653-5CB2-9019-6E06-647D542E894A}"/>
              </a:ext>
            </a:extLst>
          </p:cNvPr>
          <p:cNvSpPr>
            <a:spLocks noGrp="1"/>
          </p:cNvSpPr>
          <p:nvPr>
            <p:ph type="title"/>
          </p:nvPr>
        </p:nvSpPr>
        <p:spPr>
          <a:xfrm>
            <a:off x="3072809" y="1201480"/>
            <a:ext cx="7589095" cy="914400"/>
          </a:xfrm>
        </p:spPr>
        <p:txBody>
          <a:bodyPr>
            <a:normAutofit/>
          </a:bodyPr>
          <a:lstStyle/>
          <a:p>
            <a:r>
              <a:rPr lang="en-US" dirty="0"/>
              <a:t>Holiday “tips” 1 &amp; 5 - Budget</a:t>
            </a:r>
          </a:p>
        </p:txBody>
      </p:sp>
      <p:pic>
        <p:nvPicPr>
          <p:cNvPr id="8" name="Graphic 7" descr="Dollar with solid fill">
            <a:extLst>
              <a:ext uri="{FF2B5EF4-FFF2-40B4-BE49-F238E27FC236}">
                <a16:creationId xmlns:a16="http://schemas.microsoft.com/office/drawing/2014/main" id="{44C90536-FDAA-9A5A-7883-4FDEF0B03F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888" y="2115880"/>
            <a:ext cx="1687033" cy="2292791"/>
          </a:xfrm>
          <a:prstGeom prst="rect">
            <a:avLst/>
          </a:prstGeom>
        </p:spPr>
      </p:pic>
      <p:sp>
        <p:nvSpPr>
          <p:cNvPr id="4" name="Rectangle 1">
            <a:extLst>
              <a:ext uri="{FF2B5EF4-FFF2-40B4-BE49-F238E27FC236}">
                <a16:creationId xmlns:a16="http://schemas.microsoft.com/office/drawing/2014/main" id="{484E2EE9-17C3-D871-CBB1-66703C5E2E32}"/>
              </a:ext>
            </a:extLst>
          </p:cNvPr>
          <p:cNvSpPr>
            <a:spLocks noGrp="1" noChangeArrowheads="1"/>
          </p:cNvSpPr>
          <p:nvPr>
            <p:ph idx="1"/>
          </p:nvPr>
        </p:nvSpPr>
        <p:spPr bwMode="auto">
          <a:xfrm>
            <a:off x="2923953" y="2286000"/>
            <a:ext cx="7737951" cy="329499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lnSpcReduction="10000"/>
          </a:bodyPr>
          <a:lstStyle/>
          <a:p>
            <a:pPr marL="0" marR="0" lvl="0" indent="0" defTabSz="914400" rtl="0" eaLnBrk="0" fontAlgn="base" latinLnBrk="0" hangingPunct="0">
              <a:lnSpc>
                <a:spcPct val="95000"/>
              </a:lnSpc>
              <a:spcBef>
                <a:spcPct val="0"/>
              </a:spcBef>
              <a:spcAft>
                <a:spcPts val="600"/>
              </a:spcAft>
              <a:buClrTx/>
              <a:buSzTx/>
              <a:buFontTx/>
              <a:buChar char="•"/>
              <a:tabLst/>
            </a:pPr>
            <a:r>
              <a:rPr kumimoji="0" lang="en-US" altLang="en-US" sz="1800" b="1" i="0" u="none" strike="noStrike" cap="none" normalizeH="0" baseline="0" dirty="0">
                <a:ln>
                  <a:noFill/>
                </a:ln>
                <a:effectLst/>
                <a:highlight>
                  <a:srgbClr val="FFFF00"/>
                </a:highlight>
                <a:latin typeface="Arial" panose="020B0604020202020204" pitchFamily="34" charset="0"/>
              </a:rPr>
              <a:t>1-Set a Budget:</a:t>
            </a:r>
            <a:endParaRPr kumimoji="0" lang="en-US" altLang="en-US" sz="1800" b="0" i="0" u="none" strike="noStrike" cap="none" normalizeH="0" baseline="0" dirty="0">
              <a:ln>
                <a:noFill/>
              </a:ln>
              <a:effectLst/>
              <a:highlight>
                <a:srgbClr val="FFFF00"/>
              </a:highlight>
              <a:latin typeface="Arial" panose="020B0604020202020204" pitchFamily="34" charset="0"/>
            </a:endParaRPr>
          </a:p>
          <a:p>
            <a:pPr marL="0" marR="0" lvl="0" indent="0" defTabSz="914400" rtl="0" eaLnBrk="0" fontAlgn="base" latinLnBrk="0" hangingPunct="0">
              <a:lnSpc>
                <a:spcPct val="95000"/>
              </a:lnSpc>
              <a:spcBef>
                <a:spcPct val="0"/>
              </a:spcBef>
              <a:spcAft>
                <a:spcPts val="600"/>
              </a:spcAft>
              <a:buClrTx/>
              <a:buSzTx/>
              <a:buFontTx/>
              <a:buChar char="•"/>
              <a:tabLst/>
            </a:pPr>
            <a:r>
              <a:rPr kumimoji="0" lang="en-US" altLang="en-US" sz="1800" b="1" i="0" u="none" strike="noStrike" cap="none" normalizeH="0" baseline="0" dirty="0">
                <a:ln>
                  <a:noFill/>
                </a:ln>
                <a:effectLst/>
                <a:latin typeface="Arial" panose="020B0604020202020204" pitchFamily="34" charset="0"/>
              </a:rPr>
              <a:t> Determine your spending limit:</a:t>
            </a:r>
            <a:r>
              <a:rPr kumimoji="0" lang="en-US" altLang="en-US" sz="1800" b="0" i="0" u="none" strike="noStrike" cap="none" normalizeH="0" baseline="0" dirty="0">
                <a:ln>
                  <a:noFill/>
                </a:ln>
                <a:effectLst/>
                <a:latin typeface="Arial" panose="020B0604020202020204" pitchFamily="34" charset="0"/>
              </a:rPr>
              <a:t> Decide how much you can afford to spend on gifts, decorations, travel, and entertainment. </a:t>
            </a:r>
          </a:p>
          <a:p>
            <a:pPr marL="0" marR="0" lvl="0" indent="0" defTabSz="914400" rtl="0" eaLnBrk="0" fontAlgn="base" latinLnBrk="0" hangingPunct="0">
              <a:lnSpc>
                <a:spcPct val="95000"/>
              </a:lnSpc>
              <a:spcBef>
                <a:spcPct val="0"/>
              </a:spcBef>
              <a:spcAft>
                <a:spcPts val="600"/>
              </a:spcAft>
              <a:buClrTx/>
              <a:buSzTx/>
              <a:buFontTx/>
              <a:buChar char="•"/>
              <a:tabLst/>
            </a:pPr>
            <a:r>
              <a:rPr kumimoji="0" lang="en-US" altLang="en-US" sz="1800" b="1" i="0" u="none" strike="noStrike" cap="none" normalizeH="0" baseline="0" dirty="0">
                <a:ln>
                  <a:noFill/>
                </a:ln>
                <a:effectLst/>
                <a:latin typeface="Arial" panose="020B0604020202020204" pitchFamily="34" charset="0"/>
              </a:rPr>
              <a:t> Allocate funds:</a:t>
            </a:r>
            <a:r>
              <a:rPr kumimoji="0" lang="en-US" altLang="en-US" sz="1800" b="0" i="0" u="none" strike="noStrike" cap="none" normalizeH="0" baseline="0" dirty="0">
                <a:ln>
                  <a:noFill/>
                </a:ln>
                <a:effectLst/>
                <a:latin typeface="Arial" panose="020B0604020202020204" pitchFamily="34" charset="0"/>
              </a:rPr>
              <a:t> Divide your budget among different categories, such as gifts, food, travel, and decorations. </a:t>
            </a:r>
          </a:p>
          <a:p>
            <a:pPr marL="0" marR="0" lvl="0" indent="0" defTabSz="914400" rtl="0" eaLnBrk="0" fontAlgn="base" latinLnBrk="0" hangingPunct="0">
              <a:lnSpc>
                <a:spcPct val="95000"/>
              </a:lnSpc>
              <a:spcBef>
                <a:spcPct val="0"/>
              </a:spcBef>
              <a:spcAft>
                <a:spcPts val="600"/>
              </a:spcAft>
              <a:buClrTx/>
              <a:buSzTx/>
              <a:buFontTx/>
              <a:buChar char="•"/>
              <a:tabLst/>
            </a:pPr>
            <a:endParaRPr lang="en-US" altLang="en-US" sz="1800" dirty="0">
              <a:latin typeface="Arial" panose="020B0604020202020204" pitchFamily="34" charset="0"/>
            </a:endParaRPr>
          </a:p>
          <a:p>
            <a:pPr marL="0" marR="0" lvl="0" indent="0" defTabSz="914400" rtl="0" eaLnBrk="0" fontAlgn="base" latinLnBrk="0" hangingPunct="0">
              <a:lnSpc>
                <a:spcPct val="95000"/>
              </a:lnSpc>
              <a:spcBef>
                <a:spcPct val="0"/>
              </a:spcBef>
              <a:spcAft>
                <a:spcPts val="600"/>
              </a:spcAft>
              <a:buClrTx/>
              <a:buSzTx/>
              <a:buNone/>
              <a:tabLst/>
            </a:pPr>
            <a:r>
              <a:rPr kumimoji="0" lang="en-US" altLang="en-US" sz="1800" b="1" i="0" u="none" strike="noStrike" cap="none" normalizeH="0" baseline="0" dirty="0">
                <a:ln>
                  <a:noFill/>
                </a:ln>
                <a:effectLst/>
                <a:highlight>
                  <a:srgbClr val="FFFF00"/>
                </a:highlight>
                <a:latin typeface="Arial" panose="020B0604020202020204" pitchFamily="34" charset="0"/>
              </a:rPr>
              <a:t>5-Reduce Non-Essential Spending:</a:t>
            </a:r>
            <a:endParaRPr kumimoji="0" lang="en-US" altLang="en-US" sz="1800" b="0" i="0" u="none" strike="noStrike" cap="none" normalizeH="0" baseline="0" dirty="0">
              <a:ln>
                <a:noFill/>
              </a:ln>
              <a:effectLst/>
              <a:highlight>
                <a:srgbClr val="FFFF00"/>
              </a:highlight>
              <a:latin typeface="Arial" panose="020B0604020202020204" pitchFamily="34" charset="0"/>
            </a:endParaRPr>
          </a:p>
          <a:p>
            <a:pPr marL="0" marR="0" lvl="0" indent="0" defTabSz="914400" rtl="0" eaLnBrk="0" fontAlgn="base" latinLnBrk="0" hangingPunct="0">
              <a:lnSpc>
                <a:spcPct val="95000"/>
              </a:lnSpc>
              <a:spcBef>
                <a:spcPct val="0"/>
              </a:spcBef>
              <a:spcAft>
                <a:spcPts val="600"/>
              </a:spcAft>
              <a:buClrTx/>
              <a:buSzTx/>
              <a:buFontTx/>
              <a:buChar char="•"/>
              <a:tabLst/>
            </a:pPr>
            <a:r>
              <a:rPr kumimoji="0" lang="en-US" altLang="en-US" sz="1800" b="1" i="0" u="none" strike="noStrike" cap="none" normalizeH="0" baseline="0" dirty="0">
                <a:ln>
                  <a:noFill/>
                </a:ln>
                <a:effectLst/>
                <a:latin typeface="Arial" panose="020B0604020202020204" pitchFamily="34" charset="0"/>
              </a:rPr>
              <a:t> Cut Back on Unnecessary Expenses:</a:t>
            </a:r>
            <a:r>
              <a:rPr kumimoji="0" lang="en-US" altLang="en-US" sz="1800" b="0" i="0" u="none" strike="noStrike" cap="none" normalizeH="0" baseline="0" dirty="0">
                <a:ln>
                  <a:noFill/>
                </a:ln>
                <a:effectLst/>
                <a:latin typeface="Arial" panose="020B0604020202020204" pitchFamily="34" charset="0"/>
              </a:rPr>
              <a:t> Limit dining out, entertainment, and other non-essential costs during the holiday season. </a:t>
            </a:r>
          </a:p>
          <a:p>
            <a:pPr marL="0" marR="0" lvl="0" indent="0" defTabSz="914400" rtl="0" eaLnBrk="0" fontAlgn="base" latinLnBrk="0" hangingPunct="0">
              <a:lnSpc>
                <a:spcPct val="95000"/>
              </a:lnSpc>
              <a:spcBef>
                <a:spcPct val="0"/>
              </a:spcBef>
              <a:spcAft>
                <a:spcPts val="600"/>
              </a:spcAft>
              <a:buClrTx/>
              <a:buSzTx/>
              <a:buFontTx/>
              <a:buChar char="•"/>
              <a:tabLst/>
            </a:pPr>
            <a:r>
              <a:rPr kumimoji="0" lang="en-US" altLang="en-US" sz="1800" b="1" i="0" u="none" strike="noStrike" cap="none" normalizeH="0" baseline="0" dirty="0">
                <a:ln>
                  <a:noFill/>
                </a:ln>
                <a:effectLst/>
                <a:latin typeface="Arial" panose="020B0604020202020204" pitchFamily="34" charset="0"/>
              </a:rPr>
              <a:t> Cook at Home:</a:t>
            </a:r>
            <a:r>
              <a:rPr kumimoji="0" lang="en-US" altLang="en-US" sz="1800" b="0" i="0" u="none" strike="noStrike" cap="none" normalizeH="0" baseline="0" dirty="0">
                <a:ln>
                  <a:noFill/>
                </a:ln>
                <a:effectLst/>
                <a:latin typeface="Arial" panose="020B0604020202020204" pitchFamily="34" charset="0"/>
              </a:rPr>
              <a:t> Prepare meals at home instead of eating out to save money. </a:t>
            </a:r>
          </a:p>
          <a:p>
            <a:pPr marL="0" marR="0" lvl="0" indent="0" defTabSz="914400" rtl="0" eaLnBrk="0" fontAlgn="base" latinLnBrk="0" hangingPunct="0">
              <a:lnSpc>
                <a:spcPct val="95000"/>
              </a:lnSpc>
              <a:spcBef>
                <a:spcPct val="0"/>
              </a:spcBef>
              <a:spcAft>
                <a:spcPts val="600"/>
              </a:spcAft>
              <a:buClrTx/>
              <a:buSzTx/>
              <a:buFontTx/>
              <a:buChar char="•"/>
              <a:tabLst/>
            </a:pPr>
            <a:endParaRPr kumimoji="0" lang="en-US" altLang="en-US" sz="12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5000"/>
              </a:lnSpc>
              <a:spcBef>
                <a:spcPct val="0"/>
              </a:spcBef>
              <a:spcAft>
                <a:spcPts val="600"/>
              </a:spcAft>
              <a:buClrTx/>
              <a:buSzTx/>
              <a:buFontTx/>
              <a:buNone/>
              <a:tabLst/>
            </a:pPr>
            <a:endParaRPr kumimoji="0" lang="en-US" altLang="en-US" sz="12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208427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EA184-D93F-4B10-44E0-101350E049F2}"/>
              </a:ext>
            </a:extLst>
          </p:cNvPr>
          <p:cNvSpPr>
            <a:spLocks noGrp="1"/>
          </p:cNvSpPr>
          <p:nvPr>
            <p:ph type="title"/>
          </p:nvPr>
        </p:nvSpPr>
        <p:spPr>
          <a:xfrm>
            <a:off x="1386458" y="977073"/>
            <a:ext cx="9680610" cy="804283"/>
          </a:xfrm>
        </p:spPr>
        <p:txBody>
          <a:bodyPr>
            <a:normAutofit/>
          </a:bodyPr>
          <a:lstStyle/>
          <a:p>
            <a:r>
              <a:rPr lang="en-US" dirty="0"/>
              <a:t>Create a normal month budget</a:t>
            </a:r>
          </a:p>
        </p:txBody>
      </p:sp>
      <p:graphicFrame>
        <p:nvGraphicFramePr>
          <p:cNvPr id="20" name="Table 19">
            <a:extLst>
              <a:ext uri="{FF2B5EF4-FFF2-40B4-BE49-F238E27FC236}">
                <a16:creationId xmlns:a16="http://schemas.microsoft.com/office/drawing/2014/main" id="{AD46A7B5-1A85-3EB3-61E3-1F4DEBB25810}"/>
              </a:ext>
            </a:extLst>
          </p:cNvPr>
          <p:cNvGraphicFramePr>
            <a:graphicFrameLocks noGrp="1"/>
          </p:cNvGraphicFramePr>
          <p:nvPr/>
        </p:nvGraphicFramePr>
        <p:xfrm>
          <a:off x="4815318" y="1913642"/>
          <a:ext cx="2735552" cy="4185407"/>
        </p:xfrm>
        <a:graphic>
          <a:graphicData uri="http://schemas.openxmlformats.org/drawingml/2006/table">
            <a:tbl>
              <a:tblPr>
                <a:tableStyleId>{5C22544A-7EE6-4342-B048-85BDC9FD1C3A}</a:tableStyleId>
              </a:tblPr>
              <a:tblGrid>
                <a:gridCol w="2735552">
                  <a:extLst>
                    <a:ext uri="{9D8B030D-6E8A-4147-A177-3AD203B41FA5}">
                      <a16:colId xmlns:a16="http://schemas.microsoft.com/office/drawing/2014/main" val="3524712774"/>
                    </a:ext>
                  </a:extLst>
                </a:gridCol>
              </a:tblGrid>
              <a:tr h="246201">
                <a:tc>
                  <a:txBody>
                    <a:bodyPr/>
                    <a:lstStyle/>
                    <a:p>
                      <a:pPr algn="ctr" fontAlgn="b"/>
                      <a:r>
                        <a:rPr lang="en-US" sz="1100" u="none" strike="noStrike">
                          <a:effectLst/>
                        </a:rPr>
                        <a:t>Clothing and Personal Care</a:t>
                      </a:r>
                      <a:endParaRPr lang="en-US" sz="11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978243051"/>
                  </a:ext>
                </a:extLst>
              </a:tr>
              <a:tr h="246201">
                <a:tc>
                  <a:txBody>
                    <a:bodyPr/>
                    <a:lstStyle/>
                    <a:p>
                      <a:pPr algn="l" fontAlgn="b"/>
                      <a:r>
                        <a:rPr lang="en-US" sz="1100" u="none" strike="noStrike">
                          <a:effectLst/>
                        </a:rPr>
                        <a:t>New Clothes</a:t>
                      </a:r>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10590313"/>
                  </a:ext>
                </a:extLst>
              </a:tr>
              <a:tr h="246201">
                <a:tc>
                  <a:txBody>
                    <a:bodyPr/>
                    <a:lstStyle/>
                    <a:p>
                      <a:pPr algn="l" fontAlgn="b"/>
                      <a:r>
                        <a:rPr lang="en-US" sz="1100" u="none" strike="noStrike">
                          <a:effectLst/>
                        </a:rPr>
                        <a:t>Cleaning, Laundry</a:t>
                      </a:r>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79617883"/>
                  </a:ext>
                </a:extLst>
              </a:tr>
              <a:tr h="246201">
                <a:tc>
                  <a:txBody>
                    <a:bodyPr/>
                    <a:lstStyle/>
                    <a:p>
                      <a:pPr algn="l" fontAlgn="b"/>
                      <a:r>
                        <a:rPr lang="en-US" sz="1100" u="none" strike="noStrike">
                          <a:effectLst/>
                        </a:rPr>
                        <a:t>Personal Care--Hair Care</a:t>
                      </a:r>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39321598"/>
                  </a:ext>
                </a:extLst>
              </a:tr>
              <a:tr h="492400">
                <a:tc>
                  <a:txBody>
                    <a:bodyPr/>
                    <a:lstStyle/>
                    <a:p>
                      <a:pPr algn="l" fontAlgn="b"/>
                      <a:r>
                        <a:rPr lang="en-US" sz="1100" u="none" strike="noStrike" dirty="0">
                          <a:effectLst/>
                        </a:rPr>
                        <a:t>Other Clothing and Personal Care Expenses</a:t>
                      </a:r>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261539418"/>
                  </a:ext>
                </a:extLst>
              </a:tr>
              <a:tr h="492400">
                <a:tc>
                  <a:txBody>
                    <a:bodyPr/>
                    <a:lstStyle/>
                    <a:p>
                      <a:pPr algn="l" fontAlgn="b"/>
                      <a:r>
                        <a:rPr lang="en-US" sz="1100" u="none" strike="noStrike">
                          <a:effectLst/>
                        </a:rPr>
                        <a:t>. Total Clothing and Personal Care Expenditures</a:t>
                      </a:r>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345898273"/>
                  </a:ext>
                </a:extLst>
              </a:tr>
              <a:tr h="246201">
                <a:tc>
                  <a:txBody>
                    <a:bodyPr/>
                    <a:lstStyle/>
                    <a:p>
                      <a:pPr algn="ctr" fontAlgn="b"/>
                      <a:r>
                        <a:rPr lang="en-US" sz="1100" u="none" strike="noStrike">
                          <a:effectLst/>
                        </a:rPr>
                        <a:t>Transportation</a:t>
                      </a:r>
                      <a:endParaRPr lang="en-US" sz="11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882657220"/>
                  </a:ext>
                </a:extLst>
              </a:tr>
              <a:tr h="246201">
                <a:tc>
                  <a:txBody>
                    <a:bodyPr/>
                    <a:lstStyle/>
                    <a:p>
                      <a:pPr algn="l" fontAlgn="b"/>
                      <a:r>
                        <a:rPr lang="en-US" sz="1100" u="none" strike="noStrike">
                          <a:effectLst/>
                        </a:rPr>
                        <a:t>Car Payments, Gas, Parking,</a:t>
                      </a:r>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527471527"/>
                  </a:ext>
                </a:extLst>
              </a:tr>
              <a:tr h="492400">
                <a:tc>
                  <a:txBody>
                    <a:bodyPr/>
                    <a:lstStyle/>
                    <a:p>
                      <a:pPr algn="l" fontAlgn="b"/>
                      <a:r>
                        <a:rPr lang="en-US" sz="1100" u="none" strike="noStrike" dirty="0">
                          <a:effectLst/>
                        </a:rPr>
                        <a:t>Automobile Registration/Tags/Stickers</a:t>
                      </a:r>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985106848"/>
                  </a:ext>
                </a:extLst>
              </a:tr>
              <a:tr h="246201">
                <a:tc>
                  <a:txBody>
                    <a:bodyPr/>
                    <a:lstStyle/>
                    <a:p>
                      <a:pPr algn="l" fontAlgn="b"/>
                      <a:r>
                        <a:rPr lang="en-US" sz="1100" u="none" strike="noStrike">
                          <a:effectLst/>
                        </a:rPr>
                        <a:t>Repairs</a:t>
                      </a:r>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862270084"/>
                  </a:ext>
                </a:extLst>
              </a:tr>
              <a:tr h="492400">
                <a:tc>
                  <a:txBody>
                    <a:bodyPr/>
                    <a:lstStyle/>
                    <a:p>
                      <a:pPr algn="l" fontAlgn="b"/>
                      <a:r>
                        <a:rPr lang="en-US" sz="1100" u="none" strike="noStrike">
                          <a:effectLst/>
                        </a:rPr>
                        <a:t>Bus Pass / Other Transportation</a:t>
                      </a:r>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074490706"/>
                  </a:ext>
                </a:extLst>
              </a:tr>
              <a:tr h="492400">
                <a:tc>
                  <a:txBody>
                    <a:bodyPr/>
                    <a:lstStyle/>
                    <a:p>
                      <a:pPr algn="l" fontAlgn="b"/>
                      <a:r>
                        <a:rPr lang="en-US" sz="1100" u="none" strike="noStrike" dirty="0">
                          <a:effectLst/>
                        </a:rPr>
                        <a:t>. Total Transportation Expenditures</a:t>
                      </a:r>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57829088"/>
                  </a:ext>
                </a:extLst>
              </a:tr>
            </a:tbl>
          </a:graphicData>
        </a:graphic>
      </p:graphicFrame>
      <p:graphicFrame>
        <p:nvGraphicFramePr>
          <p:cNvPr id="21" name="Table 20">
            <a:extLst>
              <a:ext uri="{FF2B5EF4-FFF2-40B4-BE49-F238E27FC236}">
                <a16:creationId xmlns:a16="http://schemas.microsoft.com/office/drawing/2014/main" id="{B0CCE39B-39FD-62F2-A820-E3E4A6147A0B}"/>
              </a:ext>
            </a:extLst>
          </p:cNvPr>
          <p:cNvGraphicFramePr>
            <a:graphicFrameLocks noGrp="1"/>
          </p:cNvGraphicFramePr>
          <p:nvPr/>
        </p:nvGraphicFramePr>
        <p:xfrm>
          <a:off x="8082491" y="1913642"/>
          <a:ext cx="2984577" cy="4185409"/>
        </p:xfrm>
        <a:graphic>
          <a:graphicData uri="http://schemas.openxmlformats.org/drawingml/2006/table">
            <a:tbl>
              <a:tblPr>
                <a:tableStyleId>{5C22544A-7EE6-4342-B048-85BDC9FD1C3A}</a:tableStyleId>
              </a:tblPr>
              <a:tblGrid>
                <a:gridCol w="2984577">
                  <a:extLst>
                    <a:ext uri="{9D8B030D-6E8A-4147-A177-3AD203B41FA5}">
                      <a16:colId xmlns:a16="http://schemas.microsoft.com/office/drawing/2014/main" val="2280087742"/>
                    </a:ext>
                  </a:extLst>
                </a:gridCol>
              </a:tblGrid>
              <a:tr h="232523">
                <a:tc>
                  <a:txBody>
                    <a:bodyPr/>
                    <a:lstStyle/>
                    <a:p>
                      <a:pPr algn="ctr" fontAlgn="b"/>
                      <a:r>
                        <a:rPr lang="en-US" sz="1100" u="none" strike="noStrike">
                          <a:effectLst/>
                        </a:rPr>
                        <a:t>Recreation</a:t>
                      </a:r>
                      <a:endParaRPr lang="en-US" sz="11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426773445"/>
                  </a:ext>
                </a:extLst>
              </a:tr>
              <a:tr h="697568">
                <a:tc>
                  <a:txBody>
                    <a:bodyPr/>
                    <a:lstStyle/>
                    <a:p>
                      <a:pPr algn="l" fontAlgn="b"/>
                      <a:r>
                        <a:rPr lang="en-US" sz="1100" u="none" strike="noStrike">
                          <a:effectLst/>
                        </a:rPr>
                        <a:t>Movies, Theater, Sporting Events, Club Memberships, Hobbies</a:t>
                      </a:r>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15632873"/>
                  </a:ext>
                </a:extLst>
              </a:tr>
              <a:tr h="232523">
                <a:tc>
                  <a:txBody>
                    <a:bodyPr/>
                    <a:lstStyle/>
                    <a:p>
                      <a:pPr algn="l" fontAlgn="b"/>
                      <a:r>
                        <a:rPr lang="en-US" sz="1100" u="none" strike="noStrike">
                          <a:effectLst/>
                        </a:rPr>
                        <a:t>Vacations &amp; Gifts</a:t>
                      </a:r>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049253664"/>
                  </a:ext>
                </a:extLst>
              </a:tr>
              <a:tr h="232523">
                <a:tc>
                  <a:txBody>
                    <a:bodyPr/>
                    <a:lstStyle/>
                    <a:p>
                      <a:pPr algn="l" fontAlgn="b"/>
                      <a:r>
                        <a:rPr lang="en-US" sz="1100" u="none" strike="noStrike">
                          <a:effectLst/>
                        </a:rPr>
                        <a:t>. Total Recreation Expenditures</a:t>
                      </a:r>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253424817"/>
                  </a:ext>
                </a:extLst>
              </a:tr>
              <a:tr h="465045">
                <a:tc>
                  <a:txBody>
                    <a:bodyPr/>
                    <a:lstStyle/>
                    <a:p>
                      <a:pPr algn="ctr" fontAlgn="b"/>
                      <a:r>
                        <a:rPr lang="en-US" sz="1100" u="none" strike="noStrike">
                          <a:effectLst/>
                        </a:rPr>
                        <a:t>Medical &amp; Insurance Expenditures</a:t>
                      </a:r>
                      <a:endParaRPr lang="en-US" sz="11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243007476"/>
                  </a:ext>
                </a:extLst>
              </a:tr>
              <a:tr h="232523">
                <a:tc>
                  <a:txBody>
                    <a:bodyPr/>
                    <a:lstStyle/>
                    <a:p>
                      <a:pPr algn="l" fontAlgn="b"/>
                      <a:r>
                        <a:rPr lang="en-US" sz="1100" u="none" strike="noStrike">
                          <a:effectLst/>
                        </a:rPr>
                        <a:t>Doctor, Dentist</a:t>
                      </a:r>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301372995"/>
                  </a:ext>
                </a:extLst>
              </a:tr>
              <a:tr h="465045">
                <a:tc>
                  <a:txBody>
                    <a:bodyPr/>
                    <a:lstStyle/>
                    <a:p>
                      <a:pPr algn="l" fontAlgn="b"/>
                      <a:r>
                        <a:rPr lang="en-US" sz="1100" u="none" strike="noStrike" dirty="0">
                          <a:effectLst/>
                        </a:rPr>
                        <a:t>Prescription Drugs and Medicines</a:t>
                      </a:r>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676882266"/>
                  </a:ext>
                </a:extLst>
              </a:tr>
              <a:tr h="465045">
                <a:tc>
                  <a:txBody>
                    <a:bodyPr/>
                    <a:lstStyle/>
                    <a:p>
                      <a:pPr algn="l" fontAlgn="b"/>
                      <a:r>
                        <a:rPr lang="en-US" sz="1100" u="none" strike="noStrike" dirty="0">
                          <a:effectLst/>
                        </a:rPr>
                        <a:t>Car, Health, Life, Disability, Liability Insurance</a:t>
                      </a:r>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373382363"/>
                  </a:ext>
                </a:extLst>
              </a:tr>
              <a:tr h="465045">
                <a:tc>
                  <a:txBody>
                    <a:bodyPr/>
                    <a:lstStyle/>
                    <a:p>
                      <a:pPr algn="l" fontAlgn="b"/>
                      <a:r>
                        <a:rPr lang="en-US" sz="1100" u="none" strike="noStrike">
                          <a:effectLst/>
                        </a:rPr>
                        <a:t>. Total Medical &amp; Insurance Expenditures</a:t>
                      </a:r>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16825953"/>
                  </a:ext>
                </a:extLst>
              </a:tr>
              <a:tr h="232523">
                <a:tc>
                  <a:txBody>
                    <a:bodyPr/>
                    <a:lstStyle/>
                    <a:p>
                      <a:pPr algn="ctr" fontAlgn="b"/>
                      <a:r>
                        <a:rPr lang="en-US" sz="1100" u="none" strike="noStrike">
                          <a:effectLst/>
                        </a:rPr>
                        <a:t>Other Expenditures</a:t>
                      </a:r>
                      <a:endParaRPr lang="en-US" sz="11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371516754"/>
                  </a:ext>
                </a:extLst>
              </a:tr>
              <a:tr h="232523">
                <a:tc>
                  <a:txBody>
                    <a:bodyPr/>
                    <a:lstStyle/>
                    <a:p>
                      <a:pPr algn="l" fontAlgn="b"/>
                      <a:r>
                        <a:rPr lang="en-US" sz="1100" u="none" strike="noStrike">
                          <a:effectLst/>
                        </a:rPr>
                        <a:t>Child Care</a:t>
                      </a:r>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75916194"/>
                  </a:ext>
                </a:extLst>
              </a:tr>
              <a:tr h="232523">
                <a:tc>
                  <a:txBody>
                    <a:bodyPr/>
                    <a:lstStyle/>
                    <a:p>
                      <a:pPr algn="l" fontAlgn="b"/>
                      <a:r>
                        <a:rPr lang="en-US" sz="1100" u="none" strike="noStrike" dirty="0">
                          <a:effectLst/>
                        </a:rPr>
                        <a:t>Other Expenses - DEFINE</a:t>
                      </a:r>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935479"/>
                  </a:ext>
                </a:extLst>
              </a:tr>
            </a:tbl>
          </a:graphicData>
        </a:graphic>
      </p:graphicFrame>
      <p:graphicFrame>
        <p:nvGraphicFramePr>
          <p:cNvPr id="24" name="Content Placeholder 23">
            <a:extLst>
              <a:ext uri="{FF2B5EF4-FFF2-40B4-BE49-F238E27FC236}">
                <a16:creationId xmlns:a16="http://schemas.microsoft.com/office/drawing/2014/main" id="{9E41C366-8166-C952-0A02-AE97B93CC187}"/>
              </a:ext>
            </a:extLst>
          </p:cNvPr>
          <p:cNvGraphicFramePr>
            <a:graphicFrameLocks noGrp="1"/>
          </p:cNvGraphicFramePr>
          <p:nvPr>
            <p:ph idx="1"/>
          </p:nvPr>
        </p:nvGraphicFramePr>
        <p:xfrm>
          <a:off x="1198968" y="1903283"/>
          <a:ext cx="3350540" cy="4185410"/>
        </p:xfrm>
        <a:graphic>
          <a:graphicData uri="http://schemas.openxmlformats.org/drawingml/2006/table">
            <a:tbl>
              <a:tblPr>
                <a:tableStyleId>{5C22544A-7EE6-4342-B048-85BDC9FD1C3A}</a:tableStyleId>
              </a:tblPr>
              <a:tblGrid>
                <a:gridCol w="3350540">
                  <a:extLst>
                    <a:ext uri="{9D8B030D-6E8A-4147-A177-3AD203B41FA5}">
                      <a16:colId xmlns:a16="http://schemas.microsoft.com/office/drawing/2014/main" val="1026333488"/>
                    </a:ext>
                  </a:extLst>
                </a:gridCol>
              </a:tblGrid>
              <a:tr h="380492">
                <a:tc>
                  <a:txBody>
                    <a:bodyPr/>
                    <a:lstStyle/>
                    <a:p>
                      <a:pPr algn="ctr" fontAlgn="b"/>
                      <a:r>
                        <a:rPr lang="en-US" sz="1700" u="none" strike="noStrike">
                          <a:effectLst/>
                        </a:rPr>
                        <a:t>Living Expenses </a:t>
                      </a:r>
                      <a:endParaRPr lang="en-US" sz="1700" b="1" i="0" u="none" strike="noStrike">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3157556040"/>
                  </a:ext>
                </a:extLst>
              </a:tr>
              <a:tr h="380492">
                <a:tc>
                  <a:txBody>
                    <a:bodyPr/>
                    <a:lstStyle/>
                    <a:p>
                      <a:pPr algn="l" fontAlgn="b"/>
                      <a:r>
                        <a:rPr lang="en-US" sz="1700" u="none" strike="noStrike">
                          <a:effectLst/>
                        </a:rPr>
                        <a:t>Savings / retirement account</a:t>
                      </a:r>
                      <a:endParaRPr lang="en-US" sz="1700" b="0" i="0" u="none" strike="noStrike">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2513155453"/>
                  </a:ext>
                </a:extLst>
              </a:tr>
              <a:tr h="380492">
                <a:tc>
                  <a:txBody>
                    <a:bodyPr/>
                    <a:lstStyle/>
                    <a:p>
                      <a:pPr algn="l" fontAlgn="b"/>
                      <a:r>
                        <a:rPr lang="en-US" sz="1700" u="none" strike="noStrike">
                          <a:effectLst/>
                        </a:rPr>
                        <a:t>Rent/Mortgage </a:t>
                      </a:r>
                      <a:endParaRPr lang="en-US" sz="1700" b="0" i="0" u="none" strike="noStrike">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1092588833"/>
                  </a:ext>
                </a:extLst>
              </a:tr>
              <a:tr h="380492">
                <a:tc>
                  <a:txBody>
                    <a:bodyPr/>
                    <a:lstStyle/>
                    <a:p>
                      <a:pPr algn="l" fontAlgn="b"/>
                      <a:r>
                        <a:rPr lang="en-US" sz="1700" u="none" strike="noStrike">
                          <a:effectLst/>
                        </a:rPr>
                        <a:t>Furniture, appliances, TVs, etc.</a:t>
                      </a:r>
                      <a:endParaRPr lang="en-US" sz="1700" b="0" i="0" u="none" strike="noStrike">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1593970814"/>
                  </a:ext>
                </a:extLst>
              </a:tr>
              <a:tr h="760983">
                <a:tc>
                  <a:txBody>
                    <a:bodyPr/>
                    <a:lstStyle/>
                    <a:p>
                      <a:pPr algn="l" fontAlgn="b"/>
                      <a:r>
                        <a:rPr lang="en-US" sz="1700" u="none" strike="noStrike">
                          <a:effectLst/>
                        </a:rPr>
                        <a:t>Other Debt/Credit card payments</a:t>
                      </a:r>
                      <a:endParaRPr lang="en-US" sz="1700" b="0" i="0" u="none" strike="noStrike">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3231638784"/>
                  </a:ext>
                </a:extLst>
              </a:tr>
              <a:tr h="380492">
                <a:tc>
                  <a:txBody>
                    <a:bodyPr/>
                    <a:lstStyle/>
                    <a:p>
                      <a:pPr algn="l" fontAlgn="b"/>
                      <a:r>
                        <a:rPr lang="en-US" sz="1700" u="none" strike="noStrike">
                          <a:effectLst/>
                        </a:rPr>
                        <a:t>Tool payments</a:t>
                      </a:r>
                      <a:endParaRPr lang="en-US" sz="1700" b="1" i="0" u="none" strike="noStrike">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271702201"/>
                  </a:ext>
                </a:extLst>
              </a:tr>
              <a:tr h="380492">
                <a:tc>
                  <a:txBody>
                    <a:bodyPr/>
                    <a:lstStyle/>
                    <a:p>
                      <a:pPr algn="l" fontAlgn="b"/>
                      <a:r>
                        <a:rPr lang="en-US" sz="1700" u="none" strike="noStrike">
                          <a:effectLst/>
                        </a:rPr>
                        <a:t>Other Living Expenses (utilities)</a:t>
                      </a:r>
                      <a:endParaRPr lang="en-US" sz="1700" b="0" i="0" u="none" strike="noStrike">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582410392"/>
                  </a:ext>
                </a:extLst>
              </a:tr>
              <a:tr h="760983">
                <a:tc>
                  <a:txBody>
                    <a:bodyPr/>
                    <a:lstStyle/>
                    <a:p>
                      <a:pPr algn="l" fontAlgn="b"/>
                      <a:r>
                        <a:rPr lang="en-US" sz="1700" u="none" strike="noStrike">
                          <a:effectLst/>
                        </a:rPr>
                        <a:t>Tuition and books, fees, student loan payments</a:t>
                      </a:r>
                      <a:endParaRPr lang="en-US" sz="1700" b="0" i="0" u="none" strike="noStrike">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4125625911"/>
                  </a:ext>
                </a:extLst>
              </a:tr>
              <a:tr h="380492">
                <a:tc>
                  <a:txBody>
                    <a:bodyPr/>
                    <a:lstStyle/>
                    <a:p>
                      <a:pPr algn="l" fontAlgn="b"/>
                      <a:r>
                        <a:rPr lang="en-US" sz="1700" u="none" strike="noStrike" dirty="0">
                          <a:effectLst/>
                        </a:rPr>
                        <a:t>. Total Housing Expenditures</a:t>
                      </a:r>
                      <a:endParaRPr lang="en-US" sz="1700" b="0"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2039627873"/>
                  </a:ext>
                </a:extLst>
              </a:tr>
            </a:tbl>
          </a:graphicData>
        </a:graphic>
      </p:graphicFrame>
    </p:spTree>
    <p:extLst>
      <p:ext uri="{BB962C8B-B14F-4D97-AF65-F5344CB8AC3E}">
        <p14:creationId xmlns:p14="http://schemas.microsoft.com/office/powerpoint/2010/main" val="3248665168"/>
      </p:ext>
    </p:extLst>
  </p:cSld>
  <p:clrMapOvr>
    <a:masterClrMapping/>
  </p:clrMapOvr>
  <mc:AlternateContent xmlns:mc="http://schemas.openxmlformats.org/markup-compatibility/2006" xmlns:p14="http://schemas.microsoft.com/office/powerpoint/2010/main">
    <mc:Choice Requires="p14">
      <p:transition spd="slow" p14:dur="2000" advTm="25625"/>
    </mc:Choice>
    <mc:Fallback xmlns="">
      <p:transition spd="slow" advTm="2562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EA184-D93F-4B10-44E0-101350E049F2}"/>
              </a:ext>
            </a:extLst>
          </p:cNvPr>
          <p:cNvSpPr>
            <a:spLocks noGrp="1"/>
          </p:cNvSpPr>
          <p:nvPr>
            <p:ph type="title"/>
          </p:nvPr>
        </p:nvSpPr>
        <p:spPr>
          <a:xfrm>
            <a:off x="989814" y="916282"/>
            <a:ext cx="10058400" cy="321179"/>
          </a:xfrm>
        </p:spPr>
        <p:txBody>
          <a:bodyPr>
            <a:normAutofit fontScale="90000"/>
          </a:bodyPr>
          <a:lstStyle/>
          <a:p>
            <a:r>
              <a:rPr lang="en-US" dirty="0"/>
              <a:t>Normal Budget-Graph (Bank)</a:t>
            </a:r>
          </a:p>
        </p:txBody>
      </p:sp>
      <p:pic>
        <p:nvPicPr>
          <p:cNvPr id="7" name="Picture 6">
            <a:extLst>
              <a:ext uri="{FF2B5EF4-FFF2-40B4-BE49-F238E27FC236}">
                <a16:creationId xmlns:a16="http://schemas.microsoft.com/office/drawing/2014/main" id="{65D5C63B-E84E-6A64-6548-A26F16F2A04B}"/>
              </a:ext>
            </a:extLst>
          </p:cNvPr>
          <p:cNvPicPr>
            <a:picLocks noChangeAspect="1"/>
          </p:cNvPicPr>
          <p:nvPr/>
        </p:nvPicPr>
        <p:blipFill>
          <a:blip r:embed="rId2"/>
          <a:stretch>
            <a:fillRect/>
          </a:stretch>
        </p:blipFill>
        <p:spPr>
          <a:xfrm>
            <a:off x="123825" y="1586060"/>
            <a:ext cx="11944350" cy="3685880"/>
          </a:xfrm>
          <a:prstGeom prst="rect">
            <a:avLst/>
          </a:prstGeom>
        </p:spPr>
      </p:pic>
      <p:pic>
        <p:nvPicPr>
          <p:cNvPr id="11" name="Picture 10">
            <a:extLst>
              <a:ext uri="{FF2B5EF4-FFF2-40B4-BE49-F238E27FC236}">
                <a16:creationId xmlns:a16="http://schemas.microsoft.com/office/drawing/2014/main" id="{9C8692DE-09AE-9C9E-82A9-35C292A235A7}"/>
              </a:ext>
            </a:extLst>
          </p:cNvPr>
          <p:cNvPicPr>
            <a:picLocks noChangeAspect="1"/>
          </p:cNvPicPr>
          <p:nvPr/>
        </p:nvPicPr>
        <p:blipFill>
          <a:blip r:embed="rId3"/>
          <a:stretch>
            <a:fillRect/>
          </a:stretch>
        </p:blipFill>
        <p:spPr>
          <a:xfrm>
            <a:off x="123825" y="5679931"/>
            <a:ext cx="11944350" cy="819150"/>
          </a:xfrm>
          <a:prstGeom prst="rect">
            <a:avLst/>
          </a:prstGeom>
        </p:spPr>
      </p:pic>
    </p:spTree>
    <p:extLst>
      <p:ext uri="{BB962C8B-B14F-4D97-AF65-F5344CB8AC3E}">
        <p14:creationId xmlns:p14="http://schemas.microsoft.com/office/powerpoint/2010/main" val="4202295436"/>
      </p:ext>
    </p:extLst>
  </p:cSld>
  <p:clrMapOvr>
    <a:masterClrMapping/>
  </p:clrMapOvr>
  <mc:AlternateContent xmlns:mc="http://schemas.openxmlformats.org/markup-compatibility/2006" xmlns:p14="http://schemas.microsoft.com/office/powerpoint/2010/main">
    <mc:Choice Requires="p14">
      <p:transition spd="slow" p14:dur="2000" advTm="68857"/>
    </mc:Choice>
    <mc:Fallback xmlns="">
      <p:transition spd="slow" advTm="6885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1050197" y="1713390"/>
            <a:ext cx="2323318" cy="4279037"/>
          </a:xfrm>
        </p:spPr>
        <p:txBody>
          <a:bodyPr>
            <a:normAutofit/>
          </a:bodyPr>
          <a:lstStyle/>
          <a:p>
            <a:pPr marL="0" indent="0">
              <a:buNone/>
            </a:pPr>
            <a:r>
              <a:rPr lang="en-US" altLang="en-US" sz="4000" dirty="0">
                <a:latin typeface="Arial" panose="020B0604020202020204" pitchFamily="34" charset="0"/>
                <a:cs typeface="Arial" panose="020B0604020202020204" pitchFamily="34" charset="0"/>
              </a:rPr>
              <a:t>Make a Plan</a:t>
            </a:r>
            <a:endParaRPr lang="en-US" altLang="en-US" sz="4000" u="sng" dirty="0">
              <a:latin typeface="Arial" panose="020B0604020202020204" pitchFamily="34" charset="0"/>
              <a:cs typeface="Arial" panose="020B0604020202020204" pitchFamily="34" charset="0"/>
            </a:endParaRPr>
          </a:p>
          <a:p>
            <a:endParaRPr lang="en-US" altLang="en-US" sz="2000" dirty="0">
              <a:latin typeface="Arial" panose="020B0604020202020204" pitchFamily="34" charset="0"/>
              <a:cs typeface="Arial" panose="020B0604020202020204" pitchFamily="34" charset="0"/>
            </a:endParaRPr>
          </a:p>
        </p:txBody>
      </p:sp>
      <p:sp>
        <p:nvSpPr>
          <p:cNvPr id="3277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fld id="{353A19B3-5EA9-49A7-86D4-4A3650E33F0F}" type="slidenum">
              <a:rPr lang="en-US" altLang="en-US">
                <a:solidFill>
                  <a:srgbClr val="F2F2F2"/>
                </a:solidFill>
                <a:latin typeface="Arial" panose="020B0604020202020204" pitchFamily="34" charset="0"/>
              </a:rPr>
              <a:pPr>
                <a:spcBef>
                  <a:spcPct val="0"/>
                </a:spcBef>
                <a:buClrTx/>
                <a:buSzTx/>
                <a:buFontTx/>
                <a:buNone/>
              </a:pPr>
              <a:t>17</a:t>
            </a:fld>
            <a:endParaRPr lang="en-US" altLang="en-US" dirty="0">
              <a:solidFill>
                <a:srgbClr val="F2F2F2"/>
              </a:solidFill>
              <a:latin typeface="Arial" panose="020B0604020202020204" pitchFamily="34" charset="0"/>
            </a:endParaRPr>
          </a:p>
        </p:txBody>
      </p:sp>
      <p:graphicFrame>
        <p:nvGraphicFramePr>
          <p:cNvPr id="6" name="Table 5">
            <a:extLst>
              <a:ext uri="{FF2B5EF4-FFF2-40B4-BE49-F238E27FC236}">
                <a16:creationId xmlns:a16="http://schemas.microsoft.com/office/drawing/2014/main" id="{1F7FA74B-FB44-4508-A53B-3183AFCBD084}"/>
              </a:ext>
            </a:extLst>
          </p:cNvPr>
          <p:cNvGraphicFramePr>
            <a:graphicFrameLocks noGrp="1"/>
          </p:cNvGraphicFramePr>
          <p:nvPr>
            <p:extLst>
              <p:ext uri="{D42A27DB-BD31-4B8C-83A1-F6EECF244321}">
                <p14:modId xmlns:p14="http://schemas.microsoft.com/office/powerpoint/2010/main" val="94521318"/>
              </p:ext>
            </p:extLst>
          </p:nvPr>
        </p:nvGraphicFramePr>
        <p:xfrm>
          <a:off x="3799762" y="1256304"/>
          <a:ext cx="7467600" cy="4940310"/>
        </p:xfrm>
        <a:graphic>
          <a:graphicData uri="http://schemas.openxmlformats.org/drawingml/2006/table">
            <a:tbl>
              <a:tblPr firstRow="1" bandRow="1">
                <a:tableStyleId>{F5AB1C69-6EDB-4FF4-983F-18BD219EF322}</a:tableStyleId>
              </a:tblPr>
              <a:tblGrid>
                <a:gridCol w="37338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494031">
                <a:tc>
                  <a:txBody>
                    <a:bodyPr/>
                    <a:lstStyle/>
                    <a:p>
                      <a:pPr algn="ctr"/>
                      <a:r>
                        <a:rPr lang="en-US" sz="2600" dirty="0"/>
                        <a:t>Incoming</a:t>
                      </a:r>
                    </a:p>
                  </a:txBody>
                  <a:tcPr marT="45737" marB="45737"/>
                </a:tc>
                <a:tc>
                  <a:txBody>
                    <a:bodyPr/>
                    <a:lstStyle/>
                    <a:p>
                      <a:pPr algn="ctr"/>
                      <a:r>
                        <a:rPr lang="en-US" sz="2600" dirty="0"/>
                        <a:t>Outgoing</a:t>
                      </a:r>
                    </a:p>
                  </a:txBody>
                  <a:tcPr marT="45737" marB="45737"/>
                </a:tc>
                <a:extLst>
                  <a:ext uri="{0D108BD9-81ED-4DB2-BD59-A6C34878D82A}">
                    <a16:rowId xmlns:a16="http://schemas.microsoft.com/office/drawing/2014/main" val="10000"/>
                  </a:ext>
                </a:extLst>
              </a:tr>
              <a:tr h="4940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b="0" dirty="0">
                          <a:solidFill>
                            <a:schemeClr val="tx1">
                              <a:lumMod val="75000"/>
                              <a:lumOff val="25000"/>
                            </a:schemeClr>
                          </a:solidFill>
                        </a:rPr>
                        <a:t>Grants</a:t>
                      </a:r>
                    </a:p>
                  </a:txBody>
                  <a:tcPr marT="45737" marB="4573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b="0" dirty="0">
                          <a:solidFill>
                            <a:schemeClr val="tx1">
                              <a:lumMod val="75000"/>
                              <a:lumOff val="25000"/>
                            </a:schemeClr>
                          </a:solidFill>
                        </a:rPr>
                        <a:t>Tuition,</a:t>
                      </a:r>
                      <a:r>
                        <a:rPr lang="en-US" sz="2600" b="0" baseline="0" dirty="0">
                          <a:solidFill>
                            <a:schemeClr val="tx1">
                              <a:lumMod val="75000"/>
                              <a:lumOff val="25000"/>
                            </a:schemeClr>
                          </a:solidFill>
                        </a:rPr>
                        <a:t> Fees, Books</a:t>
                      </a:r>
                      <a:endParaRPr lang="en-US" sz="2600" b="0" dirty="0">
                        <a:solidFill>
                          <a:schemeClr val="tx1">
                            <a:lumMod val="75000"/>
                            <a:lumOff val="25000"/>
                          </a:schemeClr>
                        </a:solidFill>
                      </a:endParaRPr>
                    </a:p>
                  </a:txBody>
                  <a:tcPr marT="45737" marB="45737"/>
                </a:tc>
                <a:extLst>
                  <a:ext uri="{0D108BD9-81ED-4DB2-BD59-A6C34878D82A}">
                    <a16:rowId xmlns:a16="http://schemas.microsoft.com/office/drawing/2014/main" val="10001"/>
                  </a:ext>
                </a:extLst>
              </a:tr>
              <a:tr h="4940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b="0" dirty="0">
                          <a:solidFill>
                            <a:schemeClr val="tx1">
                              <a:lumMod val="75000"/>
                              <a:lumOff val="25000"/>
                            </a:schemeClr>
                          </a:solidFill>
                        </a:rPr>
                        <a:t>Scholarships</a:t>
                      </a:r>
                    </a:p>
                  </a:txBody>
                  <a:tcPr marT="45737" marB="4573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b="0" dirty="0">
                          <a:solidFill>
                            <a:schemeClr val="tx1">
                              <a:lumMod val="75000"/>
                              <a:lumOff val="25000"/>
                            </a:schemeClr>
                          </a:solidFill>
                        </a:rPr>
                        <a:t>SAVINGS</a:t>
                      </a:r>
                    </a:p>
                  </a:txBody>
                  <a:tcPr marT="45737" marB="45737"/>
                </a:tc>
                <a:extLst>
                  <a:ext uri="{0D108BD9-81ED-4DB2-BD59-A6C34878D82A}">
                    <a16:rowId xmlns:a16="http://schemas.microsoft.com/office/drawing/2014/main" val="10002"/>
                  </a:ext>
                </a:extLst>
              </a:tr>
              <a:tr h="4940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b="0" dirty="0">
                          <a:solidFill>
                            <a:schemeClr val="tx1">
                              <a:lumMod val="75000"/>
                              <a:lumOff val="25000"/>
                            </a:schemeClr>
                          </a:solidFill>
                        </a:rPr>
                        <a:t>Work-study</a:t>
                      </a:r>
                    </a:p>
                  </a:txBody>
                  <a:tcPr marT="45737" marB="4573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solidFill>
                            <a:schemeClr val="tx1">
                              <a:lumMod val="75000"/>
                              <a:lumOff val="25000"/>
                            </a:schemeClr>
                          </a:solidFill>
                        </a:rPr>
                        <a:t>Housing / Food</a:t>
                      </a:r>
                    </a:p>
                  </a:txBody>
                  <a:tcPr marT="45737" marB="45737"/>
                </a:tc>
                <a:extLst>
                  <a:ext uri="{0D108BD9-81ED-4DB2-BD59-A6C34878D82A}">
                    <a16:rowId xmlns:a16="http://schemas.microsoft.com/office/drawing/2014/main" val="10003"/>
                  </a:ext>
                </a:extLst>
              </a:tr>
              <a:tr h="4940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solidFill>
                            <a:schemeClr val="tx1">
                              <a:lumMod val="75000"/>
                              <a:lumOff val="25000"/>
                            </a:schemeClr>
                          </a:solidFill>
                        </a:rPr>
                        <a:t>College Savings Usage</a:t>
                      </a:r>
                    </a:p>
                  </a:txBody>
                  <a:tcPr marT="45737" marB="4573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solidFill>
                            <a:schemeClr val="tx1">
                              <a:lumMod val="75000"/>
                              <a:lumOff val="25000"/>
                            </a:schemeClr>
                          </a:solidFill>
                        </a:rPr>
                        <a:t>Transportation</a:t>
                      </a:r>
                    </a:p>
                  </a:txBody>
                  <a:tcPr marT="45737" marB="45737"/>
                </a:tc>
                <a:extLst>
                  <a:ext uri="{0D108BD9-81ED-4DB2-BD59-A6C34878D82A}">
                    <a16:rowId xmlns:a16="http://schemas.microsoft.com/office/drawing/2014/main" val="10004"/>
                  </a:ext>
                </a:extLst>
              </a:tr>
              <a:tr h="4940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solidFill>
                            <a:schemeClr val="tx1">
                              <a:lumMod val="75000"/>
                              <a:lumOff val="25000"/>
                            </a:schemeClr>
                          </a:solidFill>
                        </a:rPr>
                        <a:t>Family Assistance</a:t>
                      </a:r>
                    </a:p>
                  </a:txBody>
                  <a:tcPr marT="45737" marB="4573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solidFill>
                            <a:schemeClr val="tx1">
                              <a:lumMod val="75000"/>
                              <a:lumOff val="25000"/>
                            </a:schemeClr>
                          </a:solidFill>
                        </a:rPr>
                        <a:t>GIFTS</a:t>
                      </a:r>
                    </a:p>
                  </a:txBody>
                  <a:tcPr marT="45737" marB="45737"/>
                </a:tc>
                <a:extLst>
                  <a:ext uri="{0D108BD9-81ED-4DB2-BD59-A6C34878D82A}">
                    <a16:rowId xmlns:a16="http://schemas.microsoft.com/office/drawing/2014/main" val="10005"/>
                  </a:ext>
                </a:extLst>
              </a:tr>
              <a:tr h="4940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solidFill>
                            <a:schemeClr val="tx1">
                              <a:lumMod val="75000"/>
                              <a:lumOff val="25000"/>
                            </a:schemeClr>
                          </a:solidFill>
                        </a:rPr>
                        <a:t>Individual Income</a:t>
                      </a:r>
                    </a:p>
                  </a:txBody>
                  <a:tcPr marT="45737" marB="4573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solidFill>
                            <a:schemeClr val="tx1">
                              <a:lumMod val="75000"/>
                              <a:lumOff val="25000"/>
                            </a:schemeClr>
                          </a:solidFill>
                        </a:rPr>
                        <a:t>Health</a:t>
                      </a:r>
                      <a:r>
                        <a:rPr lang="en-US" sz="2600" baseline="0" dirty="0">
                          <a:solidFill>
                            <a:schemeClr val="tx1">
                              <a:lumMod val="75000"/>
                              <a:lumOff val="25000"/>
                            </a:schemeClr>
                          </a:solidFill>
                        </a:rPr>
                        <a:t> Care / Insurance</a:t>
                      </a:r>
                      <a:endParaRPr lang="en-US" sz="2600" dirty="0">
                        <a:solidFill>
                          <a:schemeClr val="tx1">
                            <a:lumMod val="75000"/>
                            <a:lumOff val="25000"/>
                          </a:schemeClr>
                        </a:solidFill>
                      </a:endParaRPr>
                    </a:p>
                  </a:txBody>
                  <a:tcPr marT="45737" marB="45737"/>
                </a:tc>
                <a:extLst>
                  <a:ext uri="{0D108BD9-81ED-4DB2-BD59-A6C34878D82A}">
                    <a16:rowId xmlns:a16="http://schemas.microsoft.com/office/drawing/2014/main" val="10006"/>
                  </a:ext>
                </a:extLst>
              </a:tr>
              <a:tr h="4940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b="1" dirty="0">
                          <a:solidFill>
                            <a:schemeClr val="tx1">
                              <a:lumMod val="75000"/>
                              <a:lumOff val="25000"/>
                            </a:schemeClr>
                          </a:solidFill>
                        </a:rPr>
                        <a:t>Loans</a:t>
                      </a:r>
                    </a:p>
                  </a:txBody>
                  <a:tcPr marT="45737" marB="4573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solidFill>
                            <a:schemeClr val="tx1">
                              <a:lumMod val="75000"/>
                              <a:lumOff val="25000"/>
                            </a:schemeClr>
                          </a:solidFill>
                        </a:rPr>
                        <a:t>Entertainment</a:t>
                      </a:r>
                    </a:p>
                  </a:txBody>
                  <a:tcPr marT="45737" marB="45737"/>
                </a:tc>
                <a:extLst>
                  <a:ext uri="{0D108BD9-81ED-4DB2-BD59-A6C34878D82A}">
                    <a16:rowId xmlns:a16="http://schemas.microsoft.com/office/drawing/2014/main" val="10007"/>
                  </a:ext>
                </a:extLst>
              </a:tr>
              <a:tr h="49403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600" b="1" dirty="0">
                        <a:solidFill>
                          <a:schemeClr val="tx1">
                            <a:lumMod val="75000"/>
                            <a:lumOff val="25000"/>
                          </a:schemeClr>
                        </a:solidFill>
                      </a:endParaRPr>
                    </a:p>
                  </a:txBody>
                  <a:tcPr marT="45737" marB="45737">
                    <a:lnB w="28575" cap="flat" cmpd="sng" algn="ctr">
                      <a:no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b="1" dirty="0">
                          <a:solidFill>
                            <a:schemeClr val="tx1">
                              <a:lumMod val="75000"/>
                              <a:lumOff val="25000"/>
                            </a:schemeClr>
                          </a:solidFill>
                        </a:rPr>
                        <a:t>Loan</a:t>
                      </a:r>
                      <a:r>
                        <a:rPr lang="en-US" sz="2600" b="1" baseline="0" dirty="0">
                          <a:solidFill>
                            <a:schemeClr val="tx1">
                              <a:lumMod val="75000"/>
                              <a:lumOff val="25000"/>
                            </a:schemeClr>
                          </a:solidFill>
                        </a:rPr>
                        <a:t> Costs</a:t>
                      </a:r>
                      <a:endParaRPr lang="en-US" sz="2600" b="1" dirty="0">
                        <a:solidFill>
                          <a:schemeClr val="tx1">
                            <a:lumMod val="75000"/>
                            <a:lumOff val="25000"/>
                          </a:schemeClr>
                        </a:solidFill>
                      </a:endParaRPr>
                    </a:p>
                  </a:txBody>
                  <a:tcPr marT="45737" marB="45737">
                    <a:lnB w="28575" cap="flat" cmpd="sng" algn="ctr">
                      <a:noFill/>
                      <a:prstDash val="solid"/>
                      <a:round/>
                      <a:headEnd type="none" w="med" len="med"/>
                      <a:tailEnd type="none" w="med" len="med"/>
                    </a:lnB>
                  </a:tcPr>
                </a:tc>
                <a:extLst>
                  <a:ext uri="{0D108BD9-81ED-4DB2-BD59-A6C34878D82A}">
                    <a16:rowId xmlns:a16="http://schemas.microsoft.com/office/drawing/2014/main" val="10008"/>
                  </a:ext>
                </a:extLst>
              </a:tr>
              <a:tr h="49403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600" b="1" dirty="0">
                          <a:solidFill>
                            <a:schemeClr val="tx1">
                              <a:lumMod val="75000"/>
                              <a:lumOff val="25000"/>
                            </a:schemeClr>
                          </a:solidFill>
                        </a:rPr>
                        <a:t>$$$</a:t>
                      </a:r>
                    </a:p>
                  </a:txBody>
                  <a:tcPr marT="45737" marB="45737">
                    <a:lnT w="28575" cap="flat" cmpd="sng" algn="ctr">
                      <a:noFill/>
                      <a:prstDash val="solid"/>
                      <a:round/>
                      <a:headEnd type="none" w="med" len="med"/>
                      <a:tailEnd type="none" w="med" len="med"/>
                    </a:lnT>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600" b="1" dirty="0">
                          <a:solidFill>
                            <a:schemeClr val="tx1">
                              <a:lumMod val="75000"/>
                              <a:lumOff val="25000"/>
                            </a:schemeClr>
                          </a:solidFill>
                        </a:rPr>
                        <a:t>$$$</a:t>
                      </a:r>
                    </a:p>
                  </a:txBody>
                  <a:tcPr marT="45737" marB="45737">
                    <a:lnT w="28575" cap="flat" cmpd="sng" algn="ctr">
                      <a:noFill/>
                      <a:prstDash val="solid"/>
                      <a:round/>
                      <a:headEnd type="none" w="med" len="med"/>
                      <a:tailEnd type="none" w="med" len="med"/>
                    </a:lnT>
                  </a:tcPr>
                </a:tc>
                <a:extLst>
                  <a:ext uri="{0D108BD9-81ED-4DB2-BD59-A6C34878D82A}">
                    <a16:rowId xmlns:a16="http://schemas.microsoft.com/office/drawing/2014/main" val="10009"/>
                  </a:ext>
                </a:extLst>
              </a:tr>
            </a:tbl>
          </a:graphicData>
        </a:graphic>
      </p:graphicFrame>
      <p:sp>
        <p:nvSpPr>
          <p:cNvPr id="2" name="TextBox 1">
            <a:extLst>
              <a:ext uri="{FF2B5EF4-FFF2-40B4-BE49-F238E27FC236}">
                <a16:creationId xmlns:a16="http://schemas.microsoft.com/office/drawing/2014/main" id="{06F9F723-EBD6-4433-8BAF-584476F52670}"/>
              </a:ext>
            </a:extLst>
          </p:cNvPr>
          <p:cNvSpPr txBox="1"/>
          <p:nvPr/>
        </p:nvSpPr>
        <p:spPr>
          <a:xfrm>
            <a:off x="1200150" y="6400800"/>
            <a:ext cx="9886950" cy="369332"/>
          </a:xfrm>
          <a:prstGeom prst="rect">
            <a:avLst/>
          </a:prstGeom>
          <a:noFill/>
        </p:spPr>
        <p:txBody>
          <a:bodyPr wrap="square" rtlCol="0">
            <a:spAutoFit/>
          </a:bodyPr>
          <a:lstStyle/>
          <a:p>
            <a:r>
              <a:rPr lang="en-US"/>
              <a:t>https://www.cscc.edu/services/financial-aid/types-of-aid/loans.shtml</a:t>
            </a:r>
            <a:endParaRPr lang="en-US" dirty="0"/>
          </a:p>
        </p:txBody>
      </p:sp>
    </p:spTree>
    <p:extLst>
      <p:ext uri="{BB962C8B-B14F-4D97-AF65-F5344CB8AC3E}">
        <p14:creationId xmlns:p14="http://schemas.microsoft.com/office/powerpoint/2010/main" val="2884973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1050197" y="1713390"/>
            <a:ext cx="2323318" cy="4279037"/>
          </a:xfrm>
        </p:spPr>
        <p:txBody>
          <a:bodyPr>
            <a:normAutofit/>
          </a:bodyPr>
          <a:lstStyle/>
          <a:p>
            <a:pPr marL="0" indent="0">
              <a:buNone/>
            </a:pPr>
            <a:r>
              <a:rPr lang="en-US" altLang="en-US" sz="4000" dirty="0">
                <a:latin typeface="Arial" panose="020B0604020202020204" pitchFamily="34" charset="0"/>
                <a:cs typeface="Arial" panose="020B0604020202020204" pitchFamily="34" charset="0"/>
              </a:rPr>
              <a:t>Make a (short) Plan for the holidays</a:t>
            </a:r>
            <a:endParaRPr lang="en-US" altLang="en-US" sz="4000" u="sng" dirty="0">
              <a:latin typeface="Arial" panose="020B0604020202020204" pitchFamily="34" charset="0"/>
              <a:cs typeface="Arial" panose="020B0604020202020204" pitchFamily="34" charset="0"/>
            </a:endParaRPr>
          </a:p>
          <a:p>
            <a:endParaRPr lang="en-US" altLang="en-US" sz="2000" dirty="0">
              <a:latin typeface="Arial" panose="020B0604020202020204" pitchFamily="34" charset="0"/>
              <a:cs typeface="Arial" panose="020B0604020202020204" pitchFamily="34" charset="0"/>
            </a:endParaRPr>
          </a:p>
        </p:txBody>
      </p:sp>
      <p:sp>
        <p:nvSpPr>
          <p:cNvPr id="3277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fld id="{353A19B3-5EA9-49A7-86D4-4A3650E33F0F}" type="slidenum">
              <a:rPr lang="en-US" altLang="en-US">
                <a:solidFill>
                  <a:srgbClr val="F2F2F2"/>
                </a:solidFill>
                <a:latin typeface="Arial" panose="020B0604020202020204" pitchFamily="34" charset="0"/>
              </a:rPr>
              <a:pPr>
                <a:spcBef>
                  <a:spcPct val="0"/>
                </a:spcBef>
                <a:buClrTx/>
                <a:buSzTx/>
                <a:buFontTx/>
                <a:buNone/>
              </a:pPr>
              <a:t>18</a:t>
            </a:fld>
            <a:endParaRPr lang="en-US" altLang="en-US" dirty="0">
              <a:solidFill>
                <a:srgbClr val="F2F2F2"/>
              </a:solidFill>
              <a:latin typeface="Arial" panose="020B0604020202020204" pitchFamily="34" charset="0"/>
            </a:endParaRPr>
          </a:p>
        </p:txBody>
      </p:sp>
      <p:graphicFrame>
        <p:nvGraphicFramePr>
          <p:cNvPr id="3" name="Table 2">
            <a:extLst>
              <a:ext uri="{FF2B5EF4-FFF2-40B4-BE49-F238E27FC236}">
                <a16:creationId xmlns:a16="http://schemas.microsoft.com/office/drawing/2014/main" id="{138D0749-3B62-02C7-A04B-891A4CA63DFA}"/>
              </a:ext>
            </a:extLst>
          </p:cNvPr>
          <p:cNvGraphicFramePr>
            <a:graphicFrameLocks noGrp="1"/>
          </p:cNvGraphicFramePr>
          <p:nvPr>
            <p:extLst>
              <p:ext uri="{D42A27DB-BD31-4B8C-83A1-F6EECF244321}">
                <p14:modId xmlns:p14="http://schemas.microsoft.com/office/powerpoint/2010/main" val="621195737"/>
              </p:ext>
            </p:extLst>
          </p:nvPr>
        </p:nvGraphicFramePr>
        <p:xfrm>
          <a:off x="3238285" y="1060468"/>
          <a:ext cx="6990235" cy="2520578"/>
        </p:xfrm>
        <a:graphic>
          <a:graphicData uri="http://schemas.openxmlformats.org/drawingml/2006/table">
            <a:tbl>
              <a:tblPr>
                <a:tableStyleId>{5C22544A-7EE6-4342-B048-85BDC9FD1C3A}</a:tableStyleId>
              </a:tblPr>
              <a:tblGrid>
                <a:gridCol w="4381488">
                  <a:extLst>
                    <a:ext uri="{9D8B030D-6E8A-4147-A177-3AD203B41FA5}">
                      <a16:colId xmlns:a16="http://schemas.microsoft.com/office/drawing/2014/main" val="4278926563"/>
                    </a:ext>
                  </a:extLst>
                </a:gridCol>
                <a:gridCol w="2608747">
                  <a:extLst>
                    <a:ext uri="{9D8B030D-6E8A-4147-A177-3AD203B41FA5}">
                      <a16:colId xmlns:a16="http://schemas.microsoft.com/office/drawing/2014/main" val="977516265"/>
                    </a:ext>
                  </a:extLst>
                </a:gridCol>
              </a:tblGrid>
              <a:tr h="198457">
                <a:tc>
                  <a:txBody>
                    <a:bodyPr/>
                    <a:lstStyle/>
                    <a:p>
                      <a:pPr algn="ctr" fontAlgn="b"/>
                      <a:r>
                        <a:rPr lang="en-US" sz="1800" u="none" strike="noStrike" dirty="0">
                          <a:effectLst/>
                        </a:rPr>
                        <a:t>Some Living Expenses - Normal</a:t>
                      </a:r>
                      <a:endParaRPr lang="en-US" sz="1800" b="1" i="0" u="none" strike="noStrike" dirty="0">
                        <a:solidFill>
                          <a:srgbClr val="000000"/>
                        </a:solidFill>
                        <a:effectLst/>
                        <a:latin typeface="Arial" panose="020B0604020202020204" pitchFamily="34" charset="0"/>
                      </a:endParaRPr>
                    </a:p>
                  </a:txBody>
                  <a:tcPr marL="0" marR="0" marT="0" marB="0" anchor="b"/>
                </a:tc>
                <a:tc>
                  <a:txBody>
                    <a:bodyPr/>
                    <a:lstStyle/>
                    <a:p>
                      <a:pPr algn="l" fontAlgn="b"/>
                      <a:endParaRPr lang="en-US" sz="18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985276775"/>
                  </a:ext>
                </a:extLst>
              </a:tr>
              <a:tr h="198457">
                <a:tc>
                  <a:txBody>
                    <a:bodyPr/>
                    <a:lstStyle/>
                    <a:p>
                      <a:pPr algn="l" fontAlgn="b"/>
                      <a:r>
                        <a:rPr lang="en-US" sz="1800" u="none" strike="noStrike">
                          <a:effectLst/>
                        </a:rPr>
                        <a:t>Savings / retirement account</a:t>
                      </a:r>
                      <a:endParaRPr lang="en-US" sz="18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800" b="0" i="0" u="none" strike="noStrike" dirty="0">
                          <a:solidFill>
                            <a:srgbClr val="000000"/>
                          </a:solidFill>
                          <a:effectLst/>
                          <a:latin typeface="Arial" panose="020B0604020202020204" pitchFamily="34" charset="0"/>
                        </a:rPr>
                        <a:t>                   200</a:t>
                      </a:r>
                    </a:p>
                  </a:txBody>
                  <a:tcPr marL="0" marR="0" marT="0" marB="0" anchor="b"/>
                </a:tc>
                <a:extLst>
                  <a:ext uri="{0D108BD9-81ED-4DB2-BD59-A6C34878D82A}">
                    <a16:rowId xmlns:a16="http://schemas.microsoft.com/office/drawing/2014/main" val="3561756659"/>
                  </a:ext>
                </a:extLst>
              </a:tr>
              <a:tr h="198457">
                <a:tc>
                  <a:txBody>
                    <a:bodyPr/>
                    <a:lstStyle/>
                    <a:p>
                      <a:pPr algn="l" fontAlgn="b"/>
                      <a:r>
                        <a:rPr lang="en-US" sz="1800" u="none" strike="noStrike" dirty="0">
                          <a:effectLst/>
                        </a:rPr>
                        <a:t>Rent/Mortgage </a:t>
                      </a:r>
                      <a:endParaRPr lang="en-US" sz="18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US" sz="1800" b="0" i="0" u="none" strike="noStrike" dirty="0">
                          <a:solidFill>
                            <a:srgbClr val="000000"/>
                          </a:solidFill>
                          <a:effectLst/>
                          <a:latin typeface="Arial" panose="020B0604020202020204" pitchFamily="34" charset="0"/>
                        </a:rPr>
                        <a:t>                  1200 </a:t>
                      </a:r>
                    </a:p>
                  </a:txBody>
                  <a:tcPr marL="0" marR="0" marT="0" marB="0" anchor="b"/>
                </a:tc>
                <a:extLst>
                  <a:ext uri="{0D108BD9-81ED-4DB2-BD59-A6C34878D82A}">
                    <a16:rowId xmlns:a16="http://schemas.microsoft.com/office/drawing/2014/main" val="2409801361"/>
                  </a:ext>
                </a:extLst>
              </a:tr>
              <a:tr h="198457">
                <a:tc>
                  <a:txBody>
                    <a:bodyPr/>
                    <a:lstStyle/>
                    <a:p>
                      <a:pPr algn="l" fontAlgn="b"/>
                      <a:r>
                        <a:rPr lang="en-US" sz="1800" u="none" strike="noStrike" dirty="0">
                          <a:effectLst/>
                        </a:rPr>
                        <a:t>Golf and Other Hobbies</a:t>
                      </a:r>
                      <a:endParaRPr lang="en-US" sz="18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US" sz="1800" b="0" i="0" u="none" strike="noStrike" dirty="0">
                          <a:solidFill>
                            <a:srgbClr val="000000"/>
                          </a:solidFill>
                          <a:effectLst/>
                          <a:latin typeface="Arial" panose="020B0604020202020204" pitchFamily="34" charset="0"/>
                        </a:rPr>
                        <a:t>                    </a:t>
                      </a:r>
                      <a:r>
                        <a:rPr lang="en-US" sz="1800" b="0" i="0" u="none" strike="noStrike" dirty="0">
                          <a:solidFill>
                            <a:srgbClr val="000000"/>
                          </a:solidFill>
                          <a:effectLst/>
                          <a:highlight>
                            <a:srgbClr val="FFFF00"/>
                          </a:highlight>
                          <a:latin typeface="Arial" panose="020B0604020202020204" pitchFamily="34" charset="0"/>
                        </a:rPr>
                        <a:t>100</a:t>
                      </a:r>
                    </a:p>
                  </a:txBody>
                  <a:tcPr marL="0" marR="0" marT="0" marB="0" anchor="b"/>
                </a:tc>
                <a:extLst>
                  <a:ext uri="{0D108BD9-81ED-4DB2-BD59-A6C34878D82A}">
                    <a16:rowId xmlns:a16="http://schemas.microsoft.com/office/drawing/2014/main" val="4090973789"/>
                  </a:ext>
                </a:extLst>
              </a:tr>
              <a:tr h="198457">
                <a:tc>
                  <a:txBody>
                    <a:bodyPr/>
                    <a:lstStyle/>
                    <a:p>
                      <a:pPr algn="l" fontAlgn="b"/>
                      <a:r>
                        <a:rPr lang="en-US" sz="1800" u="none" strike="noStrike">
                          <a:effectLst/>
                        </a:rPr>
                        <a:t>Other Debt/Credit card payments</a:t>
                      </a:r>
                      <a:endParaRPr lang="en-US" sz="18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800" b="0" i="0" u="none" strike="noStrike" dirty="0">
                          <a:solidFill>
                            <a:srgbClr val="000000"/>
                          </a:solidFill>
                          <a:effectLst/>
                          <a:latin typeface="Arial" panose="020B0604020202020204" pitchFamily="34" charset="0"/>
                        </a:rPr>
                        <a:t>                     200</a:t>
                      </a:r>
                    </a:p>
                  </a:txBody>
                  <a:tcPr marL="0" marR="0" marT="0" marB="0" anchor="b"/>
                </a:tc>
                <a:extLst>
                  <a:ext uri="{0D108BD9-81ED-4DB2-BD59-A6C34878D82A}">
                    <a16:rowId xmlns:a16="http://schemas.microsoft.com/office/drawing/2014/main" val="1407096088"/>
                  </a:ext>
                </a:extLst>
              </a:tr>
              <a:tr h="198457">
                <a:tc>
                  <a:txBody>
                    <a:bodyPr/>
                    <a:lstStyle/>
                    <a:p>
                      <a:pPr algn="l" fontAlgn="b"/>
                      <a:r>
                        <a:rPr lang="en-US" sz="1800" u="none" strike="noStrike">
                          <a:effectLst/>
                        </a:rPr>
                        <a:t>GIFTS</a:t>
                      </a:r>
                      <a:endParaRPr lang="en-US" sz="1800" b="1"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800" b="0" i="0" u="none" strike="noStrike" dirty="0">
                          <a:solidFill>
                            <a:srgbClr val="000000"/>
                          </a:solidFill>
                          <a:effectLst/>
                          <a:latin typeface="Arial" panose="020B0604020202020204" pitchFamily="34" charset="0"/>
                        </a:rPr>
                        <a:t> Set aside monthly </a:t>
                      </a:r>
                      <a:r>
                        <a:rPr lang="en-US" sz="1800" b="0" i="0" u="none" strike="noStrike" dirty="0">
                          <a:solidFill>
                            <a:srgbClr val="000000"/>
                          </a:solidFill>
                          <a:effectLst/>
                          <a:highlight>
                            <a:srgbClr val="FFFF00"/>
                          </a:highlight>
                          <a:latin typeface="Arial" panose="020B0604020202020204" pitchFamily="34" charset="0"/>
                        </a:rPr>
                        <a:t>50</a:t>
                      </a:r>
                    </a:p>
                  </a:txBody>
                  <a:tcPr marL="0" marR="0" marT="0" marB="0" anchor="b"/>
                </a:tc>
                <a:extLst>
                  <a:ext uri="{0D108BD9-81ED-4DB2-BD59-A6C34878D82A}">
                    <a16:rowId xmlns:a16="http://schemas.microsoft.com/office/drawing/2014/main" val="1108433323"/>
                  </a:ext>
                </a:extLst>
              </a:tr>
              <a:tr h="198457">
                <a:tc>
                  <a:txBody>
                    <a:bodyPr/>
                    <a:lstStyle/>
                    <a:p>
                      <a:pPr algn="l" fontAlgn="b"/>
                      <a:r>
                        <a:rPr lang="en-US" sz="1800" u="none" strike="noStrike">
                          <a:effectLst/>
                        </a:rPr>
                        <a:t>Other Living Expenses (utilities)</a:t>
                      </a:r>
                      <a:endParaRPr lang="en-US" sz="18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800" b="0" i="0" u="none" strike="noStrike" dirty="0">
                          <a:solidFill>
                            <a:srgbClr val="000000"/>
                          </a:solidFill>
                          <a:effectLst/>
                          <a:latin typeface="Arial" panose="020B0604020202020204" pitchFamily="34" charset="0"/>
                        </a:rPr>
                        <a:t>                    200</a:t>
                      </a:r>
                    </a:p>
                  </a:txBody>
                  <a:tcPr marL="0" marR="0" marT="0" marB="0" anchor="b"/>
                </a:tc>
                <a:extLst>
                  <a:ext uri="{0D108BD9-81ED-4DB2-BD59-A6C34878D82A}">
                    <a16:rowId xmlns:a16="http://schemas.microsoft.com/office/drawing/2014/main" val="3667241400"/>
                  </a:ext>
                </a:extLst>
              </a:tr>
              <a:tr h="326018">
                <a:tc>
                  <a:txBody>
                    <a:bodyPr/>
                    <a:lstStyle/>
                    <a:p>
                      <a:pPr algn="l" fontAlgn="b"/>
                      <a:r>
                        <a:rPr lang="en-US" sz="1800" u="none" strike="noStrike" dirty="0">
                          <a:effectLst/>
                        </a:rPr>
                        <a:t>Entertainment and restaurants</a:t>
                      </a:r>
                      <a:endParaRPr lang="en-US" sz="18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US" sz="1800" b="0" i="0" u="none" strike="noStrike" dirty="0">
                          <a:solidFill>
                            <a:srgbClr val="000000"/>
                          </a:solidFill>
                          <a:effectLst/>
                          <a:latin typeface="Arial" panose="020B0604020202020204" pitchFamily="34" charset="0"/>
                        </a:rPr>
                        <a:t>                    </a:t>
                      </a:r>
                      <a:r>
                        <a:rPr lang="en-US" sz="1800" b="0" i="0" u="none" strike="noStrike" dirty="0">
                          <a:solidFill>
                            <a:srgbClr val="000000"/>
                          </a:solidFill>
                          <a:effectLst/>
                          <a:highlight>
                            <a:srgbClr val="FFFF00"/>
                          </a:highlight>
                          <a:latin typeface="Arial" panose="020B0604020202020204" pitchFamily="34" charset="0"/>
                        </a:rPr>
                        <a:t>600</a:t>
                      </a:r>
                    </a:p>
                  </a:txBody>
                  <a:tcPr marL="0" marR="0" marT="0" marB="0" anchor="b"/>
                </a:tc>
                <a:extLst>
                  <a:ext uri="{0D108BD9-81ED-4DB2-BD59-A6C34878D82A}">
                    <a16:rowId xmlns:a16="http://schemas.microsoft.com/office/drawing/2014/main" val="2891113740"/>
                  </a:ext>
                </a:extLst>
              </a:tr>
              <a:tr h="198457">
                <a:tc>
                  <a:txBody>
                    <a:bodyPr/>
                    <a:lstStyle/>
                    <a:p>
                      <a:pPr algn="l" fontAlgn="b"/>
                      <a:r>
                        <a:rPr lang="en-US" sz="1800" u="none" strike="noStrike" dirty="0">
                          <a:effectLst/>
                        </a:rPr>
                        <a:t>. Total Housing Expenditures</a:t>
                      </a:r>
                      <a:endParaRPr lang="en-US" sz="1800" b="0" i="0" u="none" strike="noStrike" dirty="0">
                        <a:solidFill>
                          <a:srgbClr val="000000"/>
                        </a:solidFill>
                        <a:effectLst/>
                        <a:latin typeface="Arial" panose="020B0604020202020204" pitchFamily="34" charset="0"/>
                      </a:endParaRPr>
                    </a:p>
                  </a:txBody>
                  <a:tcPr marL="0" marR="0" marT="0" marB="0" anchor="b"/>
                </a:tc>
                <a:tc>
                  <a:txBody>
                    <a:bodyPr/>
                    <a:lstStyle/>
                    <a:p>
                      <a:pPr algn="r" fontAlgn="b"/>
                      <a:r>
                        <a:rPr lang="en-US" sz="1800" u="none" strike="noStrike" dirty="0">
                          <a:effectLst/>
                        </a:rPr>
                        <a:t>2650</a:t>
                      </a:r>
                      <a:endParaRPr lang="en-US" sz="18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042509534"/>
                  </a:ext>
                </a:extLst>
              </a:tr>
            </a:tbl>
          </a:graphicData>
        </a:graphic>
      </p:graphicFrame>
      <p:graphicFrame>
        <p:nvGraphicFramePr>
          <p:cNvPr id="4" name="Table 3">
            <a:extLst>
              <a:ext uri="{FF2B5EF4-FFF2-40B4-BE49-F238E27FC236}">
                <a16:creationId xmlns:a16="http://schemas.microsoft.com/office/drawing/2014/main" id="{1D2748BF-A7A7-0491-54CD-7653BA513B97}"/>
              </a:ext>
            </a:extLst>
          </p:cNvPr>
          <p:cNvGraphicFramePr>
            <a:graphicFrameLocks noGrp="1"/>
          </p:cNvGraphicFramePr>
          <p:nvPr>
            <p:extLst>
              <p:ext uri="{D42A27DB-BD31-4B8C-83A1-F6EECF244321}">
                <p14:modId xmlns:p14="http://schemas.microsoft.com/office/powerpoint/2010/main" val="873295055"/>
              </p:ext>
            </p:extLst>
          </p:nvPr>
        </p:nvGraphicFramePr>
        <p:xfrm>
          <a:off x="3238286" y="3902149"/>
          <a:ext cx="6990234" cy="2475259"/>
        </p:xfrm>
        <a:graphic>
          <a:graphicData uri="http://schemas.openxmlformats.org/drawingml/2006/table">
            <a:tbl>
              <a:tblPr>
                <a:tableStyleId>{5C22544A-7EE6-4342-B048-85BDC9FD1C3A}</a:tableStyleId>
              </a:tblPr>
              <a:tblGrid>
                <a:gridCol w="4381487">
                  <a:extLst>
                    <a:ext uri="{9D8B030D-6E8A-4147-A177-3AD203B41FA5}">
                      <a16:colId xmlns:a16="http://schemas.microsoft.com/office/drawing/2014/main" val="4278926563"/>
                    </a:ext>
                  </a:extLst>
                </a:gridCol>
                <a:gridCol w="2608747">
                  <a:extLst>
                    <a:ext uri="{9D8B030D-6E8A-4147-A177-3AD203B41FA5}">
                      <a16:colId xmlns:a16="http://schemas.microsoft.com/office/drawing/2014/main" val="977516265"/>
                    </a:ext>
                  </a:extLst>
                </a:gridCol>
              </a:tblGrid>
              <a:tr h="212434">
                <a:tc>
                  <a:txBody>
                    <a:bodyPr/>
                    <a:lstStyle/>
                    <a:p>
                      <a:pPr algn="ctr" fontAlgn="b"/>
                      <a:r>
                        <a:rPr lang="en-US" sz="1800" u="none" strike="noStrike" dirty="0">
                          <a:effectLst/>
                        </a:rPr>
                        <a:t>Some Living Expenses – Nov/Dec</a:t>
                      </a:r>
                      <a:endParaRPr lang="en-US" sz="1800" b="1" i="0" u="none" strike="noStrike" dirty="0">
                        <a:solidFill>
                          <a:srgbClr val="000000"/>
                        </a:solidFill>
                        <a:effectLst/>
                        <a:latin typeface="Arial" panose="020B0604020202020204" pitchFamily="34" charset="0"/>
                      </a:endParaRPr>
                    </a:p>
                  </a:txBody>
                  <a:tcPr marL="0" marR="0" marT="0" marB="0" anchor="b"/>
                </a:tc>
                <a:tc>
                  <a:txBody>
                    <a:bodyPr/>
                    <a:lstStyle/>
                    <a:p>
                      <a:pPr algn="l" fontAlgn="b"/>
                      <a:endParaRPr lang="en-US" sz="18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985276775"/>
                  </a:ext>
                </a:extLst>
              </a:tr>
              <a:tr h="212434">
                <a:tc>
                  <a:txBody>
                    <a:bodyPr/>
                    <a:lstStyle/>
                    <a:p>
                      <a:pPr algn="l" fontAlgn="b"/>
                      <a:r>
                        <a:rPr lang="en-US" sz="1800" u="none" strike="noStrike">
                          <a:effectLst/>
                        </a:rPr>
                        <a:t>Savings / retirement account</a:t>
                      </a:r>
                      <a:endParaRPr lang="en-US" sz="18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800" b="0" i="0" u="none" strike="noStrike" dirty="0">
                          <a:solidFill>
                            <a:srgbClr val="000000"/>
                          </a:solidFill>
                          <a:effectLst/>
                          <a:latin typeface="Arial" panose="020B0604020202020204" pitchFamily="34" charset="0"/>
                        </a:rPr>
                        <a:t>                   200</a:t>
                      </a:r>
                    </a:p>
                  </a:txBody>
                  <a:tcPr marL="0" marR="0" marT="0" marB="0" anchor="b"/>
                </a:tc>
                <a:extLst>
                  <a:ext uri="{0D108BD9-81ED-4DB2-BD59-A6C34878D82A}">
                    <a16:rowId xmlns:a16="http://schemas.microsoft.com/office/drawing/2014/main" val="3561756659"/>
                  </a:ext>
                </a:extLst>
              </a:tr>
              <a:tr h="212434">
                <a:tc>
                  <a:txBody>
                    <a:bodyPr/>
                    <a:lstStyle/>
                    <a:p>
                      <a:pPr algn="l" fontAlgn="b"/>
                      <a:r>
                        <a:rPr lang="en-US" sz="1800" u="none" strike="noStrike" dirty="0">
                          <a:effectLst/>
                        </a:rPr>
                        <a:t>Rent/Mortgage </a:t>
                      </a:r>
                      <a:endParaRPr lang="en-US" sz="18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US" sz="1800" b="0" i="0" u="none" strike="noStrike" dirty="0">
                          <a:solidFill>
                            <a:srgbClr val="000000"/>
                          </a:solidFill>
                          <a:effectLst/>
                          <a:latin typeface="Arial" panose="020B0604020202020204" pitchFamily="34" charset="0"/>
                        </a:rPr>
                        <a:t>                  1200 </a:t>
                      </a:r>
                    </a:p>
                  </a:txBody>
                  <a:tcPr marL="0" marR="0" marT="0" marB="0" anchor="b"/>
                </a:tc>
                <a:extLst>
                  <a:ext uri="{0D108BD9-81ED-4DB2-BD59-A6C34878D82A}">
                    <a16:rowId xmlns:a16="http://schemas.microsoft.com/office/drawing/2014/main" val="2409801361"/>
                  </a:ext>
                </a:extLst>
              </a:tr>
              <a:tr h="212434">
                <a:tc>
                  <a:txBody>
                    <a:bodyPr/>
                    <a:lstStyle/>
                    <a:p>
                      <a:pPr algn="l" fontAlgn="b"/>
                      <a:r>
                        <a:rPr lang="en-US" sz="1800" u="none" strike="noStrike" dirty="0">
                          <a:effectLst/>
                        </a:rPr>
                        <a:t>Golf and Other Hobbies</a:t>
                      </a:r>
                      <a:endParaRPr lang="en-US" sz="18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US" sz="1800" b="0" i="0" u="none" strike="noStrike" dirty="0">
                          <a:solidFill>
                            <a:srgbClr val="000000"/>
                          </a:solidFill>
                          <a:effectLst/>
                          <a:latin typeface="Arial" panose="020B0604020202020204" pitchFamily="34" charset="0"/>
                        </a:rPr>
                        <a:t>                      </a:t>
                      </a:r>
                      <a:r>
                        <a:rPr lang="en-US" sz="1800" b="0" i="0" u="none" strike="noStrike" dirty="0">
                          <a:solidFill>
                            <a:srgbClr val="000000"/>
                          </a:solidFill>
                          <a:effectLst/>
                          <a:highlight>
                            <a:srgbClr val="FFFF00"/>
                          </a:highlight>
                          <a:latin typeface="Arial" panose="020B0604020202020204" pitchFamily="34" charset="0"/>
                        </a:rPr>
                        <a:t>0</a:t>
                      </a:r>
                    </a:p>
                  </a:txBody>
                  <a:tcPr marL="0" marR="0" marT="0" marB="0" anchor="b"/>
                </a:tc>
                <a:extLst>
                  <a:ext uri="{0D108BD9-81ED-4DB2-BD59-A6C34878D82A}">
                    <a16:rowId xmlns:a16="http://schemas.microsoft.com/office/drawing/2014/main" val="4090973789"/>
                  </a:ext>
                </a:extLst>
              </a:tr>
              <a:tr h="212434">
                <a:tc>
                  <a:txBody>
                    <a:bodyPr/>
                    <a:lstStyle/>
                    <a:p>
                      <a:pPr algn="l" fontAlgn="b"/>
                      <a:r>
                        <a:rPr lang="en-US" sz="1800" u="none" strike="noStrike">
                          <a:effectLst/>
                        </a:rPr>
                        <a:t>Other Debt/Credit card payments</a:t>
                      </a:r>
                      <a:endParaRPr lang="en-US" sz="18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800" b="0" i="0" u="none" strike="noStrike" dirty="0">
                          <a:solidFill>
                            <a:srgbClr val="000000"/>
                          </a:solidFill>
                          <a:effectLst/>
                          <a:latin typeface="Arial" panose="020B0604020202020204" pitchFamily="34" charset="0"/>
                        </a:rPr>
                        <a:t>                   200</a:t>
                      </a:r>
                    </a:p>
                  </a:txBody>
                  <a:tcPr marL="0" marR="0" marT="0" marB="0" anchor="b"/>
                </a:tc>
                <a:extLst>
                  <a:ext uri="{0D108BD9-81ED-4DB2-BD59-A6C34878D82A}">
                    <a16:rowId xmlns:a16="http://schemas.microsoft.com/office/drawing/2014/main" val="1407096088"/>
                  </a:ext>
                </a:extLst>
              </a:tr>
              <a:tr h="212434">
                <a:tc>
                  <a:txBody>
                    <a:bodyPr/>
                    <a:lstStyle/>
                    <a:p>
                      <a:pPr algn="l" fontAlgn="b"/>
                      <a:r>
                        <a:rPr lang="en-US" sz="1800" u="none" strike="noStrike">
                          <a:effectLst/>
                        </a:rPr>
                        <a:t>GIFTS</a:t>
                      </a:r>
                      <a:endParaRPr lang="en-US" sz="1800" b="1"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800" b="0" i="0" u="none" strike="noStrike" dirty="0">
                          <a:solidFill>
                            <a:srgbClr val="000000"/>
                          </a:solidFill>
                          <a:effectLst/>
                          <a:latin typeface="Arial" panose="020B0604020202020204" pitchFamily="34" charset="0"/>
                        </a:rPr>
                        <a:t>                  </a:t>
                      </a:r>
                      <a:r>
                        <a:rPr lang="en-US" sz="1800" b="0" i="0" u="none" strike="noStrike" dirty="0">
                          <a:solidFill>
                            <a:srgbClr val="000000"/>
                          </a:solidFill>
                          <a:effectLst/>
                          <a:highlight>
                            <a:srgbClr val="FFFF00"/>
                          </a:highlight>
                          <a:latin typeface="Arial" panose="020B0604020202020204" pitchFamily="34" charset="0"/>
                        </a:rPr>
                        <a:t>650</a:t>
                      </a:r>
                    </a:p>
                  </a:txBody>
                  <a:tcPr marL="0" marR="0" marT="0" marB="0" anchor="b"/>
                </a:tc>
                <a:extLst>
                  <a:ext uri="{0D108BD9-81ED-4DB2-BD59-A6C34878D82A}">
                    <a16:rowId xmlns:a16="http://schemas.microsoft.com/office/drawing/2014/main" val="1108433323"/>
                  </a:ext>
                </a:extLst>
              </a:tr>
              <a:tr h="212434">
                <a:tc>
                  <a:txBody>
                    <a:bodyPr/>
                    <a:lstStyle/>
                    <a:p>
                      <a:pPr algn="l" fontAlgn="b"/>
                      <a:r>
                        <a:rPr lang="en-US" sz="1800" u="none" strike="noStrike">
                          <a:effectLst/>
                        </a:rPr>
                        <a:t>Other Living Expenses (utilities)</a:t>
                      </a:r>
                      <a:endParaRPr lang="en-US" sz="18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800" b="0" i="0" u="none" strike="noStrike" dirty="0">
                          <a:solidFill>
                            <a:srgbClr val="000000"/>
                          </a:solidFill>
                          <a:effectLst/>
                          <a:latin typeface="Arial" panose="020B0604020202020204" pitchFamily="34" charset="0"/>
                        </a:rPr>
                        <a:t>                  200</a:t>
                      </a:r>
                    </a:p>
                  </a:txBody>
                  <a:tcPr marL="0" marR="0" marT="0" marB="0" anchor="b"/>
                </a:tc>
                <a:extLst>
                  <a:ext uri="{0D108BD9-81ED-4DB2-BD59-A6C34878D82A}">
                    <a16:rowId xmlns:a16="http://schemas.microsoft.com/office/drawing/2014/main" val="3667241400"/>
                  </a:ext>
                </a:extLst>
              </a:tr>
              <a:tr h="280699">
                <a:tc>
                  <a:txBody>
                    <a:bodyPr/>
                    <a:lstStyle/>
                    <a:p>
                      <a:pPr algn="l" fontAlgn="b"/>
                      <a:r>
                        <a:rPr lang="en-US" sz="1800" u="none" strike="noStrike" dirty="0">
                          <a:effectLst/>
                        </a:rPr>
                        <a:t>Entertainment and restaurants</a:t>
                      </a:r>
                      <a:endParaRPr lang="en-US" sz="18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US" sz="1800" b="0" i="0" u="none" strike="noStrike" dirty="0">
                          <a:solidFill>
                            <a:srgbClr val="000000"/>
                          </a:solidFill>
                          <a:effectLst/>
                          <a:latin typeface="Arial" panose="020B0604020202020204" pitchFamily="34" charset="0"/>
                        </a:rPr>
                        <a:t>                </a:t>
                      </a:r>
                      <a:r>
                        <a:rPr lang="en-US" sz="1800" b="0" i="0" u="none" strike="noStrike" dirty="0">
                          <a:solidFill>
                            <a:srgbClr val="000000"/>
                          </a:solidFill>
                          <a:effectLst/>
                          <a:highlight>
                            <a:srgbClr val="FFFF00"/>
                          </a:highlight>
                          <a:latin typeface="Arial" panose="020B0604020202020204" pitchFamily="34" charset="0"/>
                        </a:rPr>
                        <a:t>  100</a:t>
                      </a:r>
                    </a:p>
                  </a:txBody>
                  <a:tcPr marL="0" marR="0" marT="0" marB="0" anchor="b"/>
                </a:tc>
                <a:extLst>
                  <a:ext uri="{0D108BD9-81ED-4DB2-BD59-A6C34878D82A}">
                    <a16:rowId xmlns:a16="http://schemas.microsoft.com/office/drawing/2014/main" val="2891113740"/>
                  </a:ext>
                </a:extLst>
              </a:tr>
              <a:tr h="212434">
                <a:tc>
                  <a:txBody>
                    <a:bodyPr/>
                    <a:lstStyle/>
                    <a:p>
                      <a:pPr algn="l" fontAlgn="b"/>
                      <a:r>
                        <a:rPr lang="en-US" sz="1800" u="none" strike="noStrike">
                          <a:effectLst/>
                        </a:rPr>
                        <a:t>. Total Housing Expenditures</a:t>
                      </a:r>
                      <a:endParaRPr lang="en-US" sz="18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1800" u="none" strike="noStrike" dirty="0">
                          <a:effectLst/>
                        </a:rPr>
                        <a:t>2650</a:t>
                      </a:r>
                      <a:endParaRPr lang="en-US" sz="18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042509534"/>
                  </a:ext>
                </a:extLst>
              </a:tr>
            </a:tbl>
          </a:graphicData>
        </a:graphic>
      </p:graphicFrame>
    </p:spTree>
    <p:extLst>
      <p:ext uri="{BB962C8B-B14F-4D97-AF65-F5344CB8AC3E}">
        <p14:creationId xmlns:p14="http://schemas.microsoft.com/office/powerpoint/2010/main" val="3304095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9C1511-5BF7-60D1-902E-9AC45D451C9F}"/>
              </a:ext>
            </a:extLst>
          </p:cNvPr>
          <p:cNvSpPr>
            <a:spLocks noGrp="1"/>
          </p:cNvSpPr>
          <p:nvPr>
            <p:ph type="title"/>
          </p:nvPr>
        </p:nvSpPr>
        <p:spPr>
          <a:xfrm>
            <a:off x="5220488" y="1003502"/>
            <a:ext cx="5250030" cy="353427"/>
          </a:xfrm>
        </p:spPr>
        <p:txBody>
          <a:bodyPr>
            <a:normAutofit fontScale="90000"/>
          </a:bodyPr>
          <a:lstStyle/>
          <a:p>
            <a:r>
              <a:rPr lang="en-US" dirty="0"/>
              <a:t>Can budget with….</a:t>
            </a:r>
          </a:p>
        </p:txBody>
      </p:sp>
      <p:pic>
        <p:nvPicPr>
          <p:cNvPr id="5" name="Picture 4" descr="A wooden board with letters on it&#10;&#10;Description automatically generated">
            <a:extLst>
              <a:ext uri="{FF2B5EF4-FFF2-40B4-BE49-F238E27FC236}">
                <a16:creationId xmlns:a16="http://schemas.microsoft.com/office/drawing/2014/main" id="{AB7E0826-D865-64DD-C0E7-07EBBFC730B1}"/>
              </a:ext>
            </a:extLst>
          </p:cNvPr>
          <p:cNvPicPr>
            <a:picLocks noChangeAspect="1"/>
          </p:cNvPicPr>
          <p:nvPr/>
        </p:nvPicPr>
        <p:blipFill>
          <a:blip r:embed="rId3">
            <a:extLst>
              <a:ext uri="{837473B0-CC2E-450A-ABE3-18F120FF3D39}">
                <a1611:picAttrSrcUrl xmlns:a1611="http://schemas.microsoft.com/office/drawing/2016/11/main" r:id="rId4"/>
              </a:ext>
            </a:extLst>
          </a:blip>
          <a:srcRect l="28579" r="22784" b="-2"/>
          <a:stretch/>
        </p:blipFill>
        <p:spPr>
          <a:xfrm>
            <a:off x="762000" y="758952"/>
            <a:ext cx="3890922" cy="5340096"/>
          </a:xfrm>
          <a:prstGeom prst="rect">
            <a:avLst/>
          </a:prstGeom>
        </p:spPr>
      </p:pic>
      <p:sp>
        <p:nvSpPr>
          <p:cNvPr id="3" name="Content Placeholder 2">
            <a:extLst>
              <a:ext uri="{FF2B5EF4-FFF2-40B4-BE49-F238E27FC236}">
                <a16:creationId xmlns:a16="http://schemas.microsoft.com/office/drawing/2014/main" id="{8CD5FED0-95E7-D1ED-1134-A85996BB5017}"/>
              </a:ext>
            </a:extLst>
          </p:cNvPr>
          <p:cNvSpPr>
            <a:spLocks noGrp="1"/>
          </p:cNvSpPr>
          <p:nvPr>
            <p:ph idx="1"/>
          </p:nvPr>
        </p:nvSpPr>
        <p:spPr>
          <a:xfrm>
            <a:off x="5018567" y="1601479"/>
            <a:ext cx="5643337" cy="4297514"/>
          </a:xfrm>
        </p:spPr>
        <p:txBody>
          <a:bodyPr>
            <a:normAutofit fontScale="92500" lnSpcReduction="20000"/>
          </a:bodyPr>
          <a:lstStyle/>
          <a:p>
            <a:pPr>
              <a:lnSpc>
                <a:spcPct val="95000"/>
              </a:lnSpc>
            </a:pPr>
            <a:r>
              <a:rPr lang="en-US" sz="1800" dirty="0"/>
              <a:t>Paper</a:t>
            </a:r>
          </a:p>
          <a:p>
            <a:pPr>
              <a:lnSpc>
                <a:spcPct val="95000"/>
              </a:lnSpc>
            </a:pPr>
            <a:r>
              <a:rPr lang="en-US" sz="1800" dirty="0"/>
              <a:t>Spreadsheets (excel, google sheets)</a:t>
            </a:r>
          </a:p>
          <a:p>
            <a:pPr lvl="1">
              <a:lnSpc>
                <a:spcPct val="95000"/>
              </a:lnSpc>
            </a:pPr>
            <a:r>
              <a:rPr lang="en-US" sz="1800" dirty="0">
                <a:hlinkClick r:id="rId5"/>
              </a:rPr>
              <a:t>https://docs.google.com/spreadsheets/u/0/</a:t>
            </a:r>
            <a:r>
              <a:rPr lang="en-US" sz="1800" dirty="0"/>
              <a:t> (https://docs.google.com/spreadsheets/d/1rpEWqgzRaIeuIvn2iSNM6zakubjB8OtJX3gg4CjtT8w/edit#gid=1695479590)</a:t>
            </a:r>
          </a:p>
          <a:p>
            <a:pPr>
              <a:lnSpc>
                <a:spcPct val="95000"/>
              </a:lnSpc>
            </a:pPr>
            <a:r>
              <a:rPr lang="en-US" sz="1800" dirty="0"/>
              <a:t>Budget templates (prepared sheets)</a:t>
            </a:r>
          </a:p>
          <a:p>
            <a:pPr lvl="1">
              <a:lnSpc>
                <a:spcPct val="95000"/>
              </a:lnSpc>
            </a:pPr>
            <a:r>
              <a:rPr lang="en-US" sz="1800" dirty="0">
                <a:hlinkClick r:id="rId6"/>
              </a:rPr>
              <a:t>https://www.nerdwallet.com/article/finance/free-budget-spreadsheets-templates</a:t>
            </a:r>
            <a:endParaRPr lang="en-US" sz="1800" dirty="0"/>
          </a:p>
          <a:p>
            <a:pPr lvl="1">
              <a:lnSpc>
                <a:spcPct val="95000"/>
              </a:lnSpc>
            </a:pPr>
            <a:r>
              <a:rPr lang="en-US" sz="1800" dirty="0"/>
              <a:t>https://create.microsoft.com/en-us/templates/budgets</a:t>
            </a:r>
          </a:p>
          <a:p>
            <a:pPr>
              <a:lnSpc>
                <a:spcPct val="95000"/>
              </a:lnSpc>
            </a:pPr>
            <a:r>
              <a:rPr lang="en-US" sz="1800" dirty="0"/>
              <a:t>Apps</a:t>
            </a:r>
          </a:p>
          <a:p>
            <a:pPr>
              <a:lnSpc>
                <a:spcPct val="95000"/>
              </a:lnSpc>
            </a:pPr>
            <a:r>
              <a:rPr lang="en-US" sz="1800" dirty="0"/>
              <a:t>One of mine: https://docs.google.com/spreadsheets/d/1DbqN7qsdOkNqY7YK_5u1cQAdttcRqTaaUuMvNkstDfA/edit?usp=sharing</a:t>
            </a:r>
          </a:p>
        </p:txBody>
      </p:sp>
      <p:sp>
        <p:nvSpPr>
          <p:cNvPr id="6" name="TextBox 5">
            <a:extLst>
              <a:ext uri="{FF2B5EF4-FFF2-40B4-BE49-F238E27FC236}">
                <a16:creationId xmlns:a16="http://schemas.microsoft.com/office/drawing/2014/main" id="{92AA80BD-EB83-FEA8-3C11-2D91633EE748}"/>
              </a:ext>
            </a:extLst>
          </p:cNvPr>
          <p:cNvSpPr txBox="1"/>
          <p:nvPr/>
        </p:nvSpPr>
        <p:spPr>
          <a:xfrm>
            <a:off x="2046119" y="5898993"/>
            <a:ext cx="260680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thebluediamondgallery.com/wooden-tile/b/budget.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653069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FCE2B-8E90-47B0-88F0-AC799A8D43CE}"/>
              </a:ext>
            </a:extLst>
          </p:cNvPr>
          <p:cNvSpPr>
            <a:spLocks noGrp="1"/>
          </p:cNvSpPr>
          <p:nvPr>
            <p:ph type="title"/>
          </p:nvPr>
        </p:nvSpPr>
        <p:spPr>
          <a:xfrm>
            <a:off x="1451229" y="1051179"/>
            <a:ext cx="9144000" cy="1344168"/>
          </a:xfrm>
        </p:spPr>
        <p:txBody>
          <a:bodyPr/>
          <a:lstStyle/>
          <a:p>
            <a:r>
              <a:rPr lang="en-US">
                <a:cs typeface="Aharoni"/>
              </a:rPr>
              <a:t>Agenda</a:t>
            </a:r>
            <a:endParaRPr lang="en-US"/>
          </a:p>
        </p:txBody>
      </p:sp>
      <p:graphicFrame>
        <p:nvGraphicFramePr>
          <p:cNvPr id="5" name="Content Placeholder 4">
            <a:extLst>
              <a:ext uri="{FF2B5EF4-FFF2-40B4-BE49-F238E27FC236}">
                <a16:creationId xmlns:a16="http://schemas.microsoft.com/office/drawing/2014/main" id="{8FC0DAD2-6CE1-B3FD-CF2E-36DD566A9ACC}"/>
              </a:ext>
            </a:extLst>
          </p:cNvPr>
          <p:cNvGraphicFramePr>
            <a:graphicFrameLocks noGrp="1"/>
          </p:cNvGraphicFramePr>
          <p:nvPr>
            <p:ph idx="1"/>
            <p:extLst>
              <p:ext uri="{D42A27DB-BD31-4B8C-83A1-F6EECF244321}">
                <p14:modId xmlns:p14="http://schemas.microsoft.com/office/powerpoint/2010/main" val="819340007"/>
              </p:ext>
            </p:extLst>
          </p:nvPr>
        </p:nvGraphicFramePr>
        <p:xfrm>
          <a:off x="1451229" y="1826588"/>
          <a:ext cx="9144000" cy="3980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3875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ABE1064D-D9F2-0571-2DCE-9DDA86A00FC8}"/>
              </a:ext>
            </a:extLst>
          </p:cNvPr>
          <p:cNvSpPr txBox="1">
            <a:spLocks/>
          </p:cNvSpPr>
          <p:nvPr/>
        </p:nvSpPr>
        <p:spPr>
          <a:xfrm>
            <a:off x="761999" y="779915"/>
            <a:ext cx="4320363" cy="1899490"/>
          </a:xfrm>
          <a:prstGeom prst="rect">
            <a:avLst/>
          </a:prstGeom>
        </p:spPr>
        <p:txBody>
          <a:bodyPr vert="horz" lIns="91440" tIns="45720" rIns="91440" bIns="45720" rtlCol="0" anchor="ctr">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a:spcAft>
                <a:spcPts val="600"/>
              </a:spcAft>
            </a:pPr>
            <a:r>
              <a:rPr lang="en-US" kern="1200" spc="-50" baseline="0" dirty="0">
                <a:solidFill>
                  <a:schemeClr val="tx1"/>
                </a:solidFill>
                <a:latin typeface="+mj-lt"/>
                <a:ea typeface="+mj-ea"/>
                <a:cs typeface="+mj-cs"/>
              </a:rPr>
              <a:t>Holiday “tip” 2 – The actual gifts</a:t>
            </a:r>
          </a:p>
        </p:txBody>
      </p:sp>
      <p:graphicFrame>
        <p:nvGraphicFramePr>
          <p:cNvPr id="7" name="Rectangle 1">
            <a:extLst>
              <a:ext uri="{FF2B5EF4-FFF2-40B4-BE49-F238E27FC236}">
                <a16:creationId xmlns:a16="http://schemas.microsoft.com/office/drawing/2014/main" id="{5D7026BA-7A32-314C-39CB-553852EC4072}"/>
              </a:ext>
            </a:extLst>
          </p:cNvPr>
          <p:cNvGraphicFramePr>
            <a:graphicFrameLocks noGrp="1"/>
          </p:cNvGraphicFramePr>
          <p:nvPr>
            <p:ph idx="1"/>
            <p:extLst>
              <p:ext uri="{D42A27DB-BD31-4B8C-83A1-F6EECF244321}">
                <p14:modId xmlns:p14="http://schemas.microsoft.com/office/powerpoint/2010/main" val="3589578611"/>
              </p:ext>
            </p:extLst>
          </p:nvPr>
        </p:nvGraphicFramePr>
        <p:xfrm>
          <a:off x="5416298" y="758951"/>
          <a:ext cx="5980170" cy="5337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hand holding several colorful shopping bags&#10;&#10;Description automatically generated">
            <a:extLst>
              <a:ext uri="{FF2B5EF4-FFF2-40B4-BE49-F238E27FC236}">
                <a16:creationId xmlns:a16="http://schemas.microsoft.com/office/drawing/2014/main" id="{78DD3A32-BA91-6CC1-CA2C-8774CCD6BD65}"/>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03148" y="2476499"/>
            <a:ext cx="3934933" cy="3934933"/>
          </a:xfrm>
          <a:prstGeom prst="rect">
            <a:avLst/>
          </a:prstGeom>
        </p:spPr>
      </p:pic>
    </p:spTree>
    <p:extLst>
      <p:ext uri="{BB962C8B-B14F-4D97-AF65-F5344CB8AC3E}">
        <p14:creationId xmlns:p14="http://schemas.microsoft.com/office/powerpoint/2010/main" val="25679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508653-5CB2-9019-6E06-647D542E894A}"/>
              </a:ext>
            </a:extLst>
          </p:cNvPr>
          <p:cNvSpPr>
            <a:spLocks noGrp="1"/>
          </p:cNvSpPr>
          <p:nvPr>
            <p:ph type="title"/>
          </p:nvPr>
        </p:nvSpPr>
        <p:spPr>
          <a:xfrm>
            <a:off x="4696431" y="866156"/>
            <a:ext cx="6563448" cy="1345115"/>
          </a:xfrm>
        </p:spPr>
        <p:txBody>
          <a:bodyPr>
            <a:normAutofit/>
          </a:bodyPr>
          <a:lstStyle/>
          <a:p>
            <a:r>
              <a:rPr lang="en-US" sz="3600" dirty="0"/>
              <a:t>Holiday “tips” 3 &amp; 4– Be creative (w/in reason)</a:t>
            </a:r>
          </a:p>
        </p:txBody>
      </p:sp>
      <p:pic>
        <p:nvPicPr>
          <p:cNvPr id="5" name="Picture 4" descr="A plate of cookies on a table&#10;&#10;Description automatically generated">
            <a:extLst>
              <a:ext uri="{FF2B5EF4-FFF2-40B4-BE49-F238E27FC236}">
                <a16:creationId xmlns:a16="http://schemas.microsoft.com/office/drawing/2014/main" id="{46DECB6C-CF1E-7B65-0AC4-00C9FAC242E9}"/>
              </a:ext>
            </a:extLst>
          </p:cNvPr>
          <p:cNvPicPr>
            <a:picLocks noChangeAspect="1"/>
          </p:cNvPicPr>
          <p:nvPr/>
        </p:nvPicPr>
        <p:blipFill>
          <a:blip r:embed="rId2">
            <a:extLst>
              <a:ext uri="{837473B0-CC2E-450A-ABE3-18F120FF3D39}">
                <a1611:picAttrSrcUrl xmlns:a1611="http://schemas.microsoft.com/office/drawing/2016/11/main" r:id="rId3"/>
              </a:ext>
            </a:extLst>
          </a:blip>
          <a:srcRect l="22801" r="24192" b="1"/>
          <a:stretch/>
        </p:blipFill>
        <p:spPr>
          <a:xfrm>
            <a:off x="762000" y="758952"/>
            <a:ext cx="3890922" cy="5340096"/>
          </a:xfrm>
          <a:prstGeom prst="rect">
            <a:avLst/>
          </a:prstGeom>
        </p:spPr>
      </p:pic>
      <p:sp>
        <p:nvSpPr>
          <p:cNvPr id="4" name="Rectangle 1">
            <a:extLst>
              <a:ext uri="{FF2B5EF4-FFF2-40B4-BE49-F238E27FC236}">
                <a16:creationId xmlns:a16="http://schemas.microsoft.com/office/drawing/2014/main" id="{484E2EE9-17C3-D871-CBB1-66703C5E2E32}"/>
              </a:ext>
            </a:extLst>
          </p:cNvPr>
          <p:cNvSpPr>
            <a:spLocks noGrp="1" noChangeArrowheads="1"/>
          </p:cNvSpPr>
          <p:nvPr>
            <p:ph idx="1"/>
          </p:nvPr>
        </p:nvSpPr>
        <p:spPr bwMode="auto">
          <a:xfrm>
            <a:off x="4922873" y="2073349"/>
            <a:ext cx="6337005" cy="374265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lnSpc>
                <a:spcPct val="95000"/>
              </a:lnSpc>
              <a:spcBef>
                <a:spcPct val="0"/>
              </a:spcBef>
              <a:spcAft>
                <a:spcPts val="600"/>
              </a:spcAft>
              <a:buClrTx/>
              <a:buSzTx/>
              <a:buNone/>
              <a:tabLst/>
            </a:pPr>
            <a:r>
              <a:rPr lang="en-US" altLang="en-US" sz="1600" b="1" dirty="0">
                <a:highlight>
                  <a:srgbClr val="FFFF00"/>
                </a:highlight>
                <a:latin typeface="Arial" panose="020B0604020202020204" pitchFamily="34" charset="0"/>
              </a:rPr>
              <a:t>3-</a:t>
            </a:r>
            <a:r>
              <a:rPr kumimoji="0" lang="en-US" altLang="en-US" sz="1600" b="1" i="0" u="none" strike="noStrike" cap="none" normalizeH="0" baseline="0" dirty="0">
                <a:ln>
                  <a:noFill/>
                </a:ln>
                <a:effectLst/>
                <a:highlight>
                  <a:srgbClr val="FFFF00"/>
                </a:highlight>
                <a:latin typeface="Arial" panose="020B0604020202020204" pitchFamily="34" charset="0"/>
              </a:rPr>
              <a:t>Shop Smart:</a:t>
            </a:r>
            <a:endParaRPr kumimoji="0" lang="en-US" altLang="en-US" sz="1600" b="0" i="0" u="none" strike="noStrike" cap="none" normalizeH="0" baseline="0" dirty="0">
              <a:ln>
                <a:noFill/>
              </a:ln>
              <a:effectLst/>
              <a:highlight>
                <a:srgbClr val="FFFF00"/>
              </a:highlight>
              <a:latin typeface="Arial" panose="020B0604020202020204" pitchFamily="34" charset="0"/>
            </a:endParaRPr>
          </a:p>
          <a:p>
            <a:pPr marL="0" marR="0" lvl="0" indent="0" defTabSz="914400" rtl="0" eaLnBrk="0" fontAlgn="base" latinLnBrk="0" hangingPunct="0">
              <a:lnSpc>
                <a:spcPct val="95000"/>
              </a:lnSpc>
              <a:spcBef>
                <a:spcPct val="0"/>
              </a:spcBef>
              <a:spcAft>
                <a:spcPts val="600"/>
              </a:spcAft>
              <a:buClrTx/>
              <a:buSzTx/>
              <a:buFontTx/>
              <a:buChar char="•"/>
              <a:tabLst/>
            </a:pPr>
            <a:r>
              <a:rPr kumimoji="0" lang="en-US" altLang="en-US" sz="1600" b="1" i="0" u="none" strike="noStrike" cap="none" normalizeH="0" baseline="0" dirty="0">
                <a:ln>
                  <a:noFill/>
                </a:ln>
                <a:effectLst/>
                <a:latin typeface="Arial" panose="020B0604020202020204" pitchFamily="34" charset="0"/>
              </a:rPr>
              <a:t> Compare Prices:</a:t>
            </a:r>
            <a:r>
              <a:rPr kumimoji="0" lang="en-US" altLang="en-US" sz="1600" b="0" i="0" u="none" strike="noStrike" cap="none" normalizeH="0" baseline="0" dirty="0">
                <a:ln>
                  <a:noFill/>
                </a:ln>
                <a:effectLst/>
                <a:latin typeface="Arial" panose="020B0604020202020204" pitchFamily="34" charset="0"/>
              </a:rPr>
              <a:t> Look for deals and discounts online and in-store. </a:t>
            </a:r>
          </a:p>
          <a:p>
            <a:pPr marL="0" marR="0" lvl="0" indent="0" defTabSz="914400" rtl="0" eaLnBrk="0" fontAlgn="base" latinLnBrk="0" hangingPunct="0">
              <a:lnSpc>
                <a:spcPct val="95000"/>
              </a:lnSpc>
              <a:spcBef>
                <a:spcPct val="0"/>
              </a:spcBef>
              <a:spcAft>
                <a:spcPts val="600"/>
              </a:spcAft>
              <a:buClrTx/>
              <a:buSzTx/>
              <a:buFontTx/>
              <a:buChar char="•"/>
              <a:tabLst/>
            </a:pPr>
            <a:r>
              <a:rPr kumimoji="0" lang="en-US" altLang="en-US" sz="1600" b="1" i="0" u="none" strike="noStrike" cap="none" normalizeH="0" baseline="0" dirty="0">
                <a:ln>
                  <a:noFill/>
                </a:ln>
                <a:effectLst/>
                <a:latin typeface="Arial" panose="020B0604020202020204" pitchFamily="34" charset="0"/>
              </a:rPr>
              <a:t> Use Coupons and Promo Codes:</a:t>
            </a:r>
            <a:r>
              <a:rPr kumimoji="0" lang="en-US" altLang="en-US" sz="1600" b="0" i="0" u="none" strike="noStrike" cap="none" normalizeH="0" baseline="0" dirty="0">
                <a:ln>
                  <a:noFill/>
                </a:ln>
                <a:effectLst/>
                <a:latin typeface="Arial" panose="020B0604020202020204" pitchFamily="34" charset="0"/>
              </a:rPr>
              <a:t> Take advantage of savings opportunities. </a:t>
            </a:r>
          </a:p>
          <a:p>
            <a:pPr marL="0" marR="0" lvl="0" indent="0" defTabSz="914400" rtl="0" eaLnBrk="0" fontAlgn="base" latinLnBrk="0" hangingPunct="0">
              <a:lnSpc>
                <a:spcPct val="95000"/>
              </a:lnSpc>
              <a:spcBef>
                <a:spcPct val="0"/>
              </a:spcBef>
              <a:spcAft>
                <a:spcPts val="600"/>
              </a:spcAft>
              <a:buClrTx/>
              <a:buSzTx/>
              <a:buFontTx/>
              <a:buChar char="•"/>
              <a:tabLst/>
            </a:pPr>
            <a:r>
              <a:rPr kumimoji="0" lang="en-US" altLang="en-US" sz="1600" b="1" i="0" u="none" strike="noStrike" cap="none" normalizeH="0" baseline="0" dirty="0">
                <a:ln>
                  <a:noFill/>
                </a:ln>
                <a:effectLst/>
                <a:latin typeface="Arial" panose="020B0604020202020204" pitchFamily="34" charset="0"/>
              </a:rPr>
              <a:t> Buy in Bulk:</a:t>
            </a:r>
            <a:r>
              <a:rPr kumimoji="0" lang="en-US" altLang="en-US" sz="1600" b="0" i="0" u="none" strike="noStrike" cap="none" normalizeH="0" baseline="0" dirty="0">
                <a:ln>
                  <a:noFill/>
                </a:ln>
                <a:effectLst/>
                <a:latin typeface="Arial" panose="020B0604020202020204" pitchFamily="34" charset="0"/>
              </a:rPr>
              <a:t> Consider buying items in bulk, especially non-perishable goods. (Maybe)</a:t>
            </a:r>
          </a:p>
          <a:p>
            <a:pPr marL="0" marR="0" lvl="0" indent="0" defTabSz="914400" rtl="0" eaLnBrk="0" fontAlgn="base" latinLnBrk="0" hangingPunct="0">
              <a:lnSpc>
                <a:spcPct val="95000"/>
              </a:lnSpc>
              <a:spcBef>
                <a:spcPct val="0"/>
              </a:spcBef>
              <a:spcAft>
                <a:spcPts val="600"/>
              </a:spcAft>
              <a:buClrTx/>
              <a:buSzTx/>
              <a:buFontTx/>
              <a:buChar char="•"/>
              <a:tabLst/>
            </a:pPr>
            <a:endParaRPr kumimoji="0" lang="en-US" altLang="en-US" sz="16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5000"/>
              </a:lnSpc>
              <a:spcBef>
                <a:spcPct val="0"/>
              </a:spcBef>
              <a:spcAft>
                <a:spcPts val="600"/>
              </a:spcAft>
              <a:buClrTx/>
              <a:buSzTx/>
              <a:buFontTx/>
              <a:buChar char="•"/>
              <a:tabLst/>
            </a:pPr>
            <a:r>
              <a:rPr kumimoji="0" lang="en-US" altLang="en-US" sz="1600" b="1" i="0" u="none" strike="noStrike" cap="none" normalizeH="0" baseline="0" dirty="0">
                <a:ln>
                  <a:noFill/>
                </a:ln>
                <a:effectLst/>
                <a:highlight>
                  <a:srgbClr val="FFFF00"/>
                </a:highlight>
                <a:latin typeface="Arial" panose="020B0604020202020204" pitchFamily="34" charset="0"/>
              </a:rPr>
              <a:t>4-DIY Gifts:</a:t>
            </a:r>
            <a:endParaRPr kumimoji="0" lang="en-US" altLang="en-US" sz="1600" b="0" i="0" u="none" strike="noStrike" cap="none" normalizeH="0" baseline="0" dirty="0">
              <a:ln>
                <a:noFill/>
              </a:ln>
              <a:effectLst/>
              <a:highlight>
                <a:srgbClr val="FFFF00"/>
              </a:highlight>
              <a:latin typeface="Arial" panose="020B0604020202020204" pitchFamily="34" charset="0"/>
            </a:endParaRPr>
          </a:p>
          <a:p>
            <a:pPr marL="0" marR="0" lvl="0" indent="0" defTabSz="914400" rtl="0" eaLnBrk="0" fontAlgn="base" latinLnBrk="0" hangingPunct="0">
              <a:lnSpc>
                <a:spcPct val="95000"/>
              </a:lnSpc>
              <a:spcBef>
                <a:spcPct val="0"/>
              </a:spcBef>
              <a:spcAft>
                <a:spcPts val="600"/>
              </a:spcAft>
              <a:buClrTx/>
              <a:buSzTx/>
              <a:buFontTx/>
              <a:buChar char="•"/>
              <a:tabLst/>
            </a:pPr>
            <a:r>
              <a:rPr kumimoji="0" lang="en-US" altLang="en-US" sz="1600" b="1" i="0" u="none" strike="noStrike" cap="none" normalizeH="0" baseline="0" dirty="0">
                <a:ln>
                  <a:noFill/>
                </a:ln>
                <a:effectLst/>
                <a:latin typeface="Arial" panose="020B0604020202020204" pitchFamily="34" charset="0"/>
              </a:rPr>
              <a:t> Personal Touch:</a:t>
            </a:r>
            <a:r>
              <a:rPr kumimoji="0" lang="en-US" altLang="en-US" sz="1600" b="0" i="0" u="none" strike="noStrike" cap="none" normalizeH="0" baseline="0" dirty="0">
                <a:ln>
                  <a:noFill/>
                </a:ln>
                <a:effectLst/>
                <a:latin typeface="Arial" panose="020B0604020202020204" pitchFamily="34" charset="0"/>
              </a:rPr>
              <a:t> Homemade gifts can be thoughtful and cost-effective. </a:t>
            </a:r>
          </a:p>
          <a:p>
            <a:pPr marL="0" marR="0" lvl="0" indent="0" defTabSz="914400" rtl="0" eaLnBrk="0" fontAlgn="base" latinLnBrk="0" hangingPunct="0">
              <a:lnSpc>
                <a:spcPct val="95000"/>
              </a:lnSpc>
              <a:spcBef>
                <a:spcPct val="0"/>
              </a:spcBef>
              <a:spcAft>
                <a:spcPts val="600"/>
              </a:spcAft>
              <a:buClrTx/>
              <a:buSzTx/>
              <a:buFontTx/>
              <a:buChar char="•"/>
              <a:tabLst/>
            </a:pPr>
            <a:r>
              <a:rPr kumimoji="0" lang="en-US" altLang="en-US" sz="1600" b="1" i="0" u="none" strike="noStrike" cap="none" normalizeH="0" baseline="0" dirty="0">
                <a:ln>
                  <a:noFill/>
                </a:ln>
                <a:effectLst/>
                <a:latin typeface="Arial" panose="020B0604020202020204" pitchFamily="34" charset="0"/>
              </a:rPr>
              <a:t> Reduce Expenses:</a:t>
            </a:r>
            <a:r>
              <a:rPr kumimoji="0" lang="en-US" altLang="en-US" sz="1600" b="0" i="0" u="none" strike="noStrike" cap="none" normalizeH="0" baseline="0" dirty="0">
                <a:ln>
                  <a:noFill/>
                </a:ln>
                <a:effectLst/>
                <a:latin typeface="Arial" panose="020B0604020202020204" pitchFamily="34" charset="0"/>
              </a:rPr>
              <a:t> Consider baking cookies, making crafts, or writing personalized letters. </a:t>
            </a:r>
          </a:p>
          <a:p>
            <a:pPr marL="0" marR="0" lvl="0" indent="0" defTabSz="914400" rtl="0" eaLnBrk="0" fontAlgn="base" latinLnBrk="0" hangingPunct="0">
              <a:lnSpc>
                <a:spcPct val="95000"/>
              </a:lnSpc>
              <a:spcBef>
                <a:spcPct val="0"/>
              </a:spcBef>
              <a:spcAft>
                <a:spcPts val="600"/>
              </a:spcAft>
              <a:buClrTx/>
              <a:buSzTx/>
              <a:buFontTx/>
              <a:buNone/>
              <a:tabLst/>
            </a:pPr>
            <a:endParaRPr kumimoji="0" lang="en-US" altLang="en-US" sz="1000" b="0" i="0" u="none" strike="noStrike" cap="none" normalizeH="0" baseline="0" dirty="0">
              <a:ln>
                <a:noFill/>
              </a:ln>
              <a:effectLst/>
              <a:latin typeface="Arial" panose="020B0604020202020204" pitchFamily="34" charset="0"/>
            </a:endParaRPr>
          </a:p>
        </p:txBody>
      </p:sp>
      <p:sp>
        <p:nvSpPr>
          <p:cNvPr id="6" name="TextBox 5">
            <a:extLst>
              <a:ext uri="{FF2B5EF4-FFF2-40B4-BE49-F238E27FC236}">
                <a16:creationId xmlns:a16="http://schemas.microsoft.com/office/drawing/2014/main" id="{CB7A839E-B3CB-3BF5-9BEE-097727F91642}"/>
              </a:ext>
            </a:extLst>
          </p:cNvPr>
          <p:cNvSpPr txBox="1"/>
          <p:nvPr/>
        </p:nvSpPr>
        <p:spPr>
          <a:xfrm>
            <a:off x="2046119" y="5898993"/>
            <a:ext cx="260680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Chocolate_chip_cookies.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216662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192000" cy="6095999"/>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508653-5CB2-9019-6E06-647D542E894A}"/>
              </a:ext>
            </a:extLst>
          </p:cNvPr>
          <p:cNvSpPr>
            <a:spLocks noGrp="1"/>
          </p:cNvSpPr>
          <p:nvPr>
            <p:ph type="title"/>
          </p:nvPr>
        </p:nvSpPr>
        <p:spPr>
          <a:xfrm>
            <a:off x="477168" y="1145510"/>
            <a:ext cx="5998059" cy="1344613"/>
          </a:xfrm>
        </p:spPr>
        <p:txBody>
          <a:bodyPr>
            <a:normAutofit/>
          </a:bodyPr>
          <a:lstStyle/>
          <a:p>
            <a:r>
              <a:rPr lang="en-US" dirty="0"/>
              <a:t>Don’t add DEBT!!!!</a:t>
            </a:r>
          </a:p>
        </p:txBody>
      </p:sp>
      <p:pic>
        <p:nvPicPr>
          <p:cNvPr id="5" name="Picture 4" descr="A stack of money with a green arrow pointing up&#10;&#10;Description automatically generated">
            <a:extLst>
              <a:ext uri="{FF2B5EF4-FFF2-40B4-BE49-F238E27FC236}">
                <a16:creationId xmlns:a16="http://schemas.microsoft.com/office/drawing/2014/main" id="{4CAB8B9E-9482-7EC9-F5D4-211F8AE4C9B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2000" y="2385773"/>
            <a:ext cx="3892291" cy="2848449"/>
          </a:xfrm>
          <a:prstGeom prst="rect">
            <a:avLst/>
          </a:prstGeom>
        </p:spPr>
      </p:pic>
      <p:sp>
        <p:nvSpPr>
          <p:cNvPr id="4" name="Rectangle 1">
            <a:extLst>
              <a:ext uri="{FF2B5EF4-FFF2-40B4-BE49-F238E27FC236}">
                <a16:creationId xmlns:a16="http://schemas.microsoft.com/office/drawing/2014/main" id="{484E2EE9-17C3-D871-CBB1-66703C5E2E32}"/>
              </a:ext>
            </a:extLst>
          </p:cNvPr>
          <p:cNvSpPr>
            <a:spLocks noGrp="1" noChangeArrowheads="1"/>
          </p:cNvSpPr>
          <p:nvPr>
            <p:ph idx="1"/>
          </p:nvPr>
        </p:nvSpPr>
        <p:spPr bwMode="auto">
          <a:xfrm>
            <a:off x="5431941" y="1817816"/>
            <a:ext cx="5998059" cy="482009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lnSpc>
                <a:spcPct val="95000"/>
              </a:lnSpc>
              <a:spcBef>
                <a:spcPct val="0"/>
              </a:spcBef>
              <a:spcAft>
                <a:spcPts val="600"/>
              </a:spcAft>
              <a:buClrTx/>
              <a:buSzTx/>
              <a:buNone/>
              <a:tabLst/>
            </a:pPr>
            <a:endParaRPr kumimoji="0" lang="en-US" altLang="en-US" sz="2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5000"/>
              </a:lnSpc>
              <a:spcBef>
                <a:spcPct val="0"/>
              </a:spcBef>
              <a:spcAft>
                <a:spcPts val="600"/>
              </a:spcAft>
              <a:buClrTx/>
              <a:buSzTx/>
              <a:buNone/>
              <a:tabLst/>
            </a:pPr>
            <a:r>
              <a:rPr kumimoji="0" lang="en-US" altLang="en-US" sz="2000" b="1" i="0" u="none" strike="noStrike" cap="none" normalizeH="0" baseline="0" dirty="0">
                <a:ln>
                  <a:noFill/>
                </a:ln>
                <a:effectLst/>
                <a:highlight>
                  <a:srgbClr val="FFFF00"/>
                </a:highlight>
                <a:latin typeface="Arial" panose="020B0604020202020204" pitchFamily="34" charset="0"/>
              </a:rPr>
              <a:t>6-Use Cash or Debit Cards:</a:t>
            </a:r>
            <a:endParaRPr kumimoji="0" lang="en-US" altLang="en-US" sz="2000" b="0" i="0" u="none" strike="noStrike" cap="none" normalizeH="0" baseline="0" dirty="0">
              <a:ln>
                <a:noFill/>
              </a:ln>
              <a:effectLst/>
              <a:highlight>
                <a:srgbClr val="FFFF00"/>
              </a:highlight>
              <a:latin typeface="Arial" panose="020B0604020202020204" pitchFamily="34" charset="0"/>
            </a:endParaRPr>
          </a:p>
          <a:p>
            <a:pPr marL="0" marR="0" lvl="0" indent="0" defTabSz="914400" rtl="0" eaLnBrk="0" fontAlgn="base" latinLnBrk="0" hangingPunct="0">
              <a:lnSpc>
                <a:spcPct val="95000"/>
              </a:lnSpc>
              <a:spcBef>
                <a:spcPct val="0"/>
              </a:spcBef>
              <a:spcAft>
                <a:spcPts val="600"/>
              </a:spcAft>
              <a:buClrTx/>
              <a:buSzTx/>
              <a:buFontTx/>
              <a:buChar char="•"/>
              <a:tabLst/>
            </a:pPr>
            <a:r>
              <a:rPr kumimoji="0" lang="en-US" altLang="en-US" sz="2000" b="1" i="0" u="none" strike="noStrike" cap="none" normalizeH="0" baseline="0" dirty="0">
                <a:ln>
                  <a:noFill/>
                </a:ln>
                <a:effectLst/>
                <a:latin typeface="Arial" panose="020B0604020202020204" pitchFamily="34" charset="0"/>
              </a:rPr>
              <a:t> Avoid Overspending:</a:t>
            </a:r>
            <a:r>
              <a:rPr kumimoji="0" lang="en-US" altLang="en-US" sz="2000" b="0" i="0" u="none" strike="noStrike" cap="none" normalizeH="0" baseline="0" dirty="0">
                <a:ln>
                  <a:noFill/>
                </a:ln>
                <a:effectLst/>
                <a:latin typeface="Arial" panose="020B0604020202020204" pitchFamily="34" charset="0"/>
              </a:rPr>
              <a:t> Set a cash limit for your holiday shopping. </a:t>
            </a:r>
          </a:p>
          <a:p>
            <a:pPr marL="0" marR="0" lvl="0" indent="0" defTabSz="914400" rtl="0" eaLnBrk="0" fontAlgn="base" latinLnBrk="0" hangingPunct="0">
              <a:lnSpc>
                <a:spcPct val="95000"/>
              </a:lnSpc>
              <a:spcBef>
                <a:spcPct val="0"/>
              </a:spcBef>
              <a:spcAft>
                <a:spcPts val="600"/>
              </a:spcAft>
              <a:buClrTx/>
              <a:buSzTx/>
              <a:buFontTx/>
              <a:buChar char="•"/>
              <a:tabLst/>
            </a:pPr>
            <a:r>
              <a:rPr kumimoji="0" lang="en-US" altLang="en-US" sz="2000" b="1" i="0" u="none" strike="noStrike" cap="none" normalizeH="0" baseline="0" dirty="0">
                <a:ln>
                  <a:noFill/>
                </a:ln>
                <a:effectLst/>
                <a:latin typeface="Arial" panose="020B0604020202020204" pitchFamily="34" charset="0"/>
              </a:rPr>
              <a:t> Track Spending:</a:t>
            </a:r>
            <a:r>
              <a:rPr kumimoji="0" lang="en-US" altLang="en-US" sz="2000" b="0" i="0" u="none" strike="noStrike" cap="none" normalizeH="0" baseline="0" dirty="0">
                <a:ln>
                  <a:noFill/>
                </a:ln>
                <a:effectLst/>
                <a:latin typeface="Arial" panose="020B0604020202020204" pitchFamily="34" charset="0"/>
              </a:rPr>
              <a:t> Monitor your spending closely to stay within your budget. </a:t>
            </a:r>
          </a:p>
          <a:p>
            <a:pPr marL="0" marR="0" lvl="0" indent="0" defTabSz="914400" rtl="0" eaLnBrk="0" fontAlgn="base" latinLnBrk="0" hangingPunct="0">
              <a:lnSpc>
                <a:spcPct val="95000"/>
              </a:lnSpc>
              <a:spcBef>
                <a:spcPct val="0"/>
              </a:spcBef>
              <a:spcAft>
                <a:spcPts val="600"/>
              </a:spcAft>
              <a:buClrTx/>
              <a:buSzTx/>
              <a:buNone/>
              <a:tabLst/>
            </a:pPr>
            <a:endParaRPr kumimoji="0" lang="en-US" altLang="en-US" sz="2000" b="1"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5000"/>
              </a:lnSpc>
              <a:spcBef>
                <a:spcPct val="0"/>
              </a:spcBef>
              <a:spcAft>
                <a:spcPts val="600"/>
              </a:spcAft>
              <a:buClrTx/>
              <a:buSzTx/>
              <a:buNone/>
              <a:tabLst/>
            </a:pPr>
            <a:r>
              <a:rPr kumimoji="0" lang="en-US" altLang="en-US" sz="2000" b="1" i="0" u="none" strike="noStrike" cap="none" normalizeH="0" baseline="0" dirty="0">
                <a:ln>
                  <a:noFill/>
                </a:ln>
                <a:effectLst/>
                <a:highlight>
                  <a:srgbClr val="FFFF00"/>
                </a:highlight>
                <a:latin typeface="Arial" panose="020B0604020202020204" pitchFamily="34" charset="0"/>
              </a:rPr>
              <a:t>7-Be Mindful of Debt:</a:t>
            </a:r>
            <a:endParaRPr kumimoji="0" lang="en-US" altLang="en-US" sz="2000" b="0" i="0" u="none" strike="noStrike" cap="none" normalizeH="0" baseline="0" dirty="0">
              <a:ln>
                <a:noFill/>
              </a:ln>
              <a:effectLst/>
              <a:highlight>
                <a:srgbClr val="FFFF00"/>
              </a:highlight>
              <a:latin typeface="Arial" panose="020B0604020202020204" pitchFamily="34" charset="0"/>
            </a:endParaRPr>
          </a:p>
          <a:p>
            <a:pPr marL="0" marR="0" lvl="0" indent="0" defTabSz="914400" rtl="0" eaLnBrk="0" fontAlgn="base" latinLnBrk="0" hangingPunct="0">
              <a:lnSpc>
                <a:spcPct val="95000"/>
              </a:lnSpc>
              <a:spcBef>
                <a:spcPct val="0"/>
              </a:spcBef>
              <a:spcAft>
                <a:spcPts val="600"/>
              </a:spcAft>
              <a:buClrTx/>
              <a:buSzTx/>
              <a:buFontTx/>
              <a:buChar char="•"/>
              <a:tabLst/>
            </a:pPr>
            <a:r>
              <a:rPr kumimoji="0" lang="en-US" altLang="en-US" sz="2000" b="1" i="0" u="none" strike="noStrike" cap="none" normalizeH="0" baseline="0" dirty="0">
                <a:ln>
                  <a:noFill/>
                </a:ln>
                <a:effectLst/>
                <a:latin typeface="Arial" panose="020B0604020202020204" pitchFamily="34" charset="0"/>
              </a:rPr>
              <a:t> Avoid Credit Card Debt:</a:t>
            </a:r>
            <a:r>
              <a:rPr kumimoji="0" lang="en-US" altLang="en-US" sz="2000" b="0" i="0" u="none" strike="noStrike" cap="none" normalizeH="0" baseline="0" dirty="0">
                <a:ln>
                  <a:noFill/>
                </a:ln>
                <a:effectLst/>
                <a:latin typeface="Arial" panose="020B0604020202020204" pitchFamily="34" charset="0"/>
              </a:rPr>
              <a:t> Pay off your credit card balance each month to avoid high-interest charges. </a:t>
            </a:r>
          </a:p>
          <a:p>
            <a:pPr marL="0" marR="0" lvl="0" indent="0" defTabSz="914400" rtl="0" eaLnBrk="0" fontAlgn="base" latinLnBrk="0" hangingPunct="0">
              <a:lnSpc>
                <a:spcPct val="95000"/>
              </a:lnSpc>
              <a:spcBef>
                <a:spcPct val="0"/>
              </a:spcBef>
              <a:spcAft>
                <a:spcPts val="600"/>
              </a:spcAft>
              <a:buClrTx/>
              <a:buSzTx/>
              <a:buFontTx/>
              <a:buChar char="•"/>
              <a:tabLst/>
            </a:pPr>
            <a:r>
              <a:rPr kumimoji="0" lang="en-US" altLang="en-US" sz="2000" b="1" i="0" u="none" strike="noStrike" cap="none" normalizeH="0" baseline="0" dirty="0">
                <a:ln>
                  <a:noFill/>
                </a:ln>
                <a:effectLst/>
                <a:latin typeface="Arial" panose="020B0604020202020204" pitchFamily="34" charset="0"/>
              </a:rPr>
              <a:t> Consider Alternative Payment Methods:</a:t>
            </a:r>
            <a:r>
              <a:rPr kumimoji="0" lang="en-US" altLang="en-US" sz="2000" b="0" i="0" u="none" strike="noStrike" cap="none" normalizeH="0" baseline="0" dirty="0">
                <a:ln>
                  <a:noFill/>
                </a:ln>
                <a:effectLst/>
                <a:latin typeface="Arial" panose="020B0604020202020204" pitchFamily="34" charset="0"/>
              </a:rPr>
              <a:t> Use payment plans or buy now, pay later options responsibly.</a:t>
            </a:r>
          </a:p>
          <a:p>
            <a:pPr marL="0" marR="0" lvl="0" indent="0" defTabSz="914400" rtl="0" eaLnBrk="0" fontAlgn="base" latinLnBrk="0" hangingPunct="0">
              <a:lnSpc>
                <a:spcPct val="95000"/>
              </a:lnSpc>
              <a:spcBef>
                <a:spcPct val="0"/>
              </a:spcBef>
              <a:spcAft>
                <a:spcPts val="600"/>
              </a:spcAft>
              <a:buClrTx/>
              <a:buSzTx/>
              <a:buFontTx/>
              <a:buNone/>
              <a:tabLst/>
            </a:pPr>
            <a:endParaRPr kumimoji="0" lang="en-US" altLang="en-US" sz="14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932842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EA184-D93F-4B10-44E0-101350E049F2}"/>
              </a:ext>
            </a:extLst>
          </p:cNvPr>
          <p:cNvSpPr>
            <a:spLocks noGrp="1"/>
          </p:cNvSpPr>
          <p:nvPr>
            <p:ph type="title"/>
          </p:nvPr>
        </p:nvSpPr>
        <p:spPr>
          <a:xfrm>
            <a:off x="1386458" y="977073"/>
            <a:ext cx="9680610" cy="479587"/>
          </a:xfrm>
        </p:spPr>
        <p:txBody>
          <a:bodyPr>
            <a:normAutofit fontScale="90000"/>
          </a:bodyPr>
          <a:lstStyle/>
          <a:p>
            <a:r>
              <a:rPr lang="en-US" dirty="0"/>
              <a:t>Try?</a:t>
            </a:r>
          </a:p>
        </p:txBody>
      </p:sp>
      <p:graphicFrame>
        <p:nvGraphicFramePr>
          <p:cNvPr id="20" name="Table 19">
            <a:extLst>
              <a:ext uri="{FF2B5EF4-FFF2-40B4-BE49-F238E27FC236}">
                <a16:creationId xmlns:a16="http://schemas.microsoft.com/office/drawing/2014/main" id="{AD46A7B5-1A85-3EB3-61E3-1F4DEBB25810}"/>
              </a:ext>
            </a:extLst>
          </p:cNvPr>
          <p:cNvGraphicFramePr>
            <a:graphicFrameLocks noGrp="1"/>
          </p:cNvGraphicFramePr>
          <p:nvPr>
            <p:extLst>
              <p:ext uri="{D42A27DB-BD31-4B8C-83A1-F6EECF244321}">
                <p14:modId xmlns:p14="http://schemas.microsoft.com/office/powerpoint/2010/main" val="569434894"/>
              </p:ext>
            </p:extLst>
          </p:nvPr>
        </p:nvGraphicFramePr>
        <p:xfrm>
          <a:off x="3643050" y="1622323"/>
          <a:ext cx="2234120" cy="4651126"/>
        </p:xfrm>
        <a:graphic>
          <a:graphicData uri="http://schemas.openxmlformats.org/drawingml/2006/table">
            <a:tbl>
              <a:tblPr>
                <a:tableStyleId>{5C22544A-7EE6-4342-B048-85BDC9FD1C3A}</a:tableStyleId>
              </a:tblPr>
              <a:tblGrid>
                <a:gridCol w="1311722">
                  <a:extLst>
                    <a:ext uri="{9D8B030D-6E8A-4147-A177-3AD203B41FA5}">
                      <a16:colId xmlns:a16="http://schemas.microsoft.com/office/drawing/2014/main" val="3524712774"/>
                    </a:ext>
                  </a:extLst>
                </a:gridCol>
                <a:gridCol w="922398">
                  <a:extLst>
                    <a:ext uri="{9D8B030D-6E8A-4147-A177-3AD203B41FA5}">
                      <a16:colId xmlns:a16="http://schemas.microsoft.com/office/drawing/2014/main" val="3417163781"/>
                    </a:ext>
                  </a:extLst>
                </a:gridCol>
              </a:tblGrid>
              <a:tr h="357746">
                <a:tc>
                  <a:txBody>
                    <a:bodyPr/>
                    <a:lstStyle/>
                    <a:p>
                      <a:pPr algn="ctr" fontAlgn="b"/>
                      <a:r>
                        <a:rPr lang="en-US" sz="1100" u="none" strike="noStrike" dirty="0">
                          <a:effectLst/>
                        </a:rPr>
                        <a:t>Clothing and Personal Care</a:t>
                      </a:r>
                      <a:endParaRPr lang="en-US" sz="1100" b="1" i="0" u="none" strike="noStrike" dirty="0">
                        <a:solidFill>
                          <a:srgbClr val="000000"/>
                        </a:solidFill>
                        <a:effectLst/>
                        <a:latin typeface="Arial" panose="020B0604020202020204" pitchFamily="34" charset="0"/>
                      </a:endParaRPr>
                    </a:p>
                  </a:txBody>
                  <a:tcPr marL="0" marR="0" marT="0" marB="0" anchor="b"/>
                </a:tc>
                <a:tc>
                  <a:txBody>
                    <a:bodyPr/>
                    <a:lstStyle/>
                    <a:p>
                      <a:pPr algn="ctr" fontAlgn="b"/>
                      <a:endParaRPr lang="en-US" sz="11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978243051"/>
                  </a:ext>
                </a:extLst>
              </a:tr>
              <a:tr h="357746">
                <a:tc>
                  <a:txBody>
                    <a:bodyPr/>
                    <a:lstStyle/>
                    <a:p>
                      <a:pPr algn="l" fontAlgn="b"/>
                      <a:r>
                        <a:rPr lang="en-US" sz="1100" u="none" strike="noStrike">
                          <a:effectLst/>
                        </a:rPr>
                        <a:t>New Clothes</a:t>
                      </a:r>
                      <a:endParaRPr lang="en-US"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10590313"/>
                  </a:ext>
                </a:extLst>
              </a:tr>
              <a:tr h="357746">
                <a:tc>
                  <a:txBody>
                    <a:bodyPr/>
                    <a:lstStyle/>
                    <a:p>
                      <a:pPr algn="l" fontAlgn="b"/>
                      <a:r>
                        <a:rPr lang="en-US" sz="1100" u="none" strike="noStrike" dirty="0">
                          <a:effectLst/>
                        </a:rPr>
                        <a:t>Cleaning, Laundry</a:t>
                      </a:r>
                      <a:endParaRPr lang="en-US" sz="11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79617883"/>
                  </a:ext>
                </a:extLst>
              </a:tr>
              <a:tr h="357746">
                <a:tc>
                  <a:txBody>
                    <a:bodyPr/>
                    <a:lstStyle/>
                    <a:p>
                      <a:pPr algn="l" fontAlgn="b"/>
                      <a:r>
                        <a:rPr lang="en-US" sz="1100" u="none" strike="noStrike">
                          <a:effectLst/>
                        </a:rPr>
                        <a:t>Personal Care--Hair Care</a:t>
                      </a:r>
                      <a:endParaRPr lang="en-US"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39321598"/>
                  </a:ext>
                </a:extLst>
              </a:tr>
              <a:tr h="322961">
                <a:tc>
                  <a:txBody>
                    <a:bodyPr/>
                    <a:lstStyle/>
                    <a:p>
                      <a:pPr algn="l" fontAlgn="b"/>
                      <a:r>
                        <a:rPr lang="en-US" sz="1100" u="none" strike="noStrike" dirty="0">
                          <a:effectLst/>
                        </a:rPr>
                        <a:t>Other Clothing</a:t>
                      </a:r>
                      <a:endParaRPr lang="en-US" sz="11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261539418"/>
                  </a:ext>
                </a:extLst>
              </a:tr>
              <a:tr h="378768">
                <a:tc>
                  <a:txBody>
                    <a:bodyPr/>
                    <a:lstStyle/>
                    <a:p>
                      <a:pPr algn="l" fontAlgn="b"/>
                      <a:r>
                        <a:rPr lang="en-US" sz="1100" u="none" strike="noStrike" dirty="0">
                          <a:effectLst/>
                        </a:rPr>
                        <a:t>. Total Clothing and Personal Care</a:t>
                      </a:r>
                      <a:endParaRPr lang="en-US" sz="11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345898273"/>
                  </a:ext>
                </a:extLst>
              </a:tr>
              <a:tr h="357746">
                <a:tc>
                  <a:txBody>
                    <a:bodyPr/>
                    <a:lstStyle/>
                    <a:p>
                      <a:pPr algn="ctr" fontAlgn="b"/>
                      <a:r>
                        <a:rPr lang="en-US" sz="1100" u="none" strike="noStrike">
                          <a:effectLst/>
                        </a:rPr>
                        <a:t>Transportation</a:t>
                      </a:r>
                      <a:endParaRPr lang="en-US" sz="1100" b="1" i="0" u="none" strike="noStrike">
                        <a:solidFill>
                          <a:srgbClr val="000000"/>
                        </a:solidFill>
                        <a:effectLst/>
                        <a:latin typeface="Arial" panose="020B0604020202020204" pitchFamily="34" charset="0"/>
                      </a:endParaRPr>
                    </a:p>
                  </a:txBody>
                  <a:tcPr marL="0" marR="0" marT="0" marB="0" anchor="b"/>
                </a:tc>
                <a:tc>
                  <a:txBody>
                    <a:bodyPr/>
                    <a:lstStyle/>
                    <a:p>
                      <a:pPr algn="ctr" fontAlgn="b"/>
                      <a:endParaRPr lang="en-US" sz="11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882657220"/>
                  </a:ext>
                </a:extLst>
              </a:tr>
              <a:tr h="357746">
                <a:tc>
                  <a:txBody>
                    <a:bodyPr/>
                    <a:lstStyle/>
                    <a:p>
                      <a:pPr algn="l" fontAlgn="b"/>
                      <a:r>
                        <a:rPr lang="en-US" sz="1100" u="none" strike="noStrike">
                          <a:effectLst/>
                        </a:rPr>
                        <a:t>Car Payments, Gas, Parking,</a:t>
                      </a:r>
                      <a:endParaRPr lang="en-US"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527471527"/>
                  </a:ext>
                </a:extLst>
              </a:tr>
              <a:tr h="378768">
                <a:tc>
                  <a:txBody>
                    <a:bodyPr/>
                    <a:lstStyle/>
                    <a:p>
                      <a:pPr algn="l" fontAlgn="b"/>
                      <a:r>
                        <a:rPr lang="en-US" sz="1100" u="none" strike="noStrike" dirty="0">
                          <a:effectLst/>
                        </a:rPr>
                        <a:t>Automobile Registration/</a:t>
                      </a:r>
                      <a:endParaRPr lang="en-US" sz="11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985106848"/>
                  </a:ext>
                </a:extLst>
              </a:tr>
              <a:tr h="281991">
                <a:tc>
                  <a:txBody>
                    <a:bodyPr/>
                    <a:lstStyle/>
                    <a:p>
                      <a:pPr algn="l" fontAlgn="b"/>
                      <a:r>
                        <a:rPr lang="en-US" sz="1100" u="none" strike="noStrike" dirty="0">
                          <a:effectLst/>
                        </a:rPr>
                        <a:t>Repairs</a:t>
                      </a:r>
                      <a:endParaRPr lang="en-US" sz="11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862270084"/>
                  </a:ext>
                </a:extLst>
              </a:tr>
              <a:tr h="426671">
                <a:tc>
                  <a:txBody>
                    <a:bodyPr/>
                    <a:lstStyle/>
                    <a:p>
                      <a:pPr algn="l" fontAlgn="b"/>
                      <a:r>
                        <a:rPr lang="en-US" sz="1100" u="none" strike="noStrike" dirty="0">
                          <a:effectLst/>
                        </a:rPr>
                        <a:t>Total Transportation Expenditures</a:t>
                      </a:r>
                      <a:endParaRPr lang="en-US" sz="11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074490706"/>
                  </a:ext>
                </a:extLst>
              </a:tr>
              <a:tr h="71549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Arial" panose="020B0604020202020204" pitchFamily="34" charset="0"/>
                        </a:rPr>
                        <a:t>TOTAL GROUP</a:t>
                      </a:r>
                    </a:p>
                    <a:p>
                      <a:pPr algn="l" fontAlgn="b"/>
                      <a:endParaRPr lang="en-US" sz="11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901761233"/>
                  </a:ext>
                </a:extLst>
              </a:tr>
            </a:tbl>
          </a:graphicData>
        </a:graphic>
      </p:graphicFrame>
      <p:graphicFrame>
        <p:nvGraphicFramePr>
          <p:cNvPr id="21" name="Table 20">
            <a:extLst>
              <a:ext uri="{FF2B5EF4-FFF2-40B4-BE49-F238E27FC236}">
                <a16:creationId xmlns:a16="http://schemas.microsoft.com/office/drawing/2014/main" id="{B0CCE39B-39FD-62F2-A820-E3E4A6147A0B}"/>
              </a:ext>
            </a:extLst>
          </p:cNvPr>
          <p:cNvGraphicFramePr>
            <a:graphicFrameLocks noGrp="1"/>
          </p:cNvGraphicFramePr>
          <p:nvPr>
            <p:extLst>
              <p:ext uri="{D42A27DB-BD31-4B8C-83A1-F6EECF244321}">
                <p14:modId xmlns:p14="http://schemas.microsoft.com/office/powerpoint/2010/main" val="1731681956"/>
              </p:ext>
            </p:extLst>
          </p:nvPr>
        </p:nvGraphicFramePr>
        <p:xfrm>
          <a:off x="6314831" y="1649984"/>
          <a:ext cx="2633702" cy="4727375"/>
        </p:xfrm>
        <a:graphic>
          <a:graphicData uri="http://schemas.openxmlformats.org/drawingml/2006/table">
            <a:tbl>
              <a:tblPr>
                <a:tableStyleId>{5C22544A-7EE6-4342-B048-85BDC9FD1C3A}</a:tableStyleId>
              </a:tblPr>
              <a:tblGrid>
                <a:gridCol w="1563895">
                  <a:extLst>
                    <a:ext uri="{9D8B030D-6E8A-4147-A177-3AD203B41FA5}">
                      <a16:colId xmlns:a16="http://schemas.microsoft.com/office/drawing/2014/main" val="2280087742"/>
                    </a:ext>
                  </a:extLst>
                </a:gridCol>
                <a:gridCol w="1069807">
                  <a:extLst>
                    <a:ext uri="{9D8B030D-6E8A-4147-A177-3AD203B41FA5}">
                      <a16:colId xmlns:a16="http://schemas.microsoft.com/office/drawing/2014/main" val="2752583389"/>
                    </a:ext>
                  </a:extLst>
                </a:gridCol>
              </a:tblGrid>
              <a:tr h="235861">
                <a:tc>
                  <a:txBody>
                    <a:bodyPr/>
                    <a:lstStyle/>
                    <a:p>
                      <a:pPr algn="ctr" fontAlgn="b"/>
                      <a:r>
                        <a:rPr lang="en-US" sz="1100" u="none" strike="noStrike">
                          <a:effectLst/>
                        </a:rPr>
                        <a:t>Recreation</a:t>
                      </a:r>
                      <a:endParaRPr lang="en-US" sz="1100" b="1" i="0" u="none" strike="noStrike">
                        <a:solidFill>
                          <a:srgbClr val="000000"/>
                        </a:solidFill>
                        <a:effectLst/>
                        <a:latin typeface="Arial" panose="020B0604020202020204" pitchFamily="34" charset="0"/>
                      </a:endParaRPr>
                    </a:p>
                  </a:txBody>
                  <a:tcPr marL="0" marR="0" marT="0" marB="0" anchor="b"/>
                </a:tc>
                <a:tc>
                  <a:txBody>
                    <a:bodyPr/>
                    <a:lstStyle/>
                    <a:p>
                      <a:pPr algn="ctr" fontAlgn="b"/>
                      <a:endParaRPr lang="en-US" sz="11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426773445"/>
                  </a:ext>
                </a:extLst>
              </a:tr>
              <a:tr h="707583">
                <a:tc>
                  <a:txBody>
                    <a:bodyPr/>
                    <a:lstStyle/>
                    <a:p>
                      <a:pPr algn="l" fontAlgn="b"/>
                      <a:r>
                        <a:rPr lang="en-US" sz="1100" u="none" strike="noStrike" dirty="0">
                          <a:effectLst/>
                        </a:rPr>
                        <a:t>Movies, Theater, Sporting Events, Club Memberships, Hobbies</a:t>
                      </a:r>
                      <a:endParaRPr lang="en-US" sz="11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15632873"/>
                  </a:ext>
                </a:extLst>
              </a:tr>
              <a:tr h="235861">
                <a:tc>
                  <a:txBody>
                    <a:bodyPr/>
                    <a:lstStyle/>
                    <a:p>
                      <a:pPr algn="l" fontAlgn="b"/>
                      <a:r>
                        <a:rPr lang="en-US" sz="1100" u="none" strike="noStrike" dirty="0">
                          <a:effectLst/>
                        </a:rPr>
                        <a:t>Vacations</a:t>
                      </a:r>
                      <a:endParaRPr lang="en-US" sz="11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049253664"/>
                  </a:ext>
                </a:extLst>
              </a:tr>
              <a:tr h="343316">
                <a:tc>
                  <a:txBody>
                    <a:bodyPr/>
                    <a:lstStyle/>
                    <a:p>
                      <a:pPr algn="l" fontAlgn="b"/>
                      <a:r>
                        <a:rPr lang="en-US" sz="1100" u="none" strike="noStrike">
                          <a:effectLst/>
                        </a:rPr>
                        <a:t>. Total Recreation Expenditures</a:t>
                      </a:r>
                      <a:endParaRPr lang="en-US"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253424817"/>
                  </a:ext>
                </a:extLst>
              </a:tr>
              <a:tr h="437275">
                <a:tc>
                  <a:txBody>
                    <a:bodyPr/>
                    <a:lstStyle/>
                    <a:p>
                      <a:pPr algn="ctr" fontAlgn="b"/>
                      <a:r>
                        <a:rPr lang="en-US" sz="1100" u="none" strike="noStrike" dirty="0">
                          <a:effectLst/>
                        </a:rPr>
                        <a:t>Medical &amp; Insurance Expenditures</a:t>
                      </a:r>
                      <a:endParaRPr lang="en-US" sz="1100" b="1" i="0" u="none" strike="noStrike" dirty="0">
                        <a:solidFill>
                          <a:srgbClr val="000000"/>
                        </a:solidFill>
                        <a:effectLst/>
                        <a:latin typeface="Arial" panose="020B0604020202020204" pitchFamily="34" charset="0"/>
                      </a:endParaRPr>
                    </a:p>
                  </a:txBody>
                  <a:tcPr marL="0" marR="0" marT="0" marB="0" anchor="b"/>
                </a:tc>
                <a:tc>
                  <a:txBody>
                    <a:bodyPr/>
                    <a:lstStyle/>
                    <a:p>
                      <a:pPr algn="ctr" fontAlgn="b"/>
                      <a:endParaRPr lang="en-US" sz="11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243007476"/>
                  </a:ext>
                </a:extLst>
              </a:tr>
              <a:tr h="235861">
                <a:tc>
                  <a:txBody>
                    <a:bodyPr/>
                    <a:lstStyle/>
                    <a:p>
                      <a:pPr algn="l" fontAlgn="b"/>
                      <a:r>
                        <a:rPr lang="en-US" sz="1100" u="none" strike="noStrike" dirty="0">
                          <a:effectLst/>
                        </a:rPr>
                        <a:t>Doctor, Dentist</a:t>
                      </a:r>
                      <a:endParaRPr lang="en-US" sz="11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301372995"/>
                  </a:ext>
                </a:extLst>
              </a:tr>
              <a:tr h="343316">
                <a:tc>
                  <a:txBody>
                    <a:bodyPr/>
                    <a:lstStyle/>
                    <a:p>
                      <a:pPr algn="l" fontAlgn="b"/>
                      <a:r>
                        <a:rPr lang="en-US" sz="1100" u="none" strike="noStrike" dirty="0">
                          <a:effectLst/>
                        </a:rPr>
                        <a:t>Prescription Drugs and Medicines</a:t>
                      </a:r>
                      <a:endParaRPr lang="en-US" sz="11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676882266"/>
                  </a:ext>
                </a:extLst>
              </a:tr>
              <a:tr h="514974">
                <a:tc>
                  <a:txBody>
                    <a:bodyPr/>
                    <a:lstStyle/>
                    <a:p>
                      <a:pPr algn="l" fontAlgn="b"/>
                      <a:r>
                        <a:rPr lang="en-US" sz="1100" u="none" strike="noStrike" dirty="0">
                          <a:effectLst/>
                        </a:rPr>
                        <a:t>Car, Health, Life, Disability, Liability Insurance</a:t>
                      </a:r>
                      <a:endParaRPr lang="en-US" sz="11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373382363"/>
                  </a:ext>
                </a:extLst>
              </a:tr>
              <a:tr h="514974">
                <a:tc>
                  <a:txBody>
                    <a:bodyPr/>
                    <a:lstStyle/>
                    <a:p>
                      <a:pPr algn="l" fontAlgn="b"/>
                      <a:r>
                        <a:rPr lang="en-US" sz="1100" u="none" strike="noStrike">
                          <a:effectLst/>
                        </a:rPr>
                        <a:t>. Total Medical &amp; Insurance Expenditures</a:t>
                      </a:r>
                      <a:endParaRPr lang="en-US"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16825953"/>
                  </a:ext>
                </a:extLst>
              </a:tr>
              <a:tr h="235861">
                <a:tc>
                  <a:txBody>
                    <a:bodyPr/>
                    <a:lstStyle/>
                    <a:p>
                      <a:pPr algn="ctr" fontAlgn="b"/>
                      <a:r>
                        <a:rPr lang="en-US" sz="1100" u="none" strike="noStrike">
                          <a:effectLst/>
                        </a:rPr>
                        <a:t>Other Expenditures</a:t>
                      </a:r>
                      <a:endParaRPr lang="en-US" sz="1100" b="1" i="0" u="none" strike="noStrike">
                        <a:solidFill>
                          <a:srgbClr val="000000"/>
                        </a:solidFill>
                        <a:effectLst/>
                        <a:latin typeface="Arial" panose="020B0604020202020204" pitchFamily="34" charset="0"/>
                      </a:endParaRPr>
                    </a:p>
                  </a:txBody>
                  <a:tcPr marL="0" marR="0" marT="0" marB="0" anchor="b"/>
                </a:tc>
                <a:tc>
                  <a:txBody>
                    <a:bodyPr/>
                    <a:lstStyle/>
                    <a:p>
                      <a:pPr algn="ctr" fontAlgn="b"/>
                      <a:endParaRPr lang="en-US" sz="11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371516754"/>
                  </a:ext>
                </a:extLst>
              </a:tr>
              <a:tr h="235861">
                <a:tc>
                  <a:txBody>
                    <a:bodyPr/>
                    <a:lstStyle/>
                    <a:p>
                      <a:pPr algn="l" fontAlgn="b"/>
                      <a:r>
                        <a:rPr lang="en-US" sz="1100" u="none" strike="noStrike">
                          <a:effectLst/>
                        </a:rPr>
                        <a:t>Child Care</a:t>
                      </a:r>
                      <a:endParaRPr lang="en-US"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75916194"/>
                  </a:ext>
                </a:extLst>
              </a:tr>
              <a:tr h="343316">
                <a:tc>
                  <a:txBody>
                    <a:bodyPr/>
                    <a:lstStyle/>
                    <a:p>
                      <a:pPr algn="l" fontAlgn="b"/>
                      <a:r>
                        <a:rPr lang="en-US" sz="1100" u="none" strike="noStrike" dirty="0">
                          <a:effectLst/>
                        </a:rPr>
                        <a:t>Other Expenses - DEFINE</a:t>
                      </a:r>
                      <a:endParaRPr lang="en-US" sz="11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4935479"/>
                  </a:ext>
                </a:extLst>
              </a:tr>
              <a:tr h="34331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Arial" panose="020B0604020202020204" pitchFamily="34" charset="0"/>
                        </a:rPr>
                        <a:t>TOTAL GROUP</a:t>
                      </a:r>
                    </a:p>
                    <a:p>
                      <a:pPr algn="l" fontAlgn="b"/>
                      <a:endParaRPr lang="en-US" sz="11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endParaRPr lang="en-U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605919299"/>
                  </a:ext>
                </a:extLst>
              </a:tr>
            </a:tbl>
          </a:graphicData>
        </a:graphic>
      </p:graphicFrame>
      <p:graphicFrame>
        <p:nvGraphicFramePr>
          <p:cNvPr id="24" name="Content Placeholder 23">
            <a:extLst>
              <a:ext uri="{FF2B5EF4-FFF2-40B4-BE49-F238E27FC236}">
                <a16:creationId xmlns:a16="http://schemas.microsoft.com/office/drawing/2014/main" id="{9E41C366-8166-C952-0A02-AE97B93CC187}"/>
              </a:ext>
            </a:extLst>
          </p:cNvPr>
          <p:cNvGraphicFramePr>
            <a:graphicFrameLocks noGrp="1"/>
          </p:cNvGraphicFramePr>
          <p:nvPr>
            <p:ph idx="1"/>
            <p:extLst>
              <p:ext uri="{D42A27DB-BD31-4B8C-83A1-F6EECF244321}">
                <p14:modId xmlns:p14="http://schemas.microsoft.com/office/powerpoint/2010/main" val="4287812105"/>
              </p:ext>
            </p:extLst>
          </p:nvPr>
        </p:nvGraphicFramePr>
        <p:xfrm>
          <a:off x="880527" y="1592224"/>
          <a:ext cx="2543692" cy="4842897"/>
        </p:xfrm>
        <a:graphic>
          <a:graphicData uri="http://schemas.openxmlformats.org/drawingml/2006/table">
            <a:tbl>
              <a:tblPr>
                <a:tableStyleId>{5C22544A-7EE6-4342-B048-85BDC9FD1C3A}</a:tableStyleId>
              </a:tblPr>
              <a:tblGrid>
                <a:gridCol w="1682455">
                  <a:extLst>
                    <a:ext uri="{9D8B030D-6E8A-4147-A177-3AD203B41FA5}">
                      <a16:colId xmlns:a16="http://schemas.microsoft.com/office/drawing/2014/main" val="1026333488"/>
                    </a:ext>
                  </a:extLst>
                </a:gridCol>
                <a:gridCol w="861237">
                  <a:extLst>
                    <a:ext uri="{9D8B030D-6E8A-4147-A177-3AD203B41FA5}">
                      <a16:colId xmlns:a16="http://schemas.microsoft.com/office/drawing/2014/main" val="115427450"/>
                    </a:ext>
                  </a:extLst>
                </a:gridCol>
              </a:tblGrid>
              <a:tr h="380492">
                <a:tc>
                  <a:txBody>
                    <a:bodyPr/>
                    <a:lstStyle/>
                    <a:p>
                      <a:pPr algn="ctr" fontAlgn="b"/>
                      <a:r>
                        <a:rPr lang="en-US" sz="1400" u="none" strike="noStrike" dirty="0">
                          <a:effectLst/>
                        </a:rPr>
                        <a:t>Living Expenses </a:t>
                      </a:r>
                      <a:endParaRPr lang="en-US" sz="1400" b="1" i="0" u="none" strike="noStrike" dirty="0">
                        <a:solidFill>
                          <a:srgbClr val="000000"/>
                        </a:solidFill>
                        <a:effectLst/>
                        <a:latin typeface="Arial" panose="020B0604020202020204" pitchFamily="34" charset="0"/>
                      </a:endParaRPr>
                    </a:p>
                  </a:txBody>
                  <a:tcPr marL="9171" marR="9171" marT="9171" marB="0" anchor="b"/>
                </a:tc>
                <a:tc>
                  <a:txBody>
                    <a:bodyPr/>
                    <a:lstStyle/>
                    <a:p>
                      <a:pPr algn="ctr" fontAlgn="b"/>
                      <a:endParaRPr lang="en-US" sz="1400" b="1"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3157556040"/>
                  </a:ext>
                </a:extLst>
              </a:tr>
              <a:tr h="380492">
                <a:tc>
                  <a:txBody>
                    <a:bodyPr/>
                    <a:lstStyle/>
                    <a:p>
                      <a:pPr algn="l" fontAlgn="b"/>
                      <a:r>
                        <a:rPr lang="en-US" sz="1400" u="none" strike="noStrike" dirty="0">
                          <a:effectLst/>
                        </a:rPr>
                        <a:t>Savings / retirement account</a:t>
                      </a:r>
                      <a:endParaRPr lang="en-US" sz="1400" b="0" i="0" u="none" strike="noStrike" dirty="0">
                        <a:solidFill>
                          <a:srgbClr val="000000"/>
                        </a:solidFill>
                        <a:effectLst/>
                        <a:latin typeface="Arial" panose="020B0604020202020204" pitchFamily="34" charset="0"/>
                      </a:endParaRPr>
                    </a:p>
                  </a:txBody>
                  <a:tcPr marL="9171" marR="9171" marT="9171"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2513155453"/>
                  </a:ext>
                </a:extLst>
              </a:tr>
              <a:tr h="380492">
                <a:tc>
                  <a:txBody>
                    <a:bodyPr/>
                    <a:lstStyle/>
                    <a:p>
                      <a:pPr algn="l" fontAlgn="b"/>
                      <a:r>
                        <a:rPr lang="en-US" sz="1400" u="none" strike="noStrike" dirty="0">
                          <a:effectLst/>
                        </a:rPr>
                        <a:t>Rent/Mortgage </a:t>
                      </a:r>
                      <a:endParaRPr lang="en-US" sz="1400" b="0" i="0" u="none" strike="noStrike" dirty="0">
                        <a:solidFill>
                          <a:srgbClr val="000000"/>
                        </a:solidFill>
                        <a:effectLst/>
                        <a:latin typeface="Arial" panose="020B0604020202020204" pitchFamily="34" charset="0"/>
                      </a:endParaRPr>
                    </a:p>
                  </a:txBody>
                  <a:tcPr marL="9171" marR="9171" marT="9171"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1092588833"/>
                  </a:ext>
                </a:extLst>
              </a:tr>
              <a:tr h="380492">
                <a:tc>
                  <a:txBody>
                    <a:bodyPr/>
                    <a:lstStyle/>
                    <a:p>
                      <a:pPr algn="l" fontAlgn="b"/>
                      <a:r>
                        <a:rPr lang="en-US" sz="1400" u="none" strike="noStrike" dirty="0">
                          <a:effectLst/>
                        </a:rPr>
                        <a:t>Furniture, appliances, TVs, etc.</a:t>
                      </a:r>
                      <a:endParaRPr lang="en-US" sz="1400" b="0" i="0" u="none" strike="noStrike" dirty="0">
                        <a:solidFill>
                          <a:srgbClr val="000000"/>
                        </a:solidFill>
                        <a:effectLst/>
                        <a:latin typeface="Arial" panose="020B0604020202020204" pitchFamily="34" charset="0"/>
                      </a:endParaRPr>
                    </a:p>
                  </a:txBody>
                  <a:tcPr marL="9171" marR="9171" marT="9171"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1593970814"/>
                  </a:ext>
                </a:extLst>
              </a:tr>
              <a:tr h="760983">
                <a:tc>
                  <a:txBody>
                    <a:bodyPr/>
                    <a:lstStyle/>
                    <a:p>
                      <a:pPr algn="l" fontAlgn="b"/>
                      <a:r>
                        <a:rPr lang="en-US" sz="1400" u="none" strike="noStrike" dirty="0">
                          <a:effectLst/>
                        </a:rPr>
                        <a:t>Other Debt/Credit card payments</a:t>
                      </a:r>
                      <a:endParaRPr lang="en-US" sz="1400" b="0" i="0" u="none" strike="noStrike" dirty="0">
                        <a:solidFill>
                          <a:srgbClr val="000000"/>
                        </a:solidFill>
                        <a:effectLst/>
                        <a:latin typeface="Arial" panose="020B0604020202020204" pitchFamily="34" charset="0"/>
                      </a:endParaRPr>
                    </a:p>
                  </a:txBody>
                  <a:tcPr marL="9171" marR="9171" marT="9171"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3231638784"/>
                  </a:ext>
                </a:extLst>
              </a:tr>
              <a:tr h="380492">
                <a:tc>
                  <a:txBody>
                    <a:bodyPr/>
                    <a:lstStyle/>
                    <a:p>
                      <a:pPr algn="l" fontAlgn="b"/>
                      <a:r>
                        <a:rPr lang="en-US" sz="1400" u="none" strike="noStrike" dirty="0">
                          <a:effectLst/>
                          <a:highlight>
                            <a:srgbClr val="FFFF00"/>
                          </a:highlight>
                        </a:rPr>
                        <a:t>GIFTS</a:t>
                      </a:r>
                      <a:endParaRPr lang="en-US" sz="1400" b="1" i="0" u="none" strike="noStrike" dirty="0">
                        <a:solidFill>
                          <a:srgbClr val="000000"/>
                        </a:solidFill>
                        <a:effectLst/>
                        <a:highlight>
                          <a:srgbClr val="FFFF00"/>
                        </a:highlight>
                        <a:latin typeface="Arial" panose="020B0604020202020204" pitchFamily="34" charset="0"/>
                      </a:endParaRPr>
                    </a:p>
                  </a:txBody>
                  <a:tcPr marL="9171" marR="9171" marT="9171" marB="0" anchor="b"/>
                </a:tc>
                <a:tc>
                  <a:txBody>
                    <a:bodyPr/>
                    <a:lstStyle/>
                    <a:p>
                      <a:pPr algn="l" fontAlgn="b"/>
                      <a:endParaRPr lang="en-US" sz="1400" b="1"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271702201"/>
                  </a:ext>
                </a:extLst>
              </a:tr>
              <a:tr h="380492">
                <a:tc>
                  <a:txBody>
                    <a:bodyPr/>
                    <a:lstStyle/>
                    <a:p>
                      <a:pPr algn="l" fontAlgn="b"/>
                      <a:r>
                        <a:rPr lang="en-US" sz="1400" u="none" strike="noStrike" dirty="0">
                          <a:effectLst/>
                        </a:rPr>
                        <a:t>Other Living Expenses (utilities)</a:t>
                      </a:r>
                      <a:endParaRPr lang="en-US" sz="1400" b="0" i="0" u="none" strike="noStrike" dirty="0">
                        <a:solidFill>
                          <a:srgbClr val="000000"/>
                        </a:solidFill>
                        <a:effectLst/>
                        <a:latin typeface="Arial" panose="020B0604020202020204" pitchFamily="34" charset="0"/>
                      </a:endParaRPr>
                    </a:p>
                  </a:txBody>
                  <a:tcPr marL="9171" marR="9171" marT="9171"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582410392"/>
                  </a:ext>
                </a:extLst>
              </a:tr>
              <a:tr h="760983">
                <a:tc>
                  <a:txBody>
                    <a:bodyPr/>
                    <a:lstStyle/>
                    <a:p>
                      <a:pPr algn="l" fontAlgn="b"/>
                      <a:r>
                        <a:rPr lang="en-US" sz="1400" u="none" strike="noStrike" dirty="0">
                          <a:effectLst/>
                        </a:rPr>
                        <a:t>Tuition and books, fees, student loan payments</a:t>
                      </a:r>
                      <a:endParaRPr lang="en-US" sz="1400" b="0" i="0" u="none" strike="noStrike" dirty="0">
                        <a:solidFill>
                          <a:srgbClr val="000000"/>
                        </a:solidFill>
                        <a:effectLst/>
                        <a:latin typeface="Arial" panose="020B0604020202020204" pitchFamily="34" charset="0"/>
                      </a:endParaRPr>
                    </a:p>
                  </a:txBody>
                  <a:tcPr marL="9171" marR="9171" marT="9171"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4125625911"/>
                  </a:ext>
                </a:extLst>
              </a:tr>
              <a:tr h="380492">
                <a:tc>
                  <a:txBody>
                    <a:bodyPr/>
                    <a:lstStyle/>
                    <a:p>
                      <a:pPr algn="l" fontAlgn="b"/>
                      <a:r>
                        <a:rPr lang="en-US" sz="1400" u="none" strike="noStrike" dirty="0">
                          <a:effectLst/>
                        </a:rPr>
                        <a:t>. Total Housing Expenditures</a:t>
                      </a:r>
                      <a:endParaRPr lang="en-US" sz="1400" b="0" i="0" u="none" strike="noStrike" dirty="0">
                        <a:solidFill>
                          <a:srgbClr val="000000"/>
                        </a:solidFill>
                        <a:effectLst/>
                        <a:latin typeface="Arial" panose="020B0604020202020204" pitchFamily="34" charset="0"/>
                      </a:endParaRPr>
                    </a:p>
                  </a:txBody>
                  <a:tcPr marL="9171" marR="9171" marT="9171"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2039627873"/>
                  </a:ext>
                </a:extLst>
              </a:tr>
              <a:tr h="380492">
                <a:tc>
                  <a:txBody>
                    <a:bodyPr/>
                    <a:lstStyle/>
                    <a:p>
                      <a:pPr algn="l" fontAlgn="b"/>
                      <a:r>
                        <a:rPr lang="en-US" sz="1400" b="0" i="0" u="none" strike="noStrike" dirty="0">
                          <a:solidFill>
                            <a:srgbClr val="000000"/>
                          </a:solidFill>
                          <a:effectLst/>
                          <a:latin typeface="Arial" panose="020B0604020202020204" pitchFamily="34" charset="0"/>
                        </a:rPr>
                        <a:t>TOTAL GROUP</a:t>
                      </a:r>
                    </a:p>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1774156469"/>
                  </a:ext>
                </a:extLst>
              </a:tr>
            </a:tbl>
          </a:graphicData>
        </a:graphic>
      </p:graphicFrame>
      <p:graphicFrame>
        <p:nvGraphicFramePr>
          <p:cNvPr id="3" name="Content Placeholder 23">
            <a:extLst>
              <a:ext uri="{FF2B5EF4-FFF2-40B4-BE49-F238E27FC236}">
                <a16:creationId xmlns:a16="http://schemas.microsoft.com/office/drawing/2014/main" id="{A0948128-C5DA-BC69-80C1-99831BEB440C}"/>
              </a:ext>
            </a:extLst>
          </p:cNvPr>
          <p:cNvGraphicFramePr>
            <a:graphicFrameLocks/>
          </p:cNvGraphicFramePr>
          <p:nvPr>
            <p:extLst>
              <p:ext uri="{D42A27DB-BD31-4B8C-83A1-F6EECF244321}">
                <p14:modId xmlns:p14="http://schemas.microsoft.com/office/powerpoint/2010/main" val="3561360057"/>
              </p:ext>
            </p:extLst>
          </p:nvPr>
        </p:nvGraphicFramePr>
        <p:xfrm>
          <a:off x="9083377" y="1648669"/>
          <a:ext cx="2543692" cy="4727378"/>
        </p:xfrm>
        <a:graphic>
          <a:graphicData uri="http://schemas.openxmlformats.org/drawingml/2006/table">
            <a:tbl>
              <a:tblPr>
                <a:tableStyleId>{5C22544A-7EE6-4342-B048-85BDC9FD1C3A}</a:tableStyleId>
              </a:tblPr>
              <a:tblGrid>
                <a:gridCol w="1682455">
                  <a:extLst>
                    <a:ext uri="{9D8B030D-6E8A-4147-A177-3AD203B41FA5}">
                      <a16:colId xmlns:a16="http://schemas.microsoft.com/office/drawing/2014/main" val="1026333488"/>
                    </a:ext>
                  </a:extLst>
                </a:gridCol>
                <a:gridCol w="861237">
                  <a:extLst>
                    <a:ext uri="{9D8B030D-6E8A-4147-A177-3AD203B41FA5}">
                      <a16:colId xmlns:a16="http://schemas.microsoft.com/office/drawing/2014/main" val="115427450"/>
                    </a:ext>
                  </a:extLst>
                </a:gridCol>
              </a:tblGrid>
              <a:tr h="389226">
                <a:tc>
                  <a:txBody>
                    <a:bodyPr/>
                    <a:lstStyle/>
                    <a:p>
                      <a:pPr algn="ctr" fontAlgn="b"/>
                      <a:r>
                        <a:rPr lang="en-US" sz="1400" u="none" strike="noStrike" dirty="0">
                          <a:effectLst/>
                        </a:rPr>
                        <a:t>LIST - PERSON</a:t>
                      </a:r>
                      <a:endParaRPr lang="en-US" sz="1400" b="1" i="0" u="none" strike="noStrike" dirty="0">
                        <a:solidFill>
                          <a:srgbClr val="000000"/>
                        </a:solidFill>
                        <a:effectLst/>
                        <a:latin typeface="Arial" panose="020B0604020202020204" pitchFamily="34" charset="0"/>
                      </a:endParaRPr>
                    </a:p>
                  </a:txBody>
                  <a:tcPr marL="9171" marR="9171" marT="9171" marB="0" anchor="b"/>
                </a:tc>
                <a:tc>
                  <a:txBody>
                    <a:bodyPr/>
                    <a:lstStyle/>
                    <a:p>
                      <a:pPr algn="ctr" fontAlgn="b"/>
                      <a:r>
                        <a:rPr lang="en-US" sz="1400" b="1" i="0" u="none" strike="noStrike" dirty="0">
                          <a:solidFill>
                            <a:srgbClr val="000000"/>
                          </a:solidFill>
                          <a:effectLst/>
                          <a:latin typeface="Arial" panose="020B0604020202020204" pitchFamily="34" charset="0"/>
                        </a:rPr>
                        <a:t>AMT</a:t>
                      </a:r>
                    </a:p>
                  </a:txBody>
                  <a:tcPr marL="9171" marR="9171" marT="9171" marB="0" anchor="b"/>
                </a:tc>
                <a:extLst>
                  <a:ext uri="{0D108BD9-81ED-4DB2-BD59-A6C34878D82A}">
                    <a16:rowId xmlns:a16="http://schemas.microsoft.com/office/drawing/2014/main" val="3157556040"/>
                  </a:ext>
                </a:extLst>
              </a:tr>
              <a:tr h="389226">
                <a:tc>
                  <a:txBody>
                    <a:bodyPr/>
                    <a:lstStyle/>
                    <a:p>
                      <a:pPr algn="l" fontAlgn="b"/>
                      <a:r>
                        <a:rPr lang="en-US" sz="1400" b="0" i="0" u="none" strike="noStrike" dirty="0">
                          <a:solidFill>
                            <a:srgbClr val="000000"/>
                          </a:solidFill>
                          <a:effectLst/>
                          <a:latin typeface="Arial" panose="020B0604020202020204" pitchFamily="34" charset="0"/>
                        </a:rPr>
                        <a:t>1</a:t>
                      </a:r>
                    </a:p>
                  </a:txBody>
                  <a:tcPr marL="9171" marR="9171" marT="9171"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2513155453"/>
                  </a:ext>
                </a:extLst>
              </a:tr>
              <a:tr h="389226">
                <a:tc>
                  <a:txBody>
                    <a:bodyPr/>
                    <a:lstStyle/>
                    <a:p>
                      <a:pPr algn="l" fontAlgn="b"/>
                      <a:r>
                        <a:rPr lang="en-US" sz="1400" b="0" i="0" u="none" strike="noStrike" dirty="0">
                          <a:solidFill>
                            <a:srgbClr val="000000"/>
                          </a:solidFill>
                          <a:effectLst/>
                          <a:latin typeface="Arial" panose="020B0604020202020204" pitchFamily="34" charset="0"/>
                        </a:rPr>
                        <a:t>2</a:t>
                      </a:r>
                    </a:p>
                  </a:txBody>
                  <a:tcPr marL="9171" marR="9171" marT="9171"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1092588833"/>
                  </a:ext>
                </a:extLst>
              </a:tr>
              <a:tr h="389226">
                <a:tc>
                  <a:txBody>
                    <a:bodyPr/>
                    <a:lstStyle/>
                    <a:p>
                      <a:pPr algn="l" fontAlgn="b"/>
                      <a:r>
                        <a:rPr lang="en-US" sz="1400" b="0" i="0" u="none" strike="noStrike" dirty="0">
                          <a:solidFill>
                            <a:srgbClr val="000000"/>
                          </a:solidFill>
                          <a:effectLst/>
                          <a:latin typeface="Arial" panose="020B0604020202020204" pitchFamily="34" charset="0"/>
                        </a:rPr>
                        <a:t>3</a:t>
                      </a:r>
                    </a:p>
                  </a:txBody>
                  <a:tcPr marL="9171" marR="9171" marT="9171"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1593970814"/>
                  </a:ext>
                </a:extLst>
              </a:tr>
              <a:tr h="778450">
                <a:tc>
                  <a:txBody>
                    <a:bodyPr/>
                    <a:lstStyle/>
                    <a:p>
                      <a:pPr algn="l" fontAlgn="b"/>
                      <a:r>
                        <a:rPr lang="en-US" sz="1400" b="0" i="0" u="none" strike="noStrike" dirty="0">
                          <a:solidFill>
                            <a:srgbClr val="000000"/>
                          </a:solidFill>
                          <a:effectLst/>
                          <a:latin typeface="Arial" panose="020B0604020202020204" pitchFamily="34" charset="0"/>
                        </a:rPr>
                        <a:t>4</a:t>
                      </a:r>
                    </a:p>
                  </a:txBody>
                  <a:tcPr marL="9171" marR="9171" marT="9171"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3231638784"/>
                  </a:ext>
                </a:extLst>
              </a:tr>
              <a:tr h="389226">
                <a:tc>
                  <a:txBody>
                    <a:bodyPr/>
                    <a:lstStyle/>
                    <a:p>
                      <a:pPr algn="l" fontAlgn="b"/>
                      <a:r>
                        <a:rPr lang="en-US" sz="1400" b="1" i="0" u="none" strike="noStrike" dirty="0">
                          <a:solidFill>
                            <a:srgbClr val="000000"/>
                          </a:solidFill>
                          <a:effectLst/>
                          <a:latin typeface="Arial" panose="020B0604020202020204" pitchFamily="34" charset="0"/>
                        </a:rPr>
                        <a:t>5</a:t>
                      </a:r>
                    </a:p>
                  </a:txBody>
                  <a:tcPr marL="9171" marR="9171" marT="9171" marB="0" anchor="b"/>
                </a:tc>
                <a:tc>
                  <a:txBody>
                    <a:bodyPr/>
                    <a:lstStyle/>
                    <a:p>
                      <a:pPr algn="l" fontAlgn="b"/>
                      <a:endParaRPr lang="en-US" sz="1400" b="1"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271702201"/>
                  </a:ext>
                </a:extLst>
              </a:tr>
              <a:tr h="389226">
                <a:tc>
                  <a:txBody>
                    <a:bodyPr/>
                    <a:lstStyle/>
                    <a:p>
                      <a:pPr algn="l" fontAlgn="b"/>
                      <a:r>
                        <a:rPr lang="en-US" sz="1400" b="0" i="0" u="none" strike="noStrike" dirty="0">
                          <a:solidFill>
                            <a:srgbClr val="000000"/>
                          </a:solidFill>
                          <a:effectLst/>
                          <a:latin typeface="Arial" panose="020B0604020202020204" pitchFamily="34" charset="0"/>
                        </a:rPr>
                        <a:t>6</a:t>
                      </a:r>
                    </a:p>
                  </a:txBody>
                  <a:tcPr marL="9171" marR="9171" marT="9171"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582410392"/>
                  </a:ext>
                </a:extLst>
              </a:tr>
              <a:tr h="778450">
                <a:tc>
                  <a:txBody>
                    <a:bodyPr/>
                    <a:lstStyle/>
                    <a:p>
                      <a:pPr algn="l" fontAlgn="b"/>
                      <a:r>
                        <a:rPr lang="en-US" sz="1400" b="0" i="0" u="none" strike="noStrike" dirty="0">
                          <a:solidFill>
                            <a:srgbClr val="000000"/>
                          </a:solidFill>
                          <a:effectLst/>
                          <a:latin typeface="Arial" panose="020B0604020202020204" pitchFamily="34" charset="0"/>
                        </a:rPr>
                        <a:t>7</a:t>
                      </a:r>
                    </a:p>
                  </a:txBody>
                  <a:tcPr marL="9171" marR="9171" marT="9171"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4125625911"/>
                  </a:ext>
                </a:extLst>
              </a:tr>
              <a:tr h="389226">
                <a:tc>
                  <a:txBody>
                    <a:bodyPr/>
                    <a:lstStyle/>
                    <a:p>
                      <a:pPr algn="l" fontAlgn="b"/>
                      <a:r>
                        <a:rPr lang="en-US" sz="1400" b="0" i="0" u="none" strike="noStrike" dirty="0">
                          <a:solidFill>
                            <a:srgbClr val="000000"/>
                          </a:solidFill>
                          <a:effectLst/>
                          <a:latin typeface="Arial" panose="020B0604020202020204" pitchFamily="34" charset="0"/>
                        </a:rPr>
                        <a:t>8</a:t>
                      </a:r>
                    </a:p>
                  </a:txBody>
                  <a:tcPr marL="9171" marR="9171" marT="9171"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2039627873"/>
                  </a:ext>
                </a:extLst>
              </a:tr>
              <a:tr h="445896">
                <a:tc>
                  <a:txBody>
                    <a:bodyPr/>
                    <a:lstStyle/>
                    <a:p>
                      <a:pPr algn="l" fontAlgn="b"/>
                      <a:r>
                        <a:rPr lang="en-US" sz="1400" b="0" i="0" u="none" strike="noStrike" dirty="0">
                          <a:solidFill>
                            <a:srgbClr val="000000"/>
                          </a:solidFill>
                          <a:effectLst/>
                          <a:latin typeface="Arial" panose="020B0604020202020204" pitchFamily="34" charset="0"/>
                        </a:rPr>
                        <a:t>TOTAL GROUP</a:t>
                      </a:r>
                    </a:p>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9171" marR="9171" marT="9171" marB="0" anchor="b"/>
                </a:tc>
                <a:extLst>
                  <a:ext uri="{0D108BD9-81ED-4DB2-BD59-A6C34878D82A}">
                    <a16:rowId xmlns:a16="http://schemas.microsoft.com/office/drawing/2014/main" val="1774156469"/>
                  </a:ext>
                </a:extLst>
              </a:tr>
            </a:tbl>
          </a:graphicData>
        </a:graphic>
      </p:graphicFrame>
    </p:spTree>
    <p:extLst>
      <p:ext uri="{BB962C8B-B14F-4D97-AF65-F5344CB8AC3E}">
        <p14:creationId xmlns:p14="http://schemas.microsoft.com/office/powerpoint/2010/main" val="2447340237"/>
      </p:ext>
    </p:extLst>
  </p:cSld>
  <p:clrMapOvr>
    <a:masterClrMapping/>
  </p:clrMapOvr>
  <mc:AlternateContent xmlns:mc="http://schemas.openxmlformats.org/markup-compatibility/2006">
    <mc:Choice xmlns:p14="http://schemas.microsoft.com/office/powerpoint/2010/main" Requires="p14">
      <p:transition spd="slow" p14:dur="2000" advTm="25625"/>
    </mc:Choice>
    <mc:Fallback>
      <p:transition spd="slow" advTm="2562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FEFD0-4E5B-4525-A56F-52EFE0B49CC2}"/>
              </a:ext>
            </a:extLst>
          </p:cNvPr>
          <p:cNvSpPr>
            <a:spLocks noGrp="1"/>
          </p:cNvSpPr>
          <p:nvPr>
            <p:ph type="title"/>
          </p:nvPr>
        </p:nvSpPr>
        <p:spPr>
          <a:xfrm>
            <a:off x="1023945" y="1101974"/>
            <a:ext cx="9436786" cy="786362"/>
          </a:xfrm>
        </p:spPr>
        <p:txBody>
          <a:bodyPr>
            <a:normAutofit/>
          </a:bodyPr>
          <a:lstStyle/>
          <a:p>
            <a:r>
              <a:rPr lang="en-US" sz="3100" dirty="0">
                <a:solidFill>
                  <a:srgbClr val="202124"/>
                </a:solidFill>
              </a:rPr>
              <a:t>SUMMARY: DON’T OVERSPEND  </a:t>
            </a:r>
            <a:endParaRPr lang="en-US" dirty="0"/>
          </a:p>
        </p:txBody>
      </p:sp>
      <p:sp>
        <p:nvSpPr>
          <p:cNvPr id="3" name="Content Placeholder 2">
            <a:extLst>
              <a:ext uri="{FF2B5EF4-FFF2-40B4-BE49-F238E27FC236}">
                <a16:creationId xmlns:a16="http://schemas.microsoft.com/office/drawing/2014/main" id="{CB5C40CA-425F-484F-A875-67ACFB8A6D10}"/>
              </a:ext>
            </a:extLst>
          </p:cNvPr>
          <p:cNvSpPr>
            <a:spLocks noGrp="1"/>
          </p:cNvSpPr>
          <p:nvPr>
            <p:ph idx="1"/>
          </p:nvPr>
        </p:nvSpPr>
        <p:spPr>
          <a:xfrm>
            <a:off x="1161189" y="1757646"/>
            <a:ext cx="9162298" cy="4157379"/>
          </a:xfrm>
        </p:spPr>
        <p:txBody>
          <a:bodyPr>
            <a:normAutofit/>
          </a:bodyPr>
          <a:lstStyle/>
          <a:p>
            <a:pPr lvl="1"/>
            <a:r>
              <a:rPr lang="en-US" dirty="0">
                <a:solidFill>
                  <a:srgbClr val="202124"/>
                </a:solidFill>
                <a:latin typeface="Avenir Next LT Pro" panose="020B0504020202020204" pitchFamily="34" charset="0"/>
              </a:rPr>
              <a:t>	</a:t>
            </a:r>
            <a:endParaRPr lang="en-US" dirty="0">
              <a:latin typeface="Avenir Next LT Pro" panose="020B0504020202020204" pitchFamily="34" charset="0"/>
            </a:endParaRPr>
          </a:p>
        </p:txBody>
      </p:sp>
      <p:graphicFrame>
        <p:nvGraphicFramePr>
          <p:cNvPr id="8" name="Diagram 7">
            <a:extLst>
              <a:ext uri="{FF2B5EF4-FFF2-40B4-BE49-F238E27FC236}">
                <a16:creationId xmlns:a16="http://schemas.microsoft.com/office/drawing/2014/main" id="{3F06AC2E-DF28-414A-A628-137D9D074459}"/>
              </a:ext>
            </a:extLst>
          </p:cNvPr>
          <p:cNvGraphicFramePr/>
          <p:nvPr>
            <p:extLst>
              <p:ext uri="{D42A27DB-BD31-4B8C-83A1-F6EECF244321}">
                <p14:modId xmlns:p14="http://schemas.microsoft.com/office/powerpoint/2010/main" val="384579618"/>
              </p:ext>
            </p:extLst>
          </p:nvPr>
        </p:nvGraphicFramePr>
        <p:xfrm>
          <a:off x="899148" y="2323254"/>
          <a:ext cx="4152478" cy="3042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4C861A54-8DB6-F532-FA41-796829FF11CC}"/>
              </a:ext>
            </a:extLst>
          </p:cNvPr>
          <p:cNvGraphicFramePr/>
          <p:nvPr>
            <p:extLst>
              <p:ext uri="{D42A27DB-BD31-4B8C-83A1-F6EECF244321}">
                <p14:modId xmlns:p14="http://schemas.microsoft.com/office/powerpoint/2010/main" val="1396661077"/>
              </p:ext>
            </p:extLst>
          </p:nvPr>
        </p:nvGraphicFramePr>
        <p:xfrm>
          <a:off x="5188870" y="2052840"/>
          <a:ext cx="3468826" cy="37031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Picture 4">
            <a:extLst>
              <a:ext uri="{FF2B5EF4-FFF2-40B4-BE49-F238E27FC236}">
                <a16:creationId xmlns:a16="http://schemas.microsoft.com/office/drawing/2014/main" id="{7EBEA515-D839-0AA8-8E9B-211360E11AEE}"/>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8794940" y="936221"/>
            <a:ext cx="2361443" cy="5450291"/>
          </a:xfrm>
          <a:prstGeom prst="rect">
            <a:avLst/>
          </a:prstGeom>
        </p:spPr>
      </p:pic>
      <p:sp>
        <p:nvSpPr>
          <p:cNvPr id="6" name="TextBox 5">
            <a:extLst>
              <a:ext uri="{FF2B5EF4-FFF2-40B4-BE49-F238E27FC236}">
                <a16:creationId xmlns:a16="http://schemas.microsoft.com/office/drawing/2014/main" id="{73DE45AE-A01E-B3BE-D702-0B0702207F6A}"/>
              </a:ext>
            </a:extLst>
          </p:cNvPr>
          <p:cNvSpPr txBox="1"/>
          <p:nvPr/>
        </p:nvSpPr>
        <p:spPr>
          <a:xfrm>
            <a:off x="7088306" y="6858000"/>
            <a:ext cx="4152479" cy="230832"/>
          </a:xfrm>
          <a:prstGeom prst="rect">
            <a:avLst/>
          </a:prstGeom>
          <a:noFill/>
        </p:spPr>
        <p:txBody>
          <a:bodyPr wrap="square" rtlCol="0">
            <a:spAutoFit/>
          </a:bodyPr>
          <a:lstStyle/>
          <a:p>
            <a:r>
              <a:rPr lang="en-US" sz="900">
                <a:hlinkClick r:id="rId14" tooltip="http://us.boell.org/2016/11/30/macroeconomics-and-sovereign-debt"/>
              </a:rPr>
              <a:t>This Photo</a:t>
            </a:r>
            <a:r>
              <a:rPr lang="en-US" sz="900"/>
              <a:t> by Unknown Author is licensed under </a:t>
            </a:r>
            <a:r>
              <a:rPr lang="en-US" sz="900">
                <a:hlinkClick r:id="rId15" tooltip="https://creativecommons.org/licenses/by-sa/3.0/"/>
              </a:rPr>
              <a:t>CC BY-SA</a:t>
            </a:r>
            <a:endParaRPr lang="en-US" sz="900"/>
          </a:p>
        </p:txBody>
      </p:sp>
    </p:spTree>
    <p:extLst>
      <p:ext uri="{BB962C8B-B14F-4D97-AF65-F5344CB8AC3E}">
        <p14:creationId xmlns:p14="http://schemas.microsoft.com/office/powerpoint/2010/main" val="1550690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FEFD0-4E5B-4525-A56F-52EFE0B49CC2}"/>
              </a:ext>
            </a:extLst>
          </p:cNvPr>
          <p:cNvSpPr>
            <a:spLocks noGrp="1"/>
          </p:cNvSpPr>
          <p:nvPr>
            <p:ph type="title"/>
          </p:nvPr>
        </p:nvSpPr>
        <p:spPr>
          <a:xfrm>
            <a:off x="1023945" y="1101974"/>
            <a:ext cx="9436786" cy="786362"/>
          </a:xfrm>
        </p:spPr>
        <p:txBody>
          <a:bodyPr>
            <a:normAutofit/>
          </a:bodyPr>
          <a:lstStyle/>
          <a:p>
            <a:r>
              <a:rPr lang="en-US" sz="3200" dirty="0"/>
              <a:t>SUMMARY: DO HOLIDAY TIPS</a:t>
            </a:r>
            <a:endParaRPr lang="en-US" dirty="0"/>
          </a:p>
        </p:txBody>
      </p:sp>
      <p:sp>
        <p:nvSpPr>
          <p:cNvPr id="3" name="Content Placeholder 2">
            <a:extLst>
              <a:ext uri="{FF2B5EF4-FFF2-40B4-BE49-F238E27FC236}">
                <a16:creationId xmlns:a16="http://schemas.microsoft.com/office/drawing/2014/main" id="{CB5C40CA-425F-484F-A875-67ACFB8A6D10}"/>
              </a:ext>
            </a:extLst>
          </p:cNvPr>
          <p:cNvSpPr>
            <a:spLocks noGrp="1"/>
          </p:cNvSpPr>
          <p:nvPr>
            <p:ph idx="1"/>
          </p:nvPr>
        </p:nvSpPr>
        <p:spPr>
          <a:xfrm>
            <a:off x="1161189" y="1757646"/>
            <a:ext cx="9162298" cy="4157379"/>
          </a:xfrm>
        </p:spPr>
        <p:txBody>
          <a:bodyPr>
            <a:normAutofit/>
          </a:bodyPr>
          <a:lstStyle/>
          <a:p>
            <a:pPr lvl="1"/>
            <a:r>
              <a:rPr lang="en-US" dirty="0">
                <a:solidFill>
                  <a:srgbClr val="202124"/>
                </a:solidFill>
                <a:latin typeface="Avenir Next LT Pro" panose="020B0504020202020204" pitchFamily="34" charset="0"/>
              </a:rPr>
              <a:t>	</a:t>
            </a:r>
            <a:endParaRPr lang="en-US" dirty="0">
              <a:latin typeface="Avenir Next LT Pro" panose="020B0504020202020204" pitchFamily="34" charset="0"/>
            </a:endParaRPr>
          </a:p>
        </p:txBody>
      </p:sp>
      <p:graphicFrame>
        <p:nvGraphicFramePr>
          <p:cNvPr id="8" name="Diagram 7">
            <a:extLst>
              <a:ext uri="{FF2B5EF4-FFF2-40B4-BE49-F238E27FC236}">
                <a16:creationId xmlns:a16="http://schemas.microsoft.com/office/drawing/2014/main" id="{3F06AC2E-DF28-414A-A628-137D9D074459}"/>
              </a:ext>
            </a:extLst>
          </p:cNvPr>
          <p:cNvGraphicFramePr/>
          <p:nvPr>
            <p:extLst>
              <p:ext uri="{D42A27DB-BD31-4B8C-83A1-F6EECF244321}">
                <p14:modId xmlns:p14="http://schemas.microsoft.com/office/powerpoint/2010/main" val="3951743716"/>
              </p:ext>
            </p:extLst>
          </p:nvPr>
        </p:nvGraphicFramePr>
        <p:xfrm>
          <a:off x="975582" y="2136337"/>
          <a:ext cx="5120418" cy="2214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4C861A54-8DB6-F532-FA41-796829FF11CC}"/>
              </a:ext>
            </a:extLst>
          </p:cNvPr>
          <p:cNvGraphicFramePr/>
          <p:nvPr>
            <p:extLst>
              <p:ext uri="{D42A27DB-BD31-4B8C-83A1-F6EECF244321}">
                <p14:modId xmlns:p14="http://schemas.microsoft.com/office/powerpoint/2010/main" val="713832980"/>
              </p:ext>
            </p:extLst>
          </p:nvPr>
        </p:nvGraphicFramePr>
        <p:xfrm>
          <a:off x="958165" y="4365316"/>
          <a:ext cx="5120418" cy="17977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extBox 9">
            <a:extLst>
              <a:ext uri="{FF2B5EF4-FFF2-40B4-BE49-F238E27FC236}">
                <a16:creationId xmlns:a16="http://schemas.microsoft.com/office/drawing/2014/main" id="{01118DAB-9CB9-37B9-E860-F3AC62D53003}"/>
              </a:ext>
            </a:extLst>
          </p:cNvPr>
          <p:cNvSpPr txBox="1"/>
          <p:nvPr/>
        </p:nvSpPr>
        <p:spPr>
          <a:xfrm>
            <a:off x="504206" y="6240519"/>
            <a:ext cx="5120418" cy="369332"/>
          </a:xfrm>
          <a:prstGeom prst="rect">
            <a:avLst/>
          </a:prstGeom>
          <a:noFill/>
        </p:spPr>
        <p:txBody>
          <a:bodyPr wrap="square" rtlCol="0">
            <a:spAutoFit/>
          </a:bodyPr>
          <a:lstStyle/>
          <a:p>
            <a:pPr algn="ctr"/>
            <a:r>
              <a:rPr lang="en-US" b="1" dirty="0"/>
              <a:t>Maybe: Regift? Carefully?</a:t>
            </a:r>
          </a:p>
        </p:txBody>
      </p:sp>
      <p:pic>
        <p:nvPicPr>
          <p:cNvPr id="5" name="Picture 4" descr="aerial view of red gift box with white ribbon and bow">
            <a:extLst>
              <a:ext uri="{FF2B5EF4-FFF2-40B4-BE49-F238E27FC236}">
                <a16:creationId xmlns:a16="http://schemas.microsoft.com/office/drawing/2014/main" id="{CA74A4EF-2C26-1256-A05C-DB2AD532F3C8}"/>
              </a:ext>
            </a:extLst>
          </p:cNvPr>
          <p:cNvPicPr>
            <a:picLocks noChangeAspect="1"/>
          </p:cNvPicPr>
          <p:nvPr/>
        </p:nvPicPr>
        <p:blipFill>
          <a:blip r:embed="rId13"/>
          <a:stretch>
            <a:fillRect/>
          </a:stretch>
        </p:blipFill>
        <p:spPr>
          <a:xfrm>
            <a:off x="6943060" y="0"/>
            <a:ext cx="5248940" cy="6858000"/>
          </a:xfrm>
          <a:prstGeom prst="rect">
            <a:avLst/>
          </a:prstGeom>
        </p:spPr>
      </p:pic>
    </p:spTree>
    <p:extLst>
      <p:ext uri="{BB962C8B-B14F-4D97-AF65-F5344CB8AC3E}">
        <p14:creationId xmlns:p14="http://schemas.microsoft.com/office/powerpoint/2010/main" val="1538571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5AF5A1-4884-4FBA-B1BB-80A2939EA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524"/>
            <a:ext cx="12192000" cy="6867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9" name="Rectangle 8">
            <a:extLst>
              <a:ext uri="{FF2B5EF4-FFF2-40B4-BE49-F238E27FC236}">
                <a16:creationId xmlns:a16="http://schemas.microsoft.com/office/drawing/2014/main" id="{5A8C16DA-E452-4500-B803-5D451BB09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57238"/>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F8425562-ED49-4C67-95FF-064A5954D686}"/>
              </a:ext>
            </a:extLst>
          </p:cNvPr>
          <p:cNvPicPr>
            <a:picLocks noChangeAspect="1"/>
          </p:cNvPicPr>
          <p:nvPr/>
        </p:nvPicPr>
        <p:blipFill rotWithShape="1">
          <a:blip r:embed="rId2"/>
          <a:srcRect t="2135" b="2839"/>
          <a:stretch/>
        </p:blipFill>
        <p:spPr>
          <a:xfrm>
            <a:off x="761999" y="743803"/>
            <a:ext cx="10668000" cy="5347435"/>
          </a:xfrm>
          <a:prstGeom prst="rect">
            <a:avLst/>
          </a:prstGeom>
        </p:spPr>
      </p:pic>
    </p:spTree>
    <p:extLst>
      <p:ext uri="{BB962C8B-B14F-4D97-AF65-F5344CB8AC3E}">
        <p14:creationId xmlns:p14="http://schemas.microsoft.com/office/powerpoint/2010/main" val="4056510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FEFD0-4E5B-4525-A56F-52EFE0B49CC2}"/>
              </a:ext>
            </a:extLst>
          </p:cNvPr>
          <p:cNvSpPr>
            <a:spLocks noGrp="1"/>
          </p:cNvSpPr>
          <p:nvPr>
            <p:ph type="title"/>
          </p:nvPr>
        </p:nvSpPr>
        <p:spPr>
          <a:xfrm>
            <a:off x="1188313" y="1173476"/>
            <a:ext cx="9436786" cy="693424"/>
          </a:xfrm>
        </p:spPr>
        <p:txBody>
          <a:bodyPr>
            <a:normAutofit fontScale="90000"/>
          </a:bodyPr>
          <a:lstStyle/>
          <a:p>
            <a:r>
              <a:rPr lang="en-US" dirty="0"/>
              <a:t>What is your money story?</a:t>
            </a:r>
          </a:p>
        </p:txBody>
      </p:sp>
      <p:grpSp>
        <p:nvGrpSpPr>
          <p:cNvPr id="5" name="Group 4">
            <a:extLst>
              <a:ext uri="{FF2B5EF4-FFF2-40B4-BE49-F238E27FC236}">
                <a16:creationId xmlns:a16="http://schemas.microsoft.com/office/drawing/2014/main" id="{C9A23FBA-8C14-A7DD-CA94-B0C2EB9B63A1}"/>
              </a:ext>
            </a:extLst>
          </p:cNvPr>
          <p:cNvGrpSpPr/>
          <p:nvPr/>
        </p:nvGrpSpPr>
        <p:grpSpPr>
          <a:xfrm>
            <a:off x="1460486" y="1779972"/>
            <a:ext cx="8215141" cy="4663034"/>
            <a:chOff x="1460486" y="1779972"/>
            <a:chExt cx="8215141" cy="4663034"/>
          </a:xfrm>
        </p:grpSpPr>
        <p:sp>
          <p:nvSpPr>
            <p:cNvPr id="6" name="Arrow: Right 5">
              <a:extLst>
                <a:ext uri="{FF2B5EF4-FFF2-40B4-BE49-F238E27FC236}">
                  <a16:creationId xmlns:a16="http://schemas.microsoft.com/office/drawing/2014/main" id="{9ACFA5CA-8F20-7695-EABC-A00334A57822}"/>
                </a:ext>
              </a:extLst>
            </p:cNvPr>
            <p:cNvSpPr/>
            <p:nvPr/>
          </p:nvSpPr>
          <p:spPr>
            <a:xfrm>
              <a:off x="1790704" y="1779972"/>
              <a:ext cx="6827103" cy="4367813"/>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9097017B-08D8-DA0E-52BC-21D0745046BE}"/>
                </a:ext>
              </a:extLst>
            </p:cNvPr>
            <p:cNvSpPr/>
            <p:nvPr/>
          </p:nvSpPr>
          <p:spPr>
            <a:xfrm>
              <a:off x="1460486" y="2020186"/>
              <a:ext cx="4509359" cy="3944679"/>
            </a:xfrm>
            <a:custGeom>
              <a:avLst/>
              <a:gdLst>
                <a:gd name="connsiteX0" fmla="*/ 0 w 2409566"/>
                <a:gd name="connsiteY0" fmla="*/ 291193 h 1747125"/>
                <a:gd name="connsiteX1" fmla="*/ 291193 w 2409566"/>
                <a:gd name="connsiteY1" fmla="*/ 0 h 1747125"/>
                <a:gd name="connsiteX2" fmla="*/ 2118373 w 2409566"/>
                <a:gd name="connsiteY2" fmla="*/ 0 h 1747125"/>
                <a:gd name="connsiteX3" fmla="*/ 2409566 w 2409566"/>
                <a:gd name="connsiteY3" fmla="*/ 291193 h 1747125"/>
                <a:gd name="connsiteX4" fmla="*/ 2409566 w 2409566"/>
                <a:gd name="connsiteY4" fmla="*/ 1455932 h 1747125"/>
                <a:gd name="connsiteX5" fmla="*/ 2118373 w 2409566"/>
                <a:gd name="connsiteY5" fmla="*/ 1747125 h 1747125"/>
                <a:gd name="connsiteX6" fmla="*/ 291193 w 2409566"/>
                <a:gd name="connsiteY6" fmla="*/ 1747125 h 1747125"/>
                <a:gd name="connsiteX7" fmla="*/ 0 w 2409566"/>
                <a:gd name="connsiteY7" fmla="*/ 1455932 h 1747125"/>
                <a:gd name="connsiteX8" fmla="*/ 0 w 2409566"/>
                <a:gd name="connsiteY8" fmla="*/ 291193 h 17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9566" h="1747125">
                  <a:moveTo>
                    <a:pt x="0" y="291193"/>
                  </a:moveTo>
                  <a:cubicBezTo>
                    <a:pt x="0" y="130372"/>
                    <a:pt x="130372" y="0"/>
                    <a:pt x="291193" y="0"/>
                  </a:cubicBezTo>
                  <a:lnTo>
                    <a:pt x="2118373" y="0"/>
                  </a:lnTo>
                  <a:cubicBezTo>
                    <a:pt x="2279194" y="0"/>
                    <a:pt x="2409566" y="130372"/>
                    <a:pt x="2409566" y="291193"/>
                  </a:cubicBezTo>
                  <a:lnTo>
                    <a:pt x="2409566" y="1455932"/>
                  </a:lnTo>
                  <a:cubicBezTo>
                    <a:pt x="2409566" y="1616753"/>
                    <a:pt x="2279194" y="1747125"/>
                    <a:pt x="2118373" y="1747125"/>
                  </a:cubicBezTo>
                  <a:lnTo>
                    <a:pt x="291193" y="1747125"/>
                  </a:lnTo>
                  <a:cubicBezTo>
                    <a:pt x="130372" y="1747125"/>
                    <a:pt x="0" y="1616753"/>
                    <a:pt x="0" y="1455932"/>
                  </a:cubicBezTo>
                  <a:lnTo>
                    <a:pt x="0" y="29119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818" tIns="134818" rIns="134818" bIns="134818" numCol="1" spcCol="1270" anchor="t" anchorCtr="0">
              <a:noAutofit/>
            </a:bodyPr>
            <a:lstStyle/>
            <a:p>
              <a:pPr marL="0" lvl="0" indent="0" algn="l" defTabSz="577850">
                <a:lnSpc>
                  <a:spcPct val="90000"/>
                </a:lnSpc>
                <a:spcBef>
                  <a:spcPct val="0"/>
                </a:spcBef>
                <a:spcAft>
                  <a:spcPct val="35000"/>
                </a:spcAft>
                <a:buNone/>
              </a:pPr>
              <a:r>
                <a:rPr lang="en-US" sz="2800" kern="1200" dirty="0"/>
                <a:t>What money lessons otherwise, did you get from your:</a:t>
              </a:r>
            </a:p>
            <a:p>
              <a:pPr marL="57150" lvl="1" indent="-57150" algn="l" defTabSz="444500">
                <a:lnSpc>
                  <a:spcPct val="90000"/>
                </a:lnSpc>
                <a:spcBef>
                  <a:spcPct val="0"/>
                </a:spcBef>
                <a:spcAft>
                  <a:spcPct val="15000"/>
                </a:spcAft>
                <a:buChar char="•"/>
              </a:pPr>
              <a:r>
                <a:rPr lang="en-US" kern="1200" dirty="0"/>
                <a:t>Parents</a:t>
              </a:r>
            </a:p>
            <a:p>
              <a:pPr marL="57150" lvl="1" indent="-57150" algn="l" defTabSz="444500">
                <a:lnSpc>
                  <a:spcPct val="90000"/>
                </a:lnSpc>
                <a:spcBef>
                  <a:spcPct val="0"/>
                </a:spcBef>
                <a:spcAft>
                  <a:spcPct val="15000"/>
                </a:spcAft>
                <a:buChar char="•"/>
              </a:pPr>
              <a:r>
                <a:rPr lang="en-US" kern="1200" dirty="0"/>
                <a:t>Parents’ relatives (aunts, uncles, cousins, grandparents)</a:t>
              </a:r>
            </a:p>
            <a:p>
              <a:pPr marL="57150" lvl="1" indent="-57150" algn="l" defTabSz="444500">
                <a:lnSpc>
                  <a:spcPct val="90000"/>
                </a:lnSpc>
                <a:spcBef>
                  <a:spcPct val="0"/>
                </a:spcBef>
                <a:spcAft>
                  <a:spcPct val="15000"/>
                </a:spcAft>
                <a:buChar char="•"/>
              </a:pPr>
              <a:r>
                <a:rPr lang="en-US" kern="1200" dirty="0"/>
                <a:t>Friends</a:t>
              </a:r>
            </a:p>
            <a:p>
              <a:pPr marL="57150" lvl="1" indent="-57150" algn="l" defTabSz="444500">
                <a:lnSpc>
                  <a:spcPct val="90000"/>
                </a:lnSpc>
                <a:spcBef>
                  <a:spcPct val="0"/>
                </a:spcBef>
                <a:spcAft>
                  <a:spcPct val="15000"/>
                </a:spcAft>
                <a:buChar char="•"/>
              </a:pPr>
              <a:r>
                <a:rPr lang="en-US" kern="1200" dirty="0"/>
                <a:t>Neighbors</a:t>
              </a:r>
            </a:p>
          </p:txBody>
        </p:sp>
        <p:sp>
          <p:nvSpPr>
            <p:cNvPr id="8" name="Freeform: Shape 7">
              <a:extLst>
                <a:ext uri="{FF2B5EF4-FFF2-40B4-BE49-F238E27FC236}">
                  <a16:creationId xmlns:a16="http://schemas.microsoft.com/office/drawing/2014/main" id="{8E7B581E-DED8-38CF-C724-930F39B9A3C5}"/>
                </a:ext>
              </a:extLst>
            </p:cNvPr>
            <p:cNvSpPr/>
            <p:nvPr/>
          </p:nvSpPr>
          <p:spPr>
            <a:xfrm>
              <a:off x="6222154" y="1866900"/>
              <a:ext cx="3453473" cy="3124201"/>
            </a:xfrm>
            <a:custGeom>
              <a:avLst/>
              <a:gdLst>
                <a:gd name="connsiteX0" fmla="*/ 0 w 2409566"/>
                <a:gd name="connsiteY0" fmla="*/ 291193 h 1747125"/>
                <a:gd name="connsiteX1" fmla="*/ 291193 w 2409566"/>
                <a:gd name="connsiteY1" fmla="*/ 0 h 1747125"/>
                <a:gd name="connsiteX2" fmla="*/ 2118373 w 2409566"/>
                <a:gd name="connsiteY2" fmla="*/ 0 h 1747125"/>
                <a:gd name="connsiteX3" fmla="*/ 2409566 w 2409566"/>
                <a:gd name="connsiteY3" fmla="*/ 291193 h 1747125"/>
                <a:gd name="connsiteX4" fmla="*/ 2409566 w 2409566"/>
                <a:gd name="connsiteY4" fmla="*/ 1455932 h 1747125"/>
                <a:gd name="connsiteX5" fmla="*/ 2118373 w 2409566"/>
                <a:gd name="connsiteY5" fmla="*/ 1747125 h 1747125"/>
                <a:gd name="connsiteX6" fmla="*/ 291193 w 2409566"/>
                <a:gd name="connsiteY6" fmla="*/ 1747125 h 1747125"/>
                <a:gd name="connsiteX7" fmla="*/ 0 w 2409566"/>
                <a:gd name="connsiteY7" fmla="*/ 1455932 h 1747125"/>
                <a:gd name="connsiteX8" fmla="*/ 0 w 2409566"/>
                <a:gd name="connsiteY8" fmla="*/ 291193 h 17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9566" h="1747125">
                  <a:moveTo>
                    <a:pt x="0" y="291193"/>
                  </a:moveTo>
                  <a:cubicBezTo>
                    <a:pt x="0" y="130372"/>
                    <a:pt x="130372" y="0"/>
                    <a:pt x="291193" y="0"/>
                  </a:cubicBezTo>
                  <a:lnTo>
                    <a:pt x="2118373" y="0"/>
                  </a:lnTo>
                  <a:cubicBezTo>
                    <a:pt x="2279194" y="0"/>
                    <a:pt x="2409566" y="130372"/>
                    <a:pt x="2409566" y="291193"/>
                  </a:cubicBezTo>
                  <a:lnTo>
                    <a:pt x="2409566" y="1455932"/>
                  </a:lnTo>
                  <a:cubicBezTo>
                    <a:pt x="2409566" y="1616753"/>
                    <a:pt x="2279194" y="1747125"/>
                    <a:pt x="2118373" y="1747125"/>
                  </a:cubicBezTo>
                  <a:lnTo>
                    <a:pt x="291193" y="1747125"/>
                  </a:lnTo>
                  <a:cubicBezTo>
                    <a:pt x="130372" y="1747125"/>
                    <a:pt x="0" y="1616753"/>
                    <a:pt x="0" y="1455932"/>
                  </a:cubicBezTo>
                  <a:lnTo>
                    <a:pt x="0" y="29119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818" tIns="134818" rIns="134818" bIns="134818" numCol="1" spcCol="1270" anchor="ctr" anchorCtr="0">
              <a:noAutofit/>
            </a:bodyPr>
            <a:lstStyle/>
            <a:p>
              <a:pPr marL="0" lvl="0" indent="0" algn="ctr" defTabSz="577850">
                <a:lnSpc>
                  <a:spcPct val="90000"/>
                </a:lnSpc>
                <a:spcBef>
                  <a:spcPct val="0"/>
                </a:spcBef>
                <a:spcAft>
                  <a:spcPct val="35000"/>
                </a:spcAft>
                <a:buNone/>
              </a:pPr>
              <a:r>
                <a:rPr lang="en-US" u="sng" kern="1200" dirty="0"/>
                <a:t>Your money “mentor</a:t>
              </a:r>
              <a:r>
                <a:rPr lang="en-US" kern="1200" dirty="0"/>
                <a:t>” - Who is the person (or people) who has had the most influence on you when it comes to money? What did they teach you about money?</a:t>
              </a:r>
            </a:p>
          </p:txBody>
        </p:sp>
        <p:sp>
          <p:nvSpPr>
            <p:cNvPr id="9" name="Freeform: Shape 8">
              <a:extLst>
                <a:ext uri="{FF2B5EF4-FFF2-40B4-BE49-F238E27FC236}">
                  <a16:creationId xmlns:a16="http://schemas.microsoft.com/office/drawing/2014/main" id="{F0BE1F81-668C-439E-F012-5ADF47E42006}"/>
                </a:ext>
              </a:extLst>
            </p:cNvPr>
            <p:cNvSpPr/>
            <p:nvPr/>
          </p:nvSpPr>
          <p:spPr>
            <a:xfrm>
              <a:off x="6744107" y="4695881"/>
              <a:ext cx="2409566" cy="1747125"/>
            </a:xfrm>
            <a:custGeom>
              <a:avLst/>
              <a:gdLst>
                <a:gd name="connsiteX0" fmla="*/ 0 w 2409566"/>
                <a:gd name="connsiteY0" fmla="*/ 291193 h 1747125"/>
                <a:gd name="connsiteX1" fmla="*/ 291193 w 2409566"/>
                <a:gd name="connsiteY1" fmla="*/ 0 h 1747125"/>
                <a:gd name="connsiteX2" fmla="*/ 2118373 w 2409566"/>
                <a:gd name="connsiteY2" fmla="*/ 0 h 1747125"/>
                <a:gd name="connsiteX3" fmla="*/ 2409566 w 2409566"/>
                <a:gd name="connsiteY3" fmla="*/ 291193 h 1747125"/>
                <a:gd name="connsiteX4" fmla="*/ 2409566 w 2409566"/>
                <a:gd name="connsiteY4" fmla="*/ 1455932 h 1747125"/>
                <a:gd name="connsiteX5" fmla="*/ 2118373 w 2409566"/>
                <a:gd name="connsiteY5" fmla="*/ 1747125 h 1747125"/>
                <a:gd name="connsiteX6" fmla="*/ 291193 w 2409566"/>
                <a:gd name="connsiteY6" fmla="*/ 1747125 h 1747125"/>
                <a:gd name="connsiteX7" fmla="*/ 0 w 2409566"/>
                <a:gd name="connsiteY7" fmla="*/ 1455932 h 1747125"/>
                <a:gd name="connsiteX8" fmla="*/ 0 w 2409566"/>
                <a:gd name="connsiteY8" fmla="*/ 291193 h 17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9566" h="1747125">
                  <a:moveTo>
                    <a:pt x="0" y="291193"/>
                  </a:moveTo>
                  <a:cubicBezTo>
                    <a:pt x="0" y="130372"/>
                    <a:pt x="130372" y="0"/>
                    <a:pt x="291193" y="0"/>
                  </a:cubicBezTo>
                  <a:lnTo>
                    <a:pt x="2118373" y="0"/>
                  </a:lnTo>
                  <a:cubicBezTo>
                    <a:pt x="2279194" y="0"/>
                    <a:pt x="2409566" y="130372"/>
                    <a:pt x="2409566" y="291193"/>
                  </a:cubicBezTo>
                  <a:lnTo>
                    <a:pt x="2409566" y="1455932"/>
                  </a:lnTo>
                  <a:cubicBezTo>
                    <a:pt x="2409566" y="1616753"/>
                    <a:pt x="2279194" y="1747125"/>
                    <a:pt x="2118373" y="1747125"/>
                  </a:cubicBezTo>
                  <a:lnTo>
                    <a:pt x="291193" y="1747125"/>
                  </a:lnTo>
                  <a:cubicBezTo>
                    <a:pt x="130372" y="1747125"/>
                    <a:pt x="0" y="1616753"/>
                    <a:pt x="0" y="1455932"/>
                  </a:cubicBezTo>
                  <a:lnTo>
                    <a:pt x="0" y="29119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818" tIns="134818" rIns="134818" bIns="134818" numCol="1" spcCol="1270" anchor="ctr" anchorCtr="0">
              <a:noAutofit/>
            </a:bodyPr>
            <a:lstStyle/>
            <a:p>
              <a:pPr marL="0" lvl="0" indent="0" algn="ctr" defTabSz="577850">
                <a:lnSpc>
                  <a:spcPct val="90000"/>
                </a:lnSpc>
                <a:spcBef>
                  <a:spcPct val="0"/>
                </a:spcBef>
                <a:spcAft>
                  <a:spcPct val="35000"/>
                </a:spcAft>
                <a:buNone/>
              </a:pPr>
              <a:r>
                <a:rPr lang="en-US" kern="1200" dirty="0"/>
                <a:t>What were your holidays like???????</a:t>
              </a:r>
            </a:p>
          </p:txBody>
        </p:sp>
      </p:grpSp>
    </p:spTree>
    <p:extLst>
      <p:ext uri="{BB962C8B-B14F-4D97-AF65-F5344CB8AC3E}">
        <p14:creationId xmlns:p14="http://schemas.microsoft.com/office/powerpoint/2010/main" val="412766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FEFD0-4E5B-4525-A56F-52EFE0B49CC2}"/>
              </a:ext>
            </a:extLst>
          </p:cNvPr>
          <p:cNvSpPr>
            <a:spLocks noGrp="1"/>
          </p:cNvSpPr>
          <p:nvPr>
            <p:ph type="title"/>
          </p:nvPr>
        </p:nvSpPr>
        <p:spPr>
          <a:xfrm>
            <a:off x="1188313" y="957719"/>
            <a:ext cx="9436786" cy="693424"/>
          </a:xfrm>
        </p:spPr>
        <p:txBody>
          <a:bodyPr>
            <a:normAutofit fontScale="90000"/>
          </a:bodyPr>
          <a:lstStyle/>
          <a:p>
            <a:r>
              <a:rPr lang="en-US" dirty="0">
                <a:solidFill>
                  <a:srgbClr val="202124"/>
                </a:solidFill>
              </a:rPr>
              <a:t>Mysidia</a:t>
            </a:r>
            <a:br>
              <a:rPr lang="en-US" dirty="0">
                <a:solidFill>
                  <a:srgbClr val="202124"/>
                </a:solidFill>
                <a:latin typeface="Avenir Next LT Pro" panose="020B0504020202020204" pitchFamily="34" charset="0"/>
              </a:rPr>
            </a:br>
            <a:br>
              <a:rPr lang="en-US" dirty="0">
                <a:solidFill>
                  <a:srgbClr val="202124"/>
                </a:solidFill>
                <a:latin typeface="Avenir Next LT Pro" panose="020B0504020202020204" pitchFamily="34" charset="0"/>
              </a:rPr>
            </a:br>
            <a:endParaRPr lang="en-US" dirty="0"/>
          </a:p>
        </p:txBody>
      </p:sp>
      <p:sp>
        <p:nvSpPr>
          <p:cNvPr id="3" name="Content Placeholder 2">
            <a:extLst>
              <a:ext uri="{FF2B5EF4-FFF2-40B4-BE49-F238E27FC236}">
                <a16:creationId xmlns:a16="http://schemas.microsoft.com/office/drawing/2014/main" id="{CB5C40CA-425F-484F-A875-67ACFB8A6D10}"/>
              </a:ext>
            </a:extLst>
          </p:cNvPr>
          <p:cNvSpPr>
            <a:spLocks noGrp="1"/>
          </p:cNvSpPr>
          <p:nvPr>
            <p:ph idx="1"/>
          </p:nvPr>
        </p:nvSpPr>
        <p:spPr>
          <a:xfrm>
            <a:off x="1188313" y="1774434"/>
            <a:ext cx="9815374" cy="4496642"/>
          </a:xfrm>
        </p:spPr>
        <p:txBody>
          <a:bodyPr>
            <a:normAutofit/>
          </a:bodyPr>
          <a:lstStyle/>
          <a:p>
            <a:pPr>
              <a:lnSpc>
                <a:spcPct val="100000"/>
              </a:lnSpc>
              <a:buFont typeface="Wingdings" panose="05000000000000000000" pitchFamily="2" charset="2"/>
              <a:buChar char="§"/>
            </a:pPr>
            <a:r>
              <a:rPr lang="en-US" sz="2800" dirty="0">
                <a:solidFill>
                  <a:srgbClr val="202124"/>
                </a:solidFill>
                <a:latin typeface="Avenir Next LT Pro" panose="020B0504020202020204" pitchFamily="34" charset="0"/>
              </a:rPr>
              <a:t>Mysidia is 22. Her parents earn $40,000 per year and she lives with them.  She works odd jobs for cash while in school and her parents let her keep the money. She has $400 saved up in the bank and has $3,000 in credit card debt.</a:t>
            </a:r>
          </a:p>
          <a:p>
            <a:pPr lvl="1">
              <a:lnSpc>
                <a:spcPct val="100000"/>
              </a:lnSpc>
              <a:buFont typeface="Wingdings" panose="05000000000000000000" pitchFamily="2" charset="2"/>
              <a:buChar char="§"/>
            </a:pPr>
            <a:r>
              <a:rPr lang="en-US" sz="2400" dirty="0" err="1">
                <a:solidFill>
                  <a:srgbClr val="202124"/>
                </a:solidFill>
                <a:latin typeface="Avenir Next LT Pro" panose="020B0504020202020204" pitchFamily="34" charset="0"/>
              </a:rPr>
              <a:t>Mysidia</a:t>
            </a:r>
            <a:r>
              <a:rPr lang="en-US" sz="2400" dirty="0">
                <a:solidFill>
                  <a:srgbClr val="202124"/>
                </a:solidFill>
                <a:latin typeface="Avenir Next LT Pro" panose="020B0504020202020204" pitchFamily="34" charset="0"/>
              </a:rPr>
              <a:t> wants to buy her parents, siblings, and friends nice gifts.  Her friends all get each other large gifts in the $300 range, and she feels socially pressured to keep up</a:t>
            </a:r>
          </a:p>
          <a:p>
            <a:pPr lvl="1">
              <a:lnSpc>
                <a:spcPct val="100000"/>
              </a:lnSpc>
              <a:buFont typeface="Wingdings" panose="05000000000000000000" pitchFamily="2" charset="2"/>
              <a:buChar char="§"/>
            </a:pPr>
            <a:r>
              <a:rPr lang="en-US" sz="2400" dirty="0">
                <a:solidFill>
                  <a:srgbClr val="202124"/>
                </a:solidFill>
                <a:latin typeface="Avenir Next LT Pro"/>
              </a:rPr>
              <a:t>What should she do? How can she make this work?</a:t>
            </a:r>
          </a:p>
          <a:p>
            <a:pPr marL="708660" lvl="1" indent="-342900">
              <a:buFont typeface="Arial" panose="020B0604020202020204" pitchFamily="34" charset="0"/>
              <a:buChar char="•"/>
            </a:pPr>
            <a:endParaRPr lang="en-US" dirty="0">
              <a:latin typeface="Avenir Next LT Pro" panose="020B0504020202020204" pitchFamily="34" charset="0"/>
            </a:endParaRPr>
          </a:p>
        </p:txBody>
      </p:sp>
    </p:spTree>
    <p:extLst>
      <p:ext uri="{BB962C8B-B14F-4D97-AF65-F5344CB8AC3E}">
        <p14:creationId xmlns:p14="http://schemas.microsoft.com/office/powerpoint/2010/main" val="3595543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FEFD0-4E5B-4525-A56F-52EFE0B49CC2}"/>
              </a:ext>
            </a:extLst>
          </p:cNvPr>
          <p:cNvSpPr>
            <a:spLocks noGrp="1"/>
          </p:cNvSpPr>
          <p:nvPr>
            <p:ph type="title"/>
          </p:nvPr>
        </p:nvSpPr>
        <p:spPr>
          <a:xfrm>
            <a:off x="1188313" y="957719"/>
            <a:ext cx="9436786" cy="693424"/>
          </a:xfrm>
        </p:spPr>
        <p:txBody>
          <a:bodyPr>
            <a:normAutofit fontScale="90000"/>
          </a:bodyPr>
          <a:lstStyle/>
          <a:p>
            <a:r>
              <a:rPr lang="en-US" dirty="0">
                <a:solidFill>
                  <a:srgbClr val="202124"/>
                </a:solidFill>
              </a:rPr>
              <a:t>Joshua</a:t>
            </a:r>
            <a:br>
              <a:rPr lang="en-US" dirty="0">
                <a:solidFill>
                  <a:srgbClr val="202124"/>
                </a:solidFill>
                <a:latin typeface="Avenir Next LT Pro" panose="020B0504020202020204" pitchFamily="34" charset="0"/>
              </a:rPr>
            </a:br>
            <a:br>
              <a:rPr lang="en-US" dirty="0">
                <a:solidFill>
                  <a:srgbClr val="202124"/>
                </a:solidFill>
                <a:latin typeface="Avenir Next LT Pro" panose="020B0504020202020204" pitchFamily="34" charset="0"/>
              </a:rPr>
            </a:br>
            <a:endParaRPr lang="en-US" dirty="0"/>
          </a:p>
        </p:txBody>
      </p:sp>
      <p:sp>
        <p:nvSpPr>
          <p:cNvPr id="3" name="Content Placeholder 2">
            <a:extLst>
              <a:ext uri="{FF2B5EF4-FFF2-40B4-BE49-F238E27FC236}">
                <a16:creationId xmlns:a16="http://schemas.microsoft.com/office/drawing/2014/main" id="{CB5C40CA-425F-484F-A875-67ACFB8A6D10}"/>
              </a:ext>
            </a:extLst>
          </p:cNvPr>
          <p:cNvSpPr>
            <a:spLocks noGrp="1"/>
          </p:cNvSpPr>
          <p:nvPr>
            <p:ph idx="1"/>
          </p:nvPr>
        </p:nvSpPr>
        <p:spPr>
          <a:xfrm>
            <a:off x="1188313" y="1651143"/>
            <a:ext cx="9815374" cy="4619933"/>
          </a:xfrm>
        </p:spPr>
        <p:txBody>
          <a:bodyPr vert="horz" lIns="91440" tIns="45720" rIns="91440" bIns="45720" rtlCol="0" anchor="t">
            <a:normAutofit/>
          </a:bodyPr>
          <a:lstStyle/>
          <a:p>
            <a:pPr>
              <a:lnSpc>
                <a:spcPct val="100000"/>
              </a:lnSpc>
              <a:buFont typeface="Wingdings" panose="05000000000000000000" pitchFamily="2" charset="2"/>
              <a:buChar char="§"/>
            </a:pPr>
            <a:r>
              <a:rPr lang="en-US" sz="2800" dirty="0">
                <a:solidFill>
                  <a:srgbClr val="202124"/>
                </a:solidFill>
                <a:latin typeface="Avenir Next LT Pro"/>
              </a:rPr>
              <a:t>Joshua is 28. His single mother earned $10,000 per year and he is the second oldest of 5 children. Holidays were meager when he was young. He usually got socks.</a:t>
            </a:r>
          </a:p>
          <a:p>
            <a:pPr lvl="1">
              <a:lnSpc>
                <a:spcPct val="100000"/>
              </a:lnSpc>
              <a:buFont typeface="Wingdings" panose="05000000000000000000" pitchFamily="2" charset="2"/>
              <a:buChar char="§"/>
            </a:pPr>
            <a:r>
              <a:rPr lang="en-US" sz="2400" dirty="0">
                <a:solidFill>
                  <a:srgbClr val="202124"/>
                </a:solidFill>
                <a:latin typeface="Avenir Next LT Pro"/>
              </a:rPr>
              <a:t>Joshua now has two children.  He wants them to have more than he did.  He expresses his love by giving them big Christmas gifts</a:t>
            </a:r>
          </a:p>
          <a:p>
            <a:pPr lvl="1">
              <a:lnSpc>
                <a:spcPct val="100000"/>
              </a:lnSpc>
              <a:buFont typeface="Wingdings" panose="05000000000000000000" pitchFamily="2" charset="2"/>
              <a:buChar char="§"/>
            </a:pPr>
            <a:r>
              <a:rPr lang="en-US" sz="2400" dirty="0">
                <a:solidFill>
                  <a:srgbClr val="202124"/>
                </a:solidFill>
                <a:latin typeface="Avenir Next LT Pro"/>
              </a:rPr>
              <a:t>Joshua makes $22 an hour ($44,000 per year).  Last year he spent over $6,000 on Christmas gifts for his children. He has $20,000 in credit card debt.</a:t>
            </a:r>
          </a:p>
          <a:p>
            <a:pPr lvl="1">
              <a:lnSpc>
                <a:spcPct val="100000"/>
              </a:lnSpc>
              <a:buFont typeface="Wingdings" panose="05000000000000000000" pitchFamily="2" charset="2"/>
              <a:buChar char="§"/>
            </a:pPr>
            <a:r>
              <a:rPr lang="en-US" sz="2400" dirty="0">
                <a:solidFill>
                  <a:srgbClr val="202124"/>
                </a:solidFill>
                <a:latin typeface="Avenir Next LT Pro"/>
              </a:rPr>
              <a:t>What should he do? </a:t>
            </a:r>
            <a:endParaRPr lang="en-US" dirty="0">
              <a:latin typeface="Avenir Next LT Pro" panose="020B0504020202020204" pitchFamily="34" charset="0"/>
            </a:endParaRPr>
          </a:p>
        </p:txBody>
      </p:sp>
    </p:spTree>
    <p:extLst>
      <p:ext uri="{BB962C8B-B14F-4D97-AF65-F5344CB8AC3E}">
        <p14:creationId xmlns:p14="http://schemas.microsoft.com/office/powerpoint/2010/main" val="1384525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FEFD0-4E5B-4525-A56F-52EFE0B49CC2}"/>
              </a:ext>
            </a:extLst>
          </p:cNvPr>
          <p:cNvSpPr>
            <a:spLocks noGrp="1"/>
          </p:cNvSpPr>
          <p:nvPr>
            <p:ph type="title"/>
          </p:nvPr>
        </p:nvSpPr>
        <p:spPr>
          <a:xfrm>
            <a:off x="1188313" y="957719"/>
            <a:ext cx="9436786" cy="693424"/>
          </a:xfrm>
        </p:spPr>
        <p:txBody>
          <a:bodyPr>
            <a:normAutofit fontScale="90000"/>
          </a:bodyPr>
          <a:lstStyle/>
          <a:p>
            <a:r>
              <a:rPr lang="en-US" dirty="0">
                <a:solidFill>
                  <a:srgbClr val="202124"/>
                </a:solidFill>
                <a:latin typeface="Aharoni" panose="02010803020104030203" pitchFamily="2" charset="-79"/>
                <a:cs typeface="Aharoni" panose="02010803020104030203" pitchFamily="2" charset="-79"/>
              </a:rPr>
              <a:t>Nathaniel</a:t>
            </a:r>
            <a:br>
              <a:rPr lang="en-US" dirty="0">
                <a:solidFill>
                  <a:srgbClr val="202124"/>
                </a:solidFill>
                <a:latin typeface="Avenir Next LT Pro" panose="020B0504020202020204" pitchFamily="34" charset="0"/>
              </a:rPr>
            </a:br>
            <a:br>
              <a:rPr lang="en-US" dirty="0">
                <a:solidFill>
                  <a:srgbClr val="202124"/>
                </a:solidFill>
                <a:latin typeface="Avenir Next LT Pro" panose="020B0504020202020204" pitchFamily="34" charset="0"/>
              </a:rPr>
            </a:br>
            <a:endParaRPr lang="en-US" dirty="0"/>
          </a:p>
        </p:txBody>
      </p:sp>
      <p:sp>
        <p:nvSpPr>
          <p:cNvPr id="3" name="Content Placeholder 2">
            <a:extLst>
              <a:ext uri="{FF2B5EF4-FFF2-40B4-BE49-F238E27FC236}">
                <a16:creationId xmlns:a16="http://schemas.microsoft.com/office/drawing/2014/main" id="{CB5C40CA-425F-484F-A875-67ACFB8A6D10}"/>
              </a:ext>
            </a:extLst>
          </p:cNvPr>
          <p:cNvSpPr>
            <a:spLocks noGrp="1"/>
          </p:cNvSpPr>
          <p:nvPr>
            <p:ph idx="1"/>
          </p:nvPr>
        </p:nvSpPr>
        <p:spPr>
          <a:xfrm>
            <a:off x="1188313" y="1774434"/>
            <a:ext cx="9815374" cy="4496642"/>
          </a:xfrm>
        </p:spPr>
        <p:txBody>
          <a:bodyPr>
            <a:normAutofit/>
          </a:bodyPr>
          <a:lstStyle/>
          <a:p>
            <a:pPr>
              <a:lnSpc>
                <a:spcPct val="100000"/>
              </a:lnSpc>
              <a:buFont typeface="Wingdings" panose="05000000000000000000" pitchFamily="2" charset="2"/>
              <a:buChar char="§"/>
            </a:pPr>
            <a:r>
              <a:rPr lang="en-US" sz="2800" dirty="0">
                <a:solidFill>
                  <a:srgbClr val="202124"/>
                </a:solidFill>
                <a:latin typeface="Avenir Next LT Pro" panose="020B0504020202020204" pitchFamily="34" charset="0"/>
              </a:rPr>
              <a:t>Nathaniel is 24. He lives with roommates and earns $35,000 per year.  He has $20,000 in student loans.</a:t>
            </a:r>
          </a:p>
          <a:p>
            <a:pPr lvl="1">
              <a:lnSpc>
                <a:spcPct val="100000"/>
              </a:lnSpc>
              <a:buFont typeface="Wingdings" panose="05000000000000000000" pitchFamily="2" charset="2"/>
              <a:buChar char="§"/>
            </a:pPr>
            <a:r>
              <a:rPr lang="en-US" sz="2400" dirty="0">
                <a:solidFill>
                  <a:srgbClr val="202124"/>
                </a:solidFill>
                <a:latin typeface="Avenir Next LT Pro" panose="020B0504020202020204" pitchFamily="34" charset="0"/>
              </a:rPr>
              <a:t>Nathaniel saw a great commercial for a really nice necklace he wants to buy his girlfriend for $2,200.</a:t>
            </a:r>
          </a:p>
          <a:p>
            <a:pPr lvl="1">
              <a:lnSpc>
                <a:spcPct val="100000"/>
              </a:lnSpc>
              <a:buFont typeface="Wingdings" panose="05000000000000000000" pitchFamily="2" charset="2"/>
              <a:buChar char="§"/>
            </a:pPr>
            <a:r>
              <a:rPr lang="en-US" sz="2400" dirty="0">
                <a:solidFill>
                  <a:srgbClr val="202124"/>
                </a:solidFill>
                <a:latin typeface="Avenir Next LT Pro" panose="020B0504020202020204" pitchFamily="34" charset="0"/>
              </a:rPr>
              <a:t>He knows he can’t really afford this necklace, but it is on sale and the commercial really reminded him of how much he loves her.</a:t>
            </a:r>
          </a:p>
          <a:p>
            <a:pPr lvl="1">
              <a:lnSpc>
                <a:spcPct val="100000"/>
              </a:lnSpc>
              <a:buFont typeface="Wingdings" panose="05000000000000000000" pitchFamily="2" charset="2"/>
              <a:buChar char="§"/>
            </a:pPr>
            <a:r>
              <a:rPr lang="en-US" sz="2400" dirty="0">
                <a:solidFill>
                  <a:srgbClr val="202124"/>
                </a:solidFill>
                <a:latin typeface="Avenir Next LT Pro"/>
              </a:rPr>
              <a:t>What should he do? </a:t>
            </a:r>
          </a:p>
          <a:p>
            <a:pPr marL="708660" lvl="1" indent="-342900">
              <a:buFont typeface="Arial" panose="020B0604020202020204" pitchFamily="34" charset="0"/>
              <a:buChar char="•"/>
            </a:pPr>
            <a:endParaRPr lang="en-US" dirty="0">
              <a:latin typeface="Avenir Next LT Pro" panose="020B0504020202020204" pitchFamily="34" charset="0"/>
            </a:endParaRPr>
          </a:p>
        </p:txBody>
      </p:sp>
    </p:spTree>
    <p:extLst>
      <p:ext uri="{BB962C8B-B14F-4D97-AF65-F5344CB8AC3E}">
        <p14:creationId xmlns:p14="http://schemas.microsoft.com/office/powerpoint/2010/main" val="1096749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FEFD0-4E5B-4525-A56F-52EFE0B49CC2}"/>
              </a:ext>
            </a:extLst>
          </p:cNvPr>
          <p:cNvSpPr>
            <a:spLocks noGrp="1"/>
          </p:cNvSpPr>
          <p:nvPr>
            <p:ph type="title"/>
          </p:nvPr>
        </p:nvSpPr>
        <p:spPr>
          <a:xfrm>
            <a:off x="1188313" y="957719"/>
            <a:ext cx="9436786" cy="693424"/>
          </a:xfrm>
        </p:spPr>
        <p:txBody>
          <a:bodyPr>
            <a:normAutofit fontScale="90000"/>
          </a:bodyPr>
          <a:lstStyle/>
          <a:p>
            <a:r>
              <a:rPr lang="en-US" dirty="0">
                <a:solidFill>
                  <a:srgbClr val="202124"/>
                </a:solidFill>
                <a:latin typeface="Aharoni" panose="02010803020104030203" pitchFamily="2" charset="-79"/>
                <a:cs typeface="Aharoni" panose="02010803020104030203" pitchFamily="2" charset="-79"/>
              </a:rPr>
              <a:t>Erica</a:t>
            </a:r>
            <a:br>
              <a:rPr lang="en-US" dirty="0">
                <a:solidFill>
                  <a:srgbClr val="202124"/>
                </a:solidFill>
                <a:latin typeface="Avenir Next LT Pro" panose="020B0504020202020204" pitchFamily="34" charset="0"/>
              </a:rPr>
            </a:br>
            <a:br>
              <a:rPr lang="en-US" dirty="0">
                <a:solidFill>
                  <a:srgbClr val="202124"/>
                </a:solidFill>
                <a:latin typeface="Avenir Next LT Pro" panose="020B0504020202020204" pitchFamily="34" charset="0"/>
              </a:rPr>
            </a:br>
            <a:endParaRPr lang="en-US" dirty="0"/>
          </a:p>
        </p:txBody>
      </p:sp>
      <p:sp>
        <p:nvSpPr>
          <p:cNvPr id="3" name="Content Placeholder 2">
            <a:extLst>
              <a:ext uri="{FF2B5EF4-FFF2-40B4-BE49-F238E27FC236}">
                <a16:creationId xmlns:a16="http://schemas.microsoft.com/office/drawing/2014/main" id="{CB5C40CA-425F-484F-A875-67ACFB8A6D10}"/>
              </a:ext>
            </a:extLst>
          </p:cNvPr>
          <p:cNvSpPr>
            <a:spLocks noGrp="1"/>
          </p:cNvSpPr>
          <p:nvPr>
            <p:ph idx="1"/>
          </p:nvPr>
        </p:nvSpPr>
        <p:spPr>
          <a:xfrm>
            <a:off x="1188313" y="1774434"/>
            <a:ext cx="9815374" cy="4496642"/>
          </a:xfrm>
        </p:spPr>
        <p:txBody>
          <a:bodyPr>
            <a:normAutofit lnSpcReduction="10000"/>
          </a:bodyPr>
          <a:lstStyle/>
          <a:p>
            <a:pPr>
              <a:lnSpc>
                <a:spcPct val="100000"/>
              </a:lnSpc>
              <a:buFont typeface="Wingdings" panose="05000000000000000000" pitchFamily="2" charset="2"/>
              <a:buChar char="§"/>
            </a:pPr>
            <a:r>
              <a:rPr lang="en-US" sz="2800" dirty="0">
                <a:solidFill>
                  <a:srgbClr val="202124"/>
                </a:solidFill>
                <a:latin typeface="Avenir Next LT Pro" panose="020B0504020202020204" pitchFamily="34" charset="0"/>
              </a:rPr>
              <a:t>Erica is 30 and is married to Mason. They earn a combined $70,000 per year and have a daughter.  They have no credit card debt, but no savings either. They do not have 401ks or other retirement accounts.  They really know they should be saving for their daughter’s college and retirement.</a:t>
            </a:r>
          </a:p>
          <a:p>
            <a:pPr lvl="1">
              <a:lnSpc>
                <a:spcPct val="100000"/>
              </a:lnSpc>
              <a:buFont typeface="Wingdings" panose="05000000000000000000" pitchFamily="2" charset="2"/>
              <a:buChar char="§"/>
            </a:pPr>
            <a:r>
              <a:rPr lang="en-US" sz="2400" dirty="0">
                <a:solidFill>
                  <a:srgbClr val="202124"/>
                </a:solidFill>
                <a:latin typeface="Avenir Next LT Pro" panose="020B0504020202020204" pitchFamily="34" charset="0"/>
              </a:rPr>
              <a:t>They purchased a new 97-inch TV last month for $6,800. They didn’t need it, but Erica saw it and had to have it.</a:t>
            </a:r>
          </a:p>
          <a:p>
            <a:pPr lvl="1">
              <a:lnSpc>
                <a:spcPct val="100000"/>
              </a:lnSpc>
              <a:buFont typeface="Wingdings" panose="05000000000000000000" pitchFamily="2" charset="2"/>
              <a:buChar char="§"/>
            </a:pPr>
            <a:r>
              <a:rPr lang="en-US" sz="2400" dirty="0">
                <a:solidFill>
                  <a:srgbClr val="202124"/>
                </a:solidFill>
                <a:latin typeface="Avenir Next LT Pro" panose="020B0504020202020204" pitchFamily="34" charset="0"/>
              </a:rPr>
              <a:t>They have financial goals but each time they start getting serious about savings, one of them sees something they really MUST have.</a:t>
            </a:r>
          </a:p>
          <a:p>
            <a:pPr lvl="1">
              <a:lnSpc>
                <a:spcPct val="100000"/>
              </a:lnSpc>
              <a:buFont typeface="Wingdings" panose="05000000000000000000" pitchFamily="2" charset="2"/>
              <a:buChar char="§"/>
            </a:pPr>
            <a:r>
              <a:rPr lang="en-US" sz="2400" dirty="0">
                <a:solidFill>
                  <a:srgbClr val="202124"/>
                </a:solidFill>
                <a:latin typeface="Avenir Next LT Pro"/>
              </a:rPr>
              <a:t>What should she do? </a:t>
            </a:r>
          </a:p>
          <a:p>
            <a:pPr marL="708660" lvl="1" indent="-342900">
              <a:buFont typeface="Arial" panose="020B0604020202020204" pitchFamily="34" charset="0"/>
              <a:buChar char="•"/>
            </a:pPr>
            <a:endParaRPr lang="en-US" dirty="0">
              <a:latin typeface="Avenir Next LT Pro" panose="020B0504020202020204" pitchFamily="34" charset="0"/>
            </a:endParaRPr>
          </a:p>
        </p:txBody>
      </p:sp>
    </p:spTree>
    <p:extLst>
      <p:ext uri="{BB962C8B-B14F-4D97-AF65-F5344CB8AC3E}">
        <p14:creationId xmlns:p14="http://schemas.microsoft.com/office/powerpoint/2010/main" val="1037056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FEFD0-4E5B-4525-A56F-52EFE0B49CC2}"/>
              </a:ext>
            </a:extLst>
          </p:cNvPr>
          <p:cNvSpPr>
            <a:spLocks noGrp="1"/>
          </p:cNvSpPr>
          <p:nvPr>
            <p:ph type="title"/>
          </p:nvPr>
        </p:nvSpPr>
        <p:spPr>
          <a:xfrm>
            <a:off x="1237852" y="1175603"/>
            <a:ext cx="9436786" cy="786362"/>
          </a:xfrm>
        </p:spPr>
        <p:txBody>
          <a:bodyPr>
            <a:normAutofit/>
          </a:bodyPr>
          <a:lstStyle/>
          <a:p>
            <a:r>
              <a:rPr lang="en-US" sz="3100" dirty="0">
                <a:solidFill>
                  <a:srgbClr val="202124"/>
                </a:solidFill>
              </a:rPr>
              <a:t>Why do people </a:t>
            </a:r>
            <a:r>
              <a:rPr lang="en-US" sz="3100" b="1" i="1" u="sng" dirty="0">
                <a:solidFill>
                  <a:srgbClr val="202124"/>
                </a:solidFill>
              </a:rPr>
              <a:t>overspend</a:t>
            </a:r>
            <a:r>
              <a:rPr lang="en-US" sz="3100" dirty="0">
                <a:solidFill>
                  <a:srgbClr val="202124"/>
                </a:solidFill>
              </a:rPr>
              <a:t> on the holidays? </a:t>
            </a:r>
            <a:endParaRPr lang="en-US" dirty="0"/>
          </a:p>
        </p:txBody>
      </p:sp>
      <p:sp>
        <p:nvSpPr>
          <p:cNvPr id="3" name="Content Placeholder 2">
            <a:extLst>
              <a:ext uri="{FF2B5EF4-FFF2-40B4-BE49-F238E27FC236}">
                <a16:creationId xmlns:a16="http://schemas.microsoft.com/office/drawing/2014/main" id="{CB5C40CA-425F-484F-A875-67ACFB8A6D10}"/>
              </a:ext>
            </a:extLst>
          </p:cNvPr>
          <p:cNvSpPr>
            <a:spLocks noGrp="1"/>
          </p:cNvSpPr>
          <p:nvPr>
            <p:ph idx="1"/>
          </p:nvPr>
        </p:nvSpPr>
        <p:spPr>
          <a:xfrm>
            <a:off x="1161189" y="1757646"/>
            <a:ext cx="9162298" cy="4157379"/>
          </a:xfrm>
        </p:spPr>
        <p:txBody>
          <a:bodyPr>
            <a:normAutofit/>
          </a:bodyPr>
          <a:lstStyle/>
          <a:p>
            <a:pPr lvl="1"/>
            <a:r>
              <a:rPr lang="en-US" dirty="0">
                <a:solidFill>
                  <a:srgbClr val="202124"/>
                </a:solidFill>
                <a:latin typeface="Avenir Next LT Pro" panose="020B0504020202020204" pitchFamily="34" charset="0"/>
              </a:rPr>
              <a:t>	</a:t>
            </a:r>
            <a:endParaRPr lang="en-US" dirty="0">
              <a:latin typeface="Avenir Next LT Pro" panose="020B0504020202020204" pitchFamily="34" charset="0"/>
            </a:endParaRPr>
          </a:p>
        </p:txBody>
      </p:sp>
      <p:graphicFrame>
        <p:nvGraphicFramePr>
          <p:cNvPr id="8" name="Diagram 7">
            <a:extLst>
              <a:ext uri="{FF2B5EF4-FFF2-40B4-BE49-F238E27FC236}">
                <a16:creationId xmlns:a16="http://schemas.microsoft.com/office/drawing/2014/main" id="{3F06AC2E-DF28-414A-A628-137D9D074459}"/>
              </a:ext>
            </a:extLst>
          </p:cNvPr>
          <p:cNvGraphicFramePr/>
          <p:nvPr>
            <p:extLst>
              <p:ext uri="{D42A27DB-BD31-4B8C-83A1-F6EECF244321}">
                <p14:modId xmlns:p14="http://schemas.microsoft.com/office/powerpoint/2010/main" val="941052156"/>
              </p:ext>
            </p:extLst>
          </p:nvPr>
        </p:nvGraphicFramePr>
        <p:xfrm>
          <a:off x="975582" y="2136337"/>
          <a:ext cx="5120418" cy="3778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4C861A54-8DB6-F532-FA41-796829FF11CC}"/>
              </a:ext>
            </a:extLst>
          </p:cNvPr>
          <p:cNvGraphicFramePr/>
          <p:nvPr>
            <p:extLst>
              <p:ext uri="{D42A27DB-BD31-4B8C-83A1-F6EECF244321}">
                <p14:modId xmlns:p14="http://schemas.microsoft.com/office/powerpoint/2010/main" val="3714438566"/>
              </p:ext>
            </p:extLst>
          </p:nvPr>
        </p:nvGraphicFramePr>
        <p:xfrm>
          <a:off x="6206802" y="2136338"/>
          <a:ext cx="5120418" cy="37786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extBox 9">
            <a:extLst>
              <a:ext uri="{FF2B5EF4-FFF2-40B4-BE49-F238E27FC236}">
                <a16:creationId xmlns:a16="http://schemas.microsoft.com/office/drawing/2014/main" id="{01118DAB-9CB9-37B9-E860-F3AC62D53003}"/>
              </a:ext>
            </a:extLst>
          </p:cNvPr>
          <p:cNvSpPr txBox="1"/>
          <p:nvPr/>
        </p:nvSpPr>
        <p:spPr>
          <a:xfrm>
            <a:off x="1237852" y="6177516"/>
            <a:ext cx="9617990" cy="369332"/>
          </a:xfrm>
          <a:prstGeom prst="rect">
            <a:avLst/>
          </a:prstGeom>
          <a:noFill/>
        </p:spPr>
        <p:txBody>
          <a:bodyPr wrap="square" rtlCol="0">
            <a:spAutoFit/>
          </a:bodyPr>
          <a:lstStyle/>
          <a:p>
            <a:pPr algn="ctr"/>
            <a:r>
              <a:rPr lang="en-US" b="1" dirty="0"/>
              <a:t>Can we see our four example people here?</a:t>
            </a:r>
          </a:p>
        </p:txBody>
      </p:sp>
    </p:spTree>
    <p:extLst>
      <p:ext uri="{BB962C8B-B14F-4D97-AF65-F5344CB8AC3E}">
        <p14:creationId xmlns:p14="http://schemas.microsoft.com/office/powerpoint/2010/main" val="1020670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2D6FF34-59FD-41FD-B1E4-5417936AB7C6}"/>
              </a:ext>
            </a:extLst>
          </p:cNvPr>
          <p:cNvPicPr>
            <a:picLocks noChangeAspect="1"/>
          </p:cNvPicPr>
          <p:nvPr/>
        </p:nvPicPr>
        <p:blipFill>
          <a:blip r:embed="rId3"/>
          <a:stretch>
            <a:fillRect/>
          </a:stretch>
        </p:blipFill>
        <p:spPr>
          <a:xfrm>
            <a:off x="4845549" y="0"/>
            <a:ext cx="7346451" cy="6921083"/>
          </a:xfrm>
          <a:prstGeom prst="rect">
            <a:avLst/>
          </a:prstGeom>
        </p:spPr>
      </p:pic>
      <p:sp>
        <p:nvSpPr>
          <p:cNvPr id="2" name="TextBox 1">
            <a:extLst>
              <a:ext uri="{FF2B5EF4-FFF2-40B4-BE49-F238E27FC236}">
                <a16:creationId xmlns:a16="http://schemas.microsoft.com/office/drawing/2014/main" id="{A91F9F93-948A-4705-A068-0CDCCFD7685C}"/>
              </a:ext>
            </a:extLst>
          </p:cNvPr>
          <p:cNvSpPr txBox="1"/>
          <p:nvPr/>
        </p:nvSpPr>
        <p:spPr>
          <a:xfrm>
            <a:off x="4986669" y="4049674"/>
            <a:ext cx="1590675" cy="1015663"/>
          </a:xfrm>
          <a:prstGeom prst="rect">
            <a:avLst/>
          </a:prstGeom>
          <a:solidFill>
            <a:schemeClr val="accent4">
              <a:lumMod val="60000"/>
              <a:lumOff val="40000"/>
            </a:schemeClr>
          </a:solidFill>
        </p:spPr>
        <p:txBody>
          <a:bodyPr wrap="square" rtlCol="0">
            <a:spAutoFit/>
          </a:bodyPr>
          <a:lstStyle/>
          <a:p>
            <a:r>
              <a:rPr lang="en-US" sz="1200" dirty="0">
                <a:solidFill>
                  <a:schemeClr val="bg1"/>
                </a:solidFill>
              </a:rPr>
              <a:t>Financially uneducated adults raise financially uneducated children</a:t>
            </a:r>
          </a:p>
        </p:txBody>
      </p:sp>
      <p:sp>
        <p:nvSpPr>
          <p:cNvPr id="4" name="TextBox 3">
            <a:extLst>
              <a:ext uri="{FF2B5EF4-FFF2-40B4-BE49-F238E27FC236}">
                <a16:creationId xmlns:a16="http://schemas.microsoft.com/office/drawing/2014/main" id="{FFF63405-55B3-403B-9338-3D3E930F7A3D}"/>
              </a:ext>
            </a:extLst>
          </p:cNvPr>
          <p:cNvSpPr txBox="1"/>
          <p:nvPr/>
        </p:nvSpPr>
        <p:spPr>
          <a:xfrm>
            <a:off x="7112073" y="2331299"/>
            <a:ext cx="1076326" cy="1569660"/>
          </a:xfrm>
          <a:prstGeom prst="rect">
            <a:avLst/>
          </a:prstGeom>
          <a:solidFill>
            <a:schemeClr val="accent4">
              <a:lumMod val="60000"/>
              <a:lumOff val="40000"/>
            </a:schemeClr>
          </a:solidFill>
        </p:spPr>
        <p:txBody>
          <a:bodyPr wrap="square" rtlCol="0">
            <a:spAutoFit/>
          </a:bodyPr>
          <a:lstStyle/>
          <a:p>
            <a:r>
              <a:rPr lang="en-US" sz="1200">
                <a:solidFill>
                  <a:schemeClr val="bg1"/>
                </a:solidFill>
              </a:rPr>
              <a:t>Financially uneducated grow into the next generation of financially uneducated adults</a:t>
            </a:r>
          </a:p>
        </p:txBody>
      </p:sp>
      <p:sp>
        <p:nvSpPr>
          <p:cNvPr id="5" name="TextBox 4">
            <a:extLst>
              <a:ext uri="{FF2B5EF4-FFF2-40B4-BE49-F238E27FC236}">
                <a16:creationId xmlns:a16="http://schemas.microsoft.com/office/drawing/2014/main" id="{A76FDC27-6DA3-4E4D-844F-5F1B5895F00B}"/>
              </a:ext>
            </a:extLst>
          </p:cNvPr>
          <p:cNvSpPr txBox="1"/>
          <p:nvPr/>
        </p:nvSpPr>
        <p:spPr>
          <a:xfrm>
            <a:off x="8885174" y="2331299"/>
            <a:ext cx="1076327" cy="1015663"/>
          </a:xfrm>
          <a:prstGeom prst="rect">
            <a:avLst/>
          </a:prstGeom>
          <a:solidFill>
            <a:schemeClr val="accent4">
              <a:lumMod val="60000"/>
              <a:lumOff val="40000"/>
            </a:schemeClr>
          </a:solidFill>
        </p:spPr>
        <p:txBody>
          <a:bodyPr wrap="square" rtlCol="0">
            <a:spAutoFit/>
          </a:bodyPr>
          <a:lstStyle/>
          <a:p>
            <a:r>
              <a:rPr lang="en-US" sz="1200" dirty="0">
                <a:solidFill>
                  <a:schemeClr val="bg1"/>
                </a:solidFill>
              </a:rPr>
              <a:t>Financial stress and problems continue to escalate</a:t>
            </a:r>
          </a:p>
        </p:txBody>
      </p:sp>
      <p:sp>
        <p:nvSpPr>
          <p:cNvPr id="6" name="TextBox 5">
            <a:extLst>
              <a:ext uri="{FF2B5EF4-FFF2-40B4-BE49-F238E27FC236}">
                <a16:creationId xmlns:a16="http://schemas.microsoft.com/office/drawing/2014/main" id="{805B0A4C-B5E7-4C51-AD13-A931E7B80153}"/>
              </a:ext>
            </a:extLst>
          </p:cNvPr>
          <p:cNvSpPr txBox="1"/>
          <p:nvPr/>
        </p:nvSpPr>
        <p:spPr>
          <a:xfrm>
            <a:off x="10578734" y="4029074"/>
            <a:ext cx="1038222" cy="1015663"/>
          </a:xfrm>
          <a:prstGeom prst="rect">
            <a:avLst/>
          </a:prstGeom>
          <a:solidFill>
            <a:schemeClr val="accent4">
              <a:lumMod val="60000"/>
              <a:lumOff val="40000"/>
            </a:schemeClr>
          </a:solidFill>
        </p:spPr>
        <p:txBody>
          <a:bodyPr wrap="square" rtlCol="0">
            <a:spAutoFit/>
          </a:bodyPr>
          <a:lstStyle/>
          <a:p>
            <a:r>
              <a:rPr lang="en-US" sz="1200" dirty="0">
                <a:solidFill>
                  <a:schemeClr val="bg1"/>
                </a:solidFill>
              </a:rPr>
              <a:t>Without help or intervention nothing changes</a:t>
            </a:r>
          </a:p>
        </p:txBody>
      </p:sp>
      <p:sp>
        <p:nvSpPr>
          <p:cNvPr id="7" name="TextBox 6">
            <a:extLst>
              <a:ext uri="{FF2B5EF4-FFF2-40B4-BE49-F238E27FC236}">
                <a16:creationId xmlns:a16="http://schemas.microsoft.com/office/drawing/2014/main" id="{E262A800-5D3E-4AB6-ABAC-3BC746B23C85}"/>
              </a:ext>
            </a:extLst>
          </p:cNvPr>
          <p:cNvSpPr txBox="1"/>
          <p:nvPr/>
        </p:nvSpPr>
        <p:spPr>
          <a:xfrm>
            <a:off x="8650471" y="5742056"/>
            <a:ext cx="1311030" cy="830997"/>
          </a:xfrm>
          <a:prstGeom prst="rect">
            <a:avLst/>
          </a:prstGeom>
          <a:solidFill>
            <a:schemeClr val="accent4">
              <a:lumMod val="60000"/>
              <a:lumOff val="40000"/>
            </a:schemeClr>
          </a:solidFill>
        </p:spPr>
        <p:txBody>
          <a:bodyPr wrap="square" rtlCol="0">
            <a:spAutoFit/>
          </a:bodyPr>
          <a:lstStyle/>
          <a:p>
            <a:r>
              <a:rPr lang="en-US" sz="1200" dirty="0">
                <a:solidFill>
                  <a:schemeClr val="bg1"/>
                </a:solidFill>
              </a:rPr>
              <a:t>The cycle of financial Illiteracy continues</a:t>
            </a:r>
          </a:p>
        </p:txBody>
      </p:sp>
      <p:sp>
        <p:nvSpPr>
          <p:cNvPr id="8" name="TextBox 7">
            <a:extLst>
              <a:ext uri="{FF2B5EF4-FFF2-40B4-BE49-F238E27FC236}">
                <a16:creationId xmlns:a16="http://schemas.microsoft.com/office/drawing/2014/main" id="{9B301481-BD28-4124-A9AE-CECF98ECA917}"/>
              </a:ext>
            </a:extLst>
          </p:cNvPr>
          <p:cNvSpPr txBox="1"/>
          <p:nvPr/>
        </p:nvSpPr>
        <p:spPr>
          <a:xfrm>
            <a:off x="923925" y="1171575"/>
            <a:ext cx="3346580" cy="4216539"/>
          </a:xfrm>
          <a:prstGeom prst="rect">
            <a:avLst/>
          </a:prstGeom>
          <a:noFill/>
        </p:spPr>
        <p:txBody>
          <a:bodyPr wrap="square" rtlCol="0">
            <a:spAutoFit/>
          </a:bodyPr>
          <a:lstStyle/>
          <a:p>
            <a:r>
              <a:rPr lang="en-US" sz="2800" dirty="0"/>
              <a:t>This can happen at ANY income level</a:t>
            </a:r>
          </a:p>
          <a:p>
            <a:endParaRPr lang="en-US" sz="1400" dirty="0"/>
          </a:p>
          <a:p>
            <a:endParaRPr lang="en-US" sz="1400" dirty="0"/>
          </a:p>
          <a:p>
            <a:r>
              <a:rPr lang="en-US" sz="2000" dirty="0">
                <a:solidFill>
                  <a:srgbClr val="202124"/>
                </a:solidFill>
                <a:latin typeface="Avenir Next LT Pro" panose="020B0504020202020204" pitchFamily="34" charset="0"/>
              </a:rPr>
              <a:t>Do you consider yourself well-educated about money?</a:t>
            </a:r>
          </a:p>
          <a:p>
            <a:endParaRPr lang="en-US" sz="2000" dirty="0">
              <a:solidFill>
                <a:srgbClr val="202124"/>
              </a:solidFill>
              <a:latin typeface="Avenir Next LT Pro" panose="020B0504020202020204" pitchFamily="34" charset="0"/>
            </a:endParaRPr>
          </a:p>
          <a:p>
            <a:r>
              <a:rPr lang="en-US" sz="2000" dirty="0">
                <a:solidFill>
                  <a:srgbClr val="202124"/>
                </a:solidFill>
                <a:latin typeface="Avenir Next LT Pro" panose="020B0504020202020204" pitchFamily="34" charset="0"/>
              </a:rPr>
              <a:t>How do you think about spending? </a:t>
            </a:r>
          </a:p>
          <a:p>
            <a:endParaRPr lang="en-US" sz="2000" dirty="0">
              <a:solidFill>
                <a:srgbClr val="202124"/>
              </a:solidFill>
              <a:latin typeface="Avenir Next LT Pro" panose="020B0504020202020204" pitchFamily="34" charset="0"/>
            </a:endParaRPr>
          </a:p>
          <a:p>
            <a:r>
              <a:rPr lang="en-US" sz="2000" dirty="0">
                <a:solidFill>
                  <a:srgbClr val="202124"/>
                </a:solidFill>
                <a:latin typeface="Avenir Next LT Pro" panose="020B0504020202020204" pitchFamily="34" charset="0"/>
              </a:rPr>
              <a:t>About Holiday Spending?</a:t>
            </a:r>
            <a:endParaRPr lang="en-US" sz="2000" dirty="0"/>
          </a:p>
          <a:p>
            <a:endParaRPr lang="en-US" sz="2400" dirty="0"/>
          </a:p>
        </p:txBody>
      </p:sp>
    </p:spTree>
    <p:extLst>
      <p:ext uri="{BB962C8B-B14F-4D97-AF65-F5344CB8AC3E}">
        <p14:creationId xmlns:p14="http://schemas.microsoft.com/office/powerpoint/2010/main" val="251518396"/>
      </p:ext>
    </p:extLst>
  </p:cSld>
  <p:clrMapOvr>
    <a:masterClrMapping/>
  </p:clrMapOvr>
</p:sld>
</file>

<file path=ppt/theme/theme1.xml><?xml version="1.0" encoding="utf-8"?>
<a:theme xmlns:a="http://schemas.openxmlformats.org/drawingml/2006/main" name="PrismaticVTI">
  <a:themeElements>
    <a:clrScheme name="AnalogousFromRegularSeedLeftStep">
      <a:dk1>
        <a:srgbClr val="000000"/>
      </a:dk1>
      <a:lt1>
        <a:srgbClr val="FFFFFF"/>
      </a:lt1>
      <a:dk2>
        <a:srgbClr val="311C22"/>
      </a:dk2>
      <a:lt2>
        <a:srgbClr val="F0F3F3"/>
      </a:lt2>
      <a:accent1>
        <a:srgbClr val="E75429"/>
      </a:accent1>
      <a:accent2>
        <a:srgbClr val="D5173B"/>
      </a:accent2>
      <a:accent3>
        <a:srgbClr val="E7299C"/>
      </a:accent3>
      <a:accent4>
        <a:srgbClr val="D117D5"/>
      </a:accent4>
      <a:accent5>
        <a:srgbClr val="9329E7"/>
      </a:accent5>
      <a:accent6>
        <a:srgbClr val="462ED9"/>
      </a:accent6>
      <a:hlink>
        <a:srgbClr val="3A96B0"/>
      </a:hlink>
      <a:folHlink>
        <a:srgbClr val="7F7F7F"/>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552d619-a814-41a5-861f-a2ef599b663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93EFA589F98F459C949084BBC990DB" ma:contentTypeVersion="15" ma:contentTypeDescription="Create a new document." ma:contentTypeScope="" ma:versionID="453ef7be81249c2a2f5984a5f7360f00">
  <xsd:schema xmlns:xsd="http://www.w3.org/2001/XMLSchema" xmlns:xs="http://www.w3.org/2001/XMLSchema" xmlns:p="http://schemas.microsoft.com/office/2006/metadata/properties" xmlns:ns3="98ad6beb-2ba3-451f-a949-3a93e836162d" xmlns:ns4="f552d619-a814-41a5-861f-a2ef599b663b" targetNamespace="http://schemas.microsoft.com/office/2006/metadata/properties" ma:root="true" ma:fieldsID="80371f0bdb3b8727d43dbab699289e9b" ns3:_="" ns4:_="">
    <xsd:import namespace="98ad6beb-2ba3-451f-a949-3a93e836162d"/>
    <xsd:import namespace="f552d619-a814-41a5-861f-a2ef599b663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ad6beb-2ba3-451f-a949-3a93e836162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52d619-a814-41a5-861f-a2ef599b663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AD51FD-8166-4971-A3B5-446FAE515112}">
  <ds:schemaRefs>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purl.org/dc/terms/"/>
    <ds:schemaRef ds:uri="http://purl.org/dc/dcmitype/"/>
    <ds:schemaRef ds:uri="f552d619-a814-41a5-861f-a2ef599b663b"/>
    <ds:schemaRef ds:uri="http://schemas.openxmlformats.org/package/2006/metadata/core-properties"/>
    <ds:schemaRef ds:uri="98ad6beb-2ba3-451f-a949-3a93e836162d"/>
    <ds:schemaRef ds:uri="http://www.w3.org/XML/1998/namespace"/>
  </ds:schemaRefs>
</ds:datastoreItem>
</file>

<file path=customXml/itemProps2.xml><?xml version="1.0" encoding="utf-8"?>
<ds:datastoreItem xmlns:ds="http://schemas.openxmlformats.org/officeDocument/2006/customXml" ds:itemID="{266A63A2-D473-4EAC-A2AA-CC331DD4117E}">
  <ds:schemaRefs>
    <ds:schemaRef ds:uri="http://schemas.microsoft.com/sharepoint/v3/contenttype/forms"/>
  </ds:schemaRefs>
</ds:datastoreItem>
</file>

<file path=customXml/itemProps3.xml><?xml version="1.0" encoding="utf-8"?>
<ds:datastoreItem xmlns:ds="http://schemas.openxmlformats.org/officeDocument/2006/customXml" ds:itemID="{44C973F7-8CF0-483E-A6AB-20B981463C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ad6beb-2ba3-451f-a949-3a93e836162d"/>
    <ds:schemaRef ds:uri="f552d619-a814-41a5-861f-a2ef599b66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TM03457475[[fn=Frame]]</Template>
  <TotalTime>13344</TotalTime>
  <Words>2300</Words>
  <Application>Microsoft Office PowerPoint</Application>
  <PresentationFormat>Widescreen</PresentationFormat>
  <Paragraphs>346</Paragraphs>
  <Slides>26</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Aharoni</vt:lpstr>
      <vt:lpstr>Arial</vt:lpstr>
      <vt:lpstr>Avenir Next LT Pro</vt:lpstr>
      <vt:lpstr>Calibri</vt:lpstr>
      <vt:lpstr>Wingdings</vt:lpstr>
      <vt:lpstr>PrismaticVTI</vt:lpstr>
      <vt:lpstr>CSCC MEANS BUSINESS and  How to Succeed Financially in College &amp; Life Series presents:  Holiday Budgeting</vt:lpstr>
      <vt:lpstr>Agenda</vt:lpstr>
      <vt:lpstr>What is your money story?</vt:lpstr>
      <vt:lpstr>Mysidia  </vt:lpstr>
      <vt:lpstr>Joshua  </vt:lpstr>
      <vt:lpstr>Nathaniel  </vt:lpstr>
      <vt:lpstr>Erica  </vt:lpstr>
      <vt:lpstr>Why do people overspend on the holidays? </vt:lpstr>
      <vt:lpstr>PowerPoint Presentation</vt:lpstr>
      <vt:lpstr>Holidays can mess up a budget.  You need smart behaviors and habits</vt:lpstr>
      <vt:lpstr>Avoid general bad decisions </vt:lpstr>
      <vt:lpstr>The seven holiday “tips”</vt:lpstr>
      <vt:lpstr>The seven holiday “tips”</vt:lpstr>
      <vt:lpstr>Holiday “tips” 1 &amp; 5 - Budget</vt:lpstr>
      <vt:lpstr>Create a normal month budget</vt:lpstr>
      <vt:lpstr>Normal Budget-Graph (Bank)</vt:lpstr>
      <vt:lpstr>PowerPoint Presentation</vt:lpstr>
      <vt:lpstr>PowerPoint Presentation</vt:lpstr>
      <vt:lpstr>Can budget with….</vt:lpstr>
      <vt:lpstr>PowerPoint Presentation</vt:lpstr>
      <vt:lpstr>Holiday “tips” 3 &amp; 4– Be creative (w/in reason)</vt:lpstr>
      <vt:lpstr>Don’t add DEBT!!!!</vt:lpstr>
      <vt:lpstr>Try?</vt:lpstr>
      <vt:lpstr>SUMMARY: DON’T OVERSPEND  </vt:lpstr>
      <vt:lpstr>SUMMARY: DO HOLIDAY TIPS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Wellness</dc:title>
  <dc:creator>Jorie Schwartz</dc:creator>
  <cp:lastModifiedBy>Jack Popovich</cp:lastModifiedBy>
  <cp:revision>41</cp:revision>
  <cp:lastPrinted>2022-02-16T15:40:01Z</cp:lastPrinted>
  <dcterms:created xsi:type="dcterms:W3CDTF">2021-08-03T13:46:06Z</dcterms:created>
  <dcterms:modified xsi:type="dcterms:W3CDTF">2024-11-18T22:06:22Z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0x0101001993EFA589F98F459C949084BBC990DB</vt:lpwstr>
  </property>
</Properties>
</file>