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sldIdLst>
    <p:sldId id="256" r:id="rId2"/>
    <p:sldId id="267" r:id="rId3"/>
    <p:sldId id="269" r:id="rId4"/>
    <p:sldId id="257" r:id="rId5"/>
    <p:sldId id="259" r:id="rId6"/>
    <p:sldId id="260" r:id="rId7"/>
    <p:sldId id="264" r:id="rId8"/>
    <p:sldId id="262" r:id="rId9"/>
    <p:sldId id="271" r:id="rId10"/>
    <p:sldId id="270" r:id="rId11"/>
    <p:sldId id="263"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579664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591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220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95582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8/17/2017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306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24159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88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76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401513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65540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333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8/17/2017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881588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ultofpedagogy.com/social-justice-resources/" TargetMode="External"/><Relationship Id="rId7" Type="http://schemas.openxmlformats.org/officeDocument/2006/relationships/hyperlink" Target="http://www.tolerance.org/classroom-resources" TargetMode="External"/><Relationship Id="rId2" Type="http://schemas.openxmlformats.org/officeDocument/2006/relationships/hyperlink" Target="http://www.socialstudies.org/standards/strands" TargetMode="External"/><Relationship Id="rId1" Type="http://schemas.openxmlformats.org/officeDocument/2006/relationships/slideLayout" Target="../slideLayouts/slideLayout2.xml"/><Relationship Id="rId6" Type="http://schemas.openxmlformats.org/officeDocument/2006/relationships/hyperlink" Target="http://www.whiteaccomplices.org/" TargetMode="External"/><Relationship Id="rId5" Type="http://schemas.openxmlformats.org/officeDocument/2006/relationships/hyperlink" Target="http://www.edudemic.com/6-videos-use-social-justice-lessons/" TargetMode="External"/><Relationship Id="rId4" Type="http://schemas.openxmlformats.org/officeDocument/2006/relationships/hyperlink" Target="http://www.facultydiversity.org/page/Suppor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7735" y="1023867"/>
            <a:ext cx="10702343" cy="2633729"/>
          </a:xfrm>
        </p:spPr>
        <p:txBody>
          <a:bodyPr>
            <a:normAutofit/>
          </a:bodyPr>
          <a:lstStyle/>
          <a:p>
            <a:r>
              <a:rPr lang="en-US" sz="4000" dirty="0" smtClean="0"/>
              <a:t>Social Justice, Diversity and Inclusion in the Classroom</a:t>
            </a:r>
            <a:endParaRPr lang="en-US" sz="4000" dirty="0"/>
          </a:p>
        </p:txBody>
      </p:sp>
      <p:sp>
        <p:nvSpPr>
          <p:cNvPr id="3" name="Subtitle 2"/>
          <p:cNvSpPr>
            <a:spLocks noGrp="1"/>
          </p:cNvSpPr>
          <p:nvPr>
            <p:ph type="subTitle" idx="1"/>
          </p:nvPr>
        </p:nvSpPr>
        <p:spPr>
          <a:xfrm>
            <a:off x="901521" y="4597754"/>
            <a:ext cx="11094913" cy="1572771"/>
          </a:xfrm>
        </p:spPr>
        <p:txBody>
          <a:bodyPr>
            <a:normAutofit/>
          </a:bodyPr>
          <a:lstStyle/>
          <a:p>
            <a:r>
              <a:rPr lang="en-US" sz="2600" dirty="0" smtClean="0"/>
              <a:t>Practical Solutions for Addressing </a:t>
            </a:r>
          </a:p>
          <a:p>
            <a:r>
              <a:rPr lang="en-US" sz="2600" dirty="0" smtClean="0"/>
              <a:t>Conflict and Incivility</a:t>
            </a:r>
          </a:p>
          <a:p>
            <a:r>
              <a:rPr lang="en-US" sz="1900" dirty="0" smtClean="0"/>
              <a:t>Mary M. Lewis, Ph.D., ABPP</a:t>
            </a:r>
          </a:p>
        </p:txBody>
      </p:sp>
    </p:spTree>
    <p:extLst>
      <p:ext uri="{BB962C8B-B14F-4D97-AF65-F5344CB8AC3E}">
        <p14:creationId xmlns:p14="http://schemas.microsoft.com/office/powerpoint/2010/main" val="141602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Tips</a:t>
            </a:r>
            <a:endParaRPr lang="en-US" dirty="0"/>
          </a:p>
        </p:txBody>
      </p:sp>
      <p:sp>
        <p:nvSpPr>
          <p:cNvPr id="3" name="Content Placeholder 2"/>
          <p:cNvSpPr>
            <a:spLocks noGrp="1"/>
          </p:cNvSpPr>
          <p:nvPr>
            <p:ph idx="1"/>
          </p:nvPr>
        </p:nvSpPr>
        <p:spPr/>
        <p:txBody>
          <a:bodyPr/>
          <a:lstStyle/>
          <a:p>
            <a:r>
              <a:rPr lang="en-US" dirty="0" smtClean="0"/>
              <a:t>Facilitate and model </a:t>
            </a:r>
            <a:r>
              <a:rPr lang="en-US" i="1" dirty="0" smtClean="0"/>
              <a:t>active listening</a:t>
            </a:r>
            <a:r>
              <a:rPr lang="en-US" dirty="0" smtClean="0"/>
              <a:t> behavior</a:t>
            </a:r>
          </a:p>
          <a:p>
            <a:r>
              <a:rPr lang="en-US" dirty="0" smtClean="0"/>
              <a:t>Be aware of verbal and non-verbal cues</a:t>
            </a:r>
          </a:p>
          <a:p>
            <a:r>
              <a:rPr lang="en-US" dirty="0" smtClean="0"/>
              <a:t>Understand that active participation is exhibited in a number of ways</a:t>
            </a:r>
          </a:p>
          <a:p>
            <a:r>
              <a:rPr lang="en-US" dirty="0" smtClean="0"/>
              <a:t>Set limits (e.g., “one-minute” rule or “rule of two”)</a:t>
            </a:r>
          </a:p>
          <a:p>
            <a:r>
              <a:rPr lang="en-US" dirty="0" smtClean="0"/>
              <a:t>This is not a </a:t>
            </a:r>
            <a:r>
              <a:rPr lang="en-US" i="1" dirty="0" smtClean="0"/>
              <a:t>debate</a:t>
            </a:r>
            <a:r>
              <a:rPr lang="en-US" dirty="0" smtClean="0"/>
              <a:t> (e.g., where the goal is to “win”); it is a </a:t>
            </a:r>
            <a:r>
              <a:rPr lang="en-US" i="1" dirty="0" smtClean="0"/>
              <a:t>discussion</a:t>
            </a:r>
            <a:r>
              <a:rPr lang="en-US" dirty="0"/>
              <a:t> </a:t>
            </a:r>
            <a:r>
              <a:rPr lang="en-US" dirty="0" smtClean="0"/>
              <a:t>(e.g., the goal is understanding)</a:t>
            </a:r>
          </a:p>
          <a:p>
            <a:r>
              <a:rPr lang="en-US" dirty="0" smtClean="0"/>
              <a:t>Have students reflect at the end (e.g., “one-minute paper”)</a:t>
            </a:r>
          </a:p>
          <a:p>
            <a:r>
              <a:rPr lang="en-US" dirty="0" smtClean="0"/>
              <a:t>Be patient! No change may occur immediately; the process is as crucial as </a:t>
            </a:r>
            <a:r>
              <a:rPr lang="en-US" smtClean="0"/>
              <a:t>the goal.</a:t>
            </a:r>
            <a:endParaRPr lang="en-US" dirty="0"/>
          </a:p>
        </p:txBody>
      </p:sp>
    </p:spTree>
    <p:extLst>
      <p:ext uri="{BB962C8B-B14F-4D97-AF65-F5344CB8AC3E}">
        <p14:creationId xmlns:p14="http://schemas.microsoft.com/office/powerpoint/2010/main" val="2803079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7101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www.socialstudies.org/standards/strands</a:t>
            </a:r>
            <a:endParaRPr lang="en-US" dirty="0" smtClean="0"/>
          </a:p>
          <a:p>
            <a:r>
              <a:rPr lang="en-US" dirty="0">
                <a:hlinkClick r:id="rId3"/>
              </a:rPr>
              <a:t>http://www.cultofpedagogy.com/social-justice-resources</a:t>
            </a:r>
            <a:r>
              <a:rPr lang="en-US" dirty="0" smtClean="0">
                <a:hlinkClick r:id="rId3"/>
              </a:rPr>
              <a:t>/</a:t>
            </a:r>
            <a:endParaRPr lang="en-US" dirty="0" smtClean="0"/>
          </a:p>
          <a:p>
            <a:r>
              <a:rPr lang="en-US" dirty="0">
                <a:hlinkClick r:id="rId4"/>
              </a:rPr>
              <a:t>http://</a:t>
            </a:r>
            <a:r>
              <a:rPr lang="en-US" dirty="0" smtClean="0">
                <a:hlinkClick r:id="rId4"/>
              </a:rPr>
              <a:t>www.facultydiversity.org/page/Support</a:t>
            </a:r>
            <a:endParaRPr lang="en-US" dirty="0" smtClean="0"/>
          </a:p>
          <a:p>
            <a:r>
              <a:rPr lang="en-US" dirty="0">
                <a:hlinkClick r:id="rId5"/>
              </a:rPr>
              <a:t>http://www.edudemic.com/6-videos-use-social-justice-lessons</a:t>
            </a:r>
            <a:r>
              <a:rPr lang="en-US" dirty="0" smtClean="0">
                <a:hlinkClick r:id="rId5"/>
              </a:rPr>
              <a:t>/</a:t>
            </a:r>
            <a:endParaRPr lang="en-US" dirty="0" smtClean="0"/>
          </a:p>
          <a:p>
            <a:r>
              <a:rPr lang="en-US" dirty="0">
                <a:hlinkClick r:id="rId6"/>
              </a:rPr>
              <a:t>http://www.whiteaccomplices.org</a:t>
            </a:r>
            <a:r>
              <a:rPr lang="en-US" dirty="0" smtClean="0">
                <a:hlinkClick r:id="rId6"/>
              </a:rPr>
              <a:t>/</a:t>
            </a:r>
            <a:endParaRPr lang="en-US" dirty="0" smtClean="0"/>
          </a:p>
          <a:p>
            <a:r>
              <a:rPr lang="en-US" dirty="0">
                <a:hlinkClick r:id="rId7"/>
              </a:rPr>
              <a:t>http://</a:t>
            </a:r>
            <a:r>
              <a:rPr lang="en-US" dirty="0" smtClean="0">
                <a:hlinkClick r:id="rId7"/>
              </a:rPr>
              <a:t>www.tolerance.org/classroom-resources</a:t>
            </a:r>
            <a:endParaRPr lang="en-US" dirty="0" smtClean="0"/>
          </a:p>
          <a:p>
            <a:endParaRPr lang="en-US" dirty="0"/>
          </a:p>
        </p:txBody>
      </p:sp>
    </p:spTree>
    <p:extLst>
      <p:ext uri="{BB962C8B-B14F-4D97-AF65-F5344CB8AC3E}">
        <p14:creationId xmlns:p14="http://schemas.microsoft.com/office/powerpoint/2010/main" val="158270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4937973" cy="1303867"/>
          </a:xfrm>
        </p:spPr>
        <p:txBody>
          <a:bodyPr/>
          <a:lstStyle/>
          <a:p>
            <a:r>
              <a:rPr lang="en-US" dirty="0" smtClean="0"/>
              <a:t>Why It Matters</a:t>
            </a:r>
            <a:endParaRPr lang="en-US" dirty="0"/>
          </a:p>
        </p:txBody>
      </p:sp>
      <p:sp>
        <p:nvSpPr>
          <p:cNvPr id="3" name="Content Placeholder 2"/>
          <p:cNvSpPr>
            <a:spLocks noGrp="1"/>
          </p:cNvSpPr>
          <p:nvPr>
            <p:ph idx="1"/>
          </p:nvPr>
        </p:nvSpPr>
        <p:spPr>
          <a:xfrm>
            <a:off x="667512" y="2434107"/>
            <a:ext cx="5217685" cy="3670479"/>
          </a:xfrm>
        </p:spPr>
        <p:txBody>
          <a:bodyPr>
            <a:normAutofit/>
          </a:bodyPr>
          <a:lstStyle/>
          <a:p>
            <a:r>
              <a:rPr lang="en-US" dirty="0" smtClean="0"/>
              <a:t>“Elephant in the room”</a:t>
            </a:r>
          </a:p>
          <a:p>
            <a:r>
              <a:rPr lang="en-US" dirty="0" smtClean="0"/>
              <a:t>Improves intergroup relations</a:t>
            </a:r>
          </a:p>
          <a:p>
            <a:r>
              <a:rPr lang="en-US" dirty="0" smtClean="0"/>
              <a:t>Facilitates positive attitudes of other cultures</a:t>
            </a:r>
          </a:p>
          <a:p>
            <a:r>
              <a:rPr lang="en-US" dirty="0" smtClean="0"/>
              <a:t>Exposes and fights stereotype threats</a:t>
            </a:r>
          </a:p>
          <a:p>
            <a:r>
              <a:rPr lang="en-US" dirty="0" smtClean="0"/>
              <a:t>Identity (of student and faculty) impacts learning</a:t>
            </a:r>
          </a:p>
          <a:p>
            <a:r>
              <a:rPr lang="en-US" dirty="0" smtClean="0"/>
              <a:t>Demonstrates openness</a:t>
            </a:r>
          </a:p>
        </p:txBody>
      </p:sp>
      <p:sp>
        <p:nvSpPr>
          <p:cNvPr id="4" name="TextBox 3"/>
          <p:cNvSpPr txBox="1"/>
          <p:nvPr/>
        </p:nvSpPr>
        <p:spPr>
          <a:xfrm>
            <a:off x="553792" y="5875868"/>
            <a:ext cx="6633392" cy="369332"/>
          </a:xfrm>
          <a:prstGeom prst="rect">
            <a:avLst/>
          </a:prstGeom>
          <a:noFill/>
        </p:spPr>
        <p:txBody>
          <a:bodyPr wrap="square" rtlCol="0">
            <a:spAutoFit/>
          </a:bodyPr>
          <a:lstStyle/>
          <a:p>
            <a:r>
              <a:rPr lang="en-US" sz="1200" dirty="0"/>
              <a:t>http://education.cu-portland.edu/blog/news/teaching-social-justice</a:t>
            </a:r>
            <a:r>
              <a:rPr lang="en-US" dirty="0"/>
              <a:t>/</a:t>
            </a:r>
          </a:p>
        </p:txBody>
      </p:sp>
      <p:pic>
        <p:nvPicPr>
          <p:cNvPr id="5" name="Picture 4"/>
          <p:cNvPicPr>
            <a:picLocks noChangeAspect="1"/>
          </p:cNvPicPr>
          <p:nvPr/>
        </p:nvPicPr>
        <p:blipFill>
          <a:blip r:embed="rId2"/>
          <a:stretch>
            <a:fillRect/>
          </a:stretch>
        </p:blipFill>
        <p:spPr>
          <a:xfrm>
            <a:off x="5885197" y="618104"/>
            <a:ext cx="5639289" cy="5627096"/>
          </a:xfrm>
          <a:prstGeom prst="rect">
            <a:avLst/>
          </a:prstGeom>
        </p:spPr>
      </p:pic>
    </p:spTree>
    <p:extLst>
      <p:ext uri="{BB962C8B-B14F-4D97-AF65-F5344CB8AC3E}">
        <p14:creationId xmlns:p14="http://schemas.microsoft.com/office/powerpoint/2010/main" val="316272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763" y="982132"/>
            <a:ext cx="10908406" cy="1303867"/>
          </a:xfrm>
        </p:spPr>
        <p:txBody>
          <a:bodyPr>
            <a:normAutofit fontScale="90000"/>
          </a:bodyPr>
          <a:lstStyle/>
          <a:p>
            <a:r>
              <a:rPr lang="en-US" dirty="0" smtClean="0"/>
              <a:t>But My Classroom Doesn’t Apply Because….</a:t>
            </a:r>
            <a:endParaRPr lang="en-US" dirty="0"/>
          </a:p>
        </p:txBody>
      </p:sp>
      <p:sp>
        <p:nvSpPr>
          <p:cNvPr id="3" name="Content Placeholder 2"/>
          <p:cNvSpPr>
            <a:spLocks noGrp="1"/>
          </p:cNvSpPr>
          <p:nvPr>
            <p:ph idx="1"/>
          </p:nvPr>
        </p:nvSpPr>
        <p:spPr>
          <a:xfrm>
            <a:off x="1295401" y="2556931"/>
            <a:ext cx="9625884" cy="3715079"/>
          </a:xfrm>
        </p:spPr>
        <p:txBody>
          <a:bodyPr>
            <a:normAutofit/>
          </a:bodyPr>
          <a:lstStyle/>
          <a:p>
            <a:pPr marL="0" indent="0">
              <a:buNone/>
            </a:pPr>
            <a:r>
              <a:rPr lang="en-US" dirty="0" smtClean="0"/>
              <a:t>ALL classrooms should be aware of and open to conversations on diversity and inclusion. </a:t>
            </a:r>
          </a:p>
          <a:p>
            <a:r>
              <a:rPr lang="en-US" dirty="0" smtClean="0"/>
              <a:t>Classroom setup (physical and otherwise) can be welcoming or alienating, and send messages about </a:t>
            </a:r>
            <a:r>
              <a:rPr lang="en-US" b="1" dirty="0" smtClean="0">
                <a:solidFill>
                  <a:srgbClr val="FF0000"/>
                </a:solidFill>
              </a:rPr>
              <a:t>power &amp; privilege </a:t>
            </a:r>
            <a:r>
              <a:rPr lang="en-US" dirty="0" smtClean="0"/>
              <a:t>(which impacts learning)</a:t>
            </a:r>
          </a:p>
          <a:p>
            <a:r>
              <a:rPr lang="en-US" b="1" dirty="0" smtClean="0">
                <a:solidFill>
                  <a:srgbClr val="FF0000"/>
                </a:solidFill>
              </a:rPr>
              <a:t>Unwritten cultural norms </a:t>
            </a:r>
            <a:r>
              <a:rPr lang="en-US" dirty="0" smtClean="0"/>
              <a:t>may not be explicitly stated or consistent</a:t>
            </a:r>
          </a:p>
          <a:p>
            <a:r>
              <a:rPr lang="en-US" b="1" dirty="0" smtClean="0">
                <a:solidFill>
                  <a:srgbClr val="FF0000"/>
                </a:solidFill>
              </a:rPr>
              <a:t>Isms</a:t>
            </a:r>
            <a:r>
              <a:rPr lang="en-US" dirty="0" smtClean="0"/>
              <a:t> (racism, sexism, </a:t>
            </a:r>
            <a:r>
              <a:rPr lang="en-US" dirty="0" err="1" smtClean="0"/>
              <a:t>etc</a:t>
            </a:r>
            <a:r>
              <a:rPr lang="en-US" dirty="0" smtClean="0"/>
              <a:t>) are present and influential in all settings</a:t>
            </a:r>
          </a:p>
          <a:p>
            <a:r>
              <a:rPr lang="en-US" b="1" dirty="0" smtClean="0">
                <a:solidFill>
                  <a:srgbClr val="FF0000"/>
                </a:solidFill>
              </a:rPr>
              <a:t>Unequal </a:t>
            </a:r>
            <a:r>
              <a:rPr lang="en-US" b="1" dirty="0">
                <a:solidFill>
                  <a:srgbClr val="FF0000"/>
                </a:solidFill>
              </a:rPr>
              <a:t>g</a:t>
            </a:r>
            <a:r>
              <a:rPr lang="en-US" b="1" dirty="0" smtClean="0">
                <a:solidFill>
                  <a:srgbClr val="FF0000"/>
                </a:solidFill>
              </a:rPr>
              <a:t>overnmental </a:t>
            </a:r>
            <a:r>
              <a:rPr lang="en-US" b="1" dirty="0">
                <a:solidFill>
                  <a:srgbClr val="FF0000"/>
                </a:solidFill>
              </a:rPr>
              <a:t>r</a:t>
            </a:r>
            <a:r>
              <a:rPr lang="en-US" b="1" dirty="0" smtClean="0">
                <a:solidFill>
                  <a:srgbClr val="FF0000"/>
                </a:solidFill>
              </a:rPr>
              <a:t>egulation </a:t>
            </a:r>
            <a:r>
              <a:rPr lang="en-US" dirty="0" smtClean="0"/>
              <a:t>(can be direct or indirect; </a:t>
            </a:r>
            <a:r>
              <a:rPr lang="en-US" dirty="0" err="1" smtClean="0"/>
              <a:t>e.g</a:t>
            </a:r>
            <a:r>
              <a:rPr lang="en-US" dirty="0" smtClean="0"/>
              <a:t>, Poverty, Access to Healthcare, Labor Laws, Civil Rights, etc.) influences student success</a:t>
            </a:r>
          </a:p>
        </p:txBody>
      </p:sp>
    </p:spTree>
    <p:extLst>
      <p:ext uri="{BB962C8B-B14F-4D97-AF65-F5344CB8AC3E}">
        <p14:creationId xmlns:p14="http://schemas.microsoft.com/office/powerpoint/2010/main" val="248061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Justice Topics</a:t>
            </a:r>
            <a:endParaRPr lang="en-US" dirty="0"/>
          </a:p>
        </p:txBody>
      </p:sp>
      <p:sp>
        <p:nvSpPr>
          <p:cNvPr id="3" name="Content Placeholder 2"/>
          <p:cNvSpPr>
            <a:spLocks noGrp="1"/>
          </p:cNvSpPr>
          <p:nvPr>
            <p:ph idx="1"/>
          </p:nvPr>
        </p:nvSpPr>
        <p:spPr/>
        <p:txBody>
          <a:bodyPr>
            <a:normAutofit/>
          </a:bodyPr>
          <a:lstStyle/>
          <a:p>
            <a:r>
              <a:rPr lang="en-US" dirty="0" smtClean="0"/>
              <a:t>Inter-social Treatment, such as….</a:t>
            </a:r>
          </a:p>
          <a:p>
            <a:pPr lvl="1">
              <a:spcBef>
                <a:spcPts val="0"/>
              </a:spcBef>
              <a:spcAft>
                <a:spcPts val="0"/>
              </a:spcAft>
            </a:pPr>
            <a:r>
              <a:rPr lang="en-US" dirty="0" smtClean="0"/>
              <a:t>Racism </a:t>
            </a:r>
          </a:p>
          <a:p>
            <a:pPr lvl="1">
              <a:spcBef>
                <a:spcPts val="0"/>
              </a:spcBef>
              <a:spcAft>
                <a:spcPts val="0"/>
              </a:spcAft>
            </a:pPr>
            <a:r>
              <a:rPr lang="en-US" dirty="0" smtClean="0"/>
              <a:t>Sexism</a:t>
            </a:r>
          </a:p>
          <a:p>
            <a:pPr lvl="1">
              <a:spcBef>
                <a:spcPts val="0"/>
              </a:spcBef>
              <a:spcAft>
                <a:spcPts val="0"/>
              </a:spcAft>
            </a:pPr>
            <a:r>
              <a:rPr lang="en-US" dirty="0" smtClean="0"/>
              <a:t>Ageism</a:t>
            </a:r>
          </a:p>
          <a:p>
            <a:pPr lvl="1">
              <a:spcBef>
                <a:spcPts val="0"/>
              </a:spcBef>
              <a:spcAft>
                <a:spcPts val="0"/>
              </a:spcAft>
            </a:pPr>
            <a:r>
              <a:rPr lang="en-US" dirty="0" smtClean="0"/>
              <a:t>Heterosexism</a:t>
            </a:r>
          </a:p>
          <a:p>
            <a:pPr lvl="1">
              <a:spcBef>
                <a:spcPts val="0"/>
              </a:spcBef>
              <a:spcAft>
                <a:spcPts val="0"/>
              </a:spcAft>
            </a:pPr>
            <a:r>
              <a:rPr lang="en-US" dirty="0" smtClean="0"/>
              <a:t>Etc.</a:t>
            </a:r>
          </a:p>
          <a:p>
            <a:r>
              <a:rPr lang="en-US" dirty="0" smtClean="0"/>
              <a:t>Unequal Governmental Regulation (can be direct or indirect</a:t>
            </a:r>
            <a:r>
              <a:rPr lang="en-US" smtClean="0"/>
              <a:t>), such as…</a:t>
            </a:r>
            <a:endParaRPr lang="en-US" dirty="0" smtClean="0"/>
          </a:p>
          <a:p>
            <a:pPr lvl="1">
              <a:spcBef>
                <a:spcPts val="0"/>
              </a:spcBef>
              <a:spcAft>
                <a:spcPts val="0"/>
              </a:spcAft>
            </a:pPr>
            <a:r>
              <a:rPr lang="en-US" dirty="0" smtClean="0"/>
              <a:t>Poverty</a:t>
            </a:r>
          </a:p>
          <a:p>
            <a:pPr lvl="1">
              <a:spcBef>
                <a:spcPts val="0"/>
              </a:spcBef>
              <a:spcAft>
                <a:spcPts val="0"/>
              </a:spcAft>
            </a:pPr>
            <a:r>
              <a:rPr lang="en-US" dirty="0" smtClean="0"/>
              <a:t>Death Penalty</a:t>
            </a:r>
          </a:p>
          <a:p>
            <a:pPr lvl="1">
              <a:spcBef>
                <a:spcPts val="0"/>
              </a:spcBef>
              <a:spcAft>
                <a:spcPts val="0"/>
              </a:spcAft>
            </a:pPr>
            <a:r>
              <a:rPr lang="en-US" dirty="0" smtClean="0"/>
              <a:t>Environmental Rights</a:t>
            </a:r>
          </a:p>
          <a:p>
            <a:pPr lvl="1">
              <a:spcBef>
                <a:spcPts val="0"/>
              </a:spcBef>
              <a:spcAft>
                <a:spcPts val="0"/>
              </a:spcAft>
            </a:pPr>
            <a:r>
              <a:rPr lang="en-US" dirty="0" smtClean="0"/>
              <a:t>Access to Healthcare</a:t>
            </a:r>
          </a:p>
          <a:p>
            <a:pPr lvl="1">
              <a:spcBef>
                <a:spcPts val="0"/>
              </a:spcBef>
              <a:spcAft>
                <a:spcPts val="0"/>
              </a:spcAft>
            </a:pPr>
            <a:r>
              <a:rPr lang="en-US" dirty="0" smtClean="0"/>
              <a:t>Labor Laws</a:t>
            </a:r>
          </a:p>
          <a:p>
            <a:pPr lvl="1">
              <a:spcBef>
                <a:spcPts val="0"/>
              </a:spcBef>
              <a:spcAft>
                <a:spcPts val="0"/>
              </a:spcAft>
            </a:pPr>
            <a:r>
              <a:rPr lang="en-US" dirty="0" smtClean="0"/>
              <a:t>Civil Rights</a:t>
            </a:r>
          </a:p>
          <a:p>
            <a:pPr lvl="1">
              <a:spcBef>
                <a:spcPts val="0"/>
              </a:spcBef>
              <a:spcAft>
                <a:spcPts val="0"/>
              </a:spcAft>
            </a:pPr>
            <a:r>
              <a:rPr lang="en-US" dirty="0" smtClean="0"/>
              <a:t>Access to Education</a:t>
            </a:r>
          </a:p>
          <a:p>
            <a:endParaRPr lang="en-US" dirty="0"/>
          </a:p>
        </p:txBody>
      </p:sp>
    </p:spTree>
    <p:extLst>
      <p:ext uri="{BB962C8B-B14F-4D97-AF65-F5344CB8AC3E}">
        <p14:creationId xmlns:p14="http://schemas.microsoft.com/office/powerpoint/2010/main" val="371737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Some Advice for </a:t>
            </a:r>
            <a:r>
              <a:rPr lang="en-US" b="1" dirty="0" smtClean="0"/>
              <a:t>Exploring Social Justice/Diversity</a:t>
            </a:r>
            <a:endParaRPr lang="en-US" dirty="0"/>
          </a:p>
        </p:txBody>
      </p:sp>
      <p:sp>
        <p:nvSpPr>
          <p:cNvPr id="3" name="Content Placeholder 2"/>
          <p:cNvSpPr>
            <a:spLocks noGrp="1"/>
          </p:cNvSpPr>
          <p:nvPr>
            <p:ph idx="1"/>
          </p:nvPr>
        </p:nvSpPr>
        <p:spPr/>
        <p:txBody>
          <a:bodyPr>
            <a:normAutofit/>
          </a:bodyPr>
          <a:lstStyle/>
          <a:p>
            <a:r>
              <a:rPr lang="en-US" dirty="0" smtClean="0"/>
              <a:t>Make </a:t>
            </a:r>
            <a:r>
              <a:rPr lang="en-US" dirty="0"/>
              <a:t>getting to know students a key component of any social justice </a:t>
            </a:r>
            <a:r>
              <a:rPr lang="en-US" dirty="0" smtClean="0"/>
              <a:t>teaching.</a:t>
            </a:r>
          </a:p>
          <a:p>
            <a:r>
              <a:rPr lang="en-US" dirty="0"/>
              <a:t>Value students’ lives, identities, and lived experiences, e.g.,</a:t>
            </a:r>
          </a:p>
          <a:p>
            <a:pPr lvl="1"/>
            <a:r>
              <a:rPr lang="en-US" dirty="0"/>
              <a:t>Asset-based views of unfamiliar identity groups</a:t>
            </a:r>
          </a:p>
          <a:p>
            <a:pPr lvl="1"/>
            <a:r>
              <a:rPr lang="en-US" dirty="0"/>
              <a:t>Commit to avoiding and challenging stereotypes</a:t>
            </a:r>
          </a:p>
          <a:p>
            <a:pPr lvl="1"/>
            <a:r>
              <a:rPr lang="en-US" dirty="0"/>
              <a:t>Sense of openness and cultural humility</a:t>
            </a:r>
          </a:p>
          <a:p>
            <a:pPr lvl="1"/>
            <a:r>
              <a:rPr lang="en-US" dirty="0"/>
              <a:t>Let students define their own </a:t>
            </a:r>
            <a:r>
              <a:rPr lang="en-US" dirty="0" smtClean="0"/>
              <a:t>identities</a:t>
            </a:r>
          </a:p>
          <a:p>
            <a:r>
              <a:rPr lang="en-US" dirty="0" smtClean="0"/>
              <a:t>Know </a:t>
            </a:r>
            <a:r>
              <a:rPr lang="en-US" dirty="0"/>
              <a:t>that not all students feel the same way about these issues. </a:t>
            </a:r>
            <a:endParaRPr lang="en-US" dirty="0" smtClean="0"/>
          </a:p>
          <a:p>
            <a:r>
              <a:rPr lang="en-US" dirty="0" smtClean="0"/>
              <a:t>Familiarize </a:t>
            </a:r>
            <a:r>
              <a:rPr lang="en-US" dirty="0"/>
              <a:t>yourself with the material before teaching. </a:t>
            </a:r>
            <a:endParaRPr lang="en-US" dirty="0" smtClean="0"/>
          </a:p>
          <a:p>
            <a:r>
              <a:rPr lang="en-US" dirty="0" smtClean="0"/>
              <a:t>Keep </a:t>
            </a:r>
            <a:r>
              <a:rPr lang="en-US" dirty="0"/>
              <a:t>your administrator in the loop.</a:t>
            </a:r>
            <a:r>
              <a:rPr lang="en-US"/>
              <a:t> </a:t>
            </a:r>
            <a:endParaRPr lang="en-US" dirty="0" smtClean="0"/>
          </a:p>
        </p:txBody>
      </p:sp>
      <p:sp>
        <p:nvSpPr>
          <p:cNvPr id="4" name="TextBox 3"/>
          <p:cNvSpPr txBox="1"/>
          <p:nvPr/>
        </p:nvSpPr>
        <p:spPr>
          <a:xfrm>
            <a:off x="563879" y="5875868"/>
            <a:ext cx="5532120" cy="369332"/>
          </a:xfrm>
          <a:prstGeom prst="rect">
            <a:avLst/>
          </a:prstGeom>
          <a:noFill/>
        </p:spPr>
        <p:txBody>
          <a:bodyPr wrap="square" rtlCol="0">
            <a:spAutoFit/>
          </a:bodyPr>
          <a:lstStyle/>
          <a:p>
            <a:r>
              <a:rPr lang="en-US" dirty="0"/>
              <a:t>http://www.cultofpedagogy.com/social-justice-resources/</a:t>
            </a:r>
          </a:p>
        </p:txBody>
      </p:sp>
    </p:spTree>
    <p:extLst>
      <p:ext uri="{BB962C8B-B14F-4D97-AF65-F5344CB8AC3E}">
        <p14:creationId xmlns:p14="http://schemas.microsoft.com/office/powerpoint/2010/main" val="110648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Brave Spaces: Common Ground Rules</a:t>
            </a:r>
            <a:endParaRPr lang="en-US" dirty="0"/>
          </a:p>
        </p:txBody>
      </p:sp>
      <p:sp>
        <p:nvSpPr>
          <p:cNvPr id="3" name="Content Placeholder 2"/>
          <p:cNvSpPr>
            <a:spLocks noGrp="1"/>
          </p:cNvSpPr>
          <p:nvPr>
            <p:ph idx="1"/>
          </p:nvPr>
        </p:nvSpPr>
        <p:spPr/>
        <p:txBody>
          <a:bodyPr/>
          <a:lstStyle/>
          <a:p>
            <a:r>
              <a:rPr lang="en-US" dirty="0" smtClean="0"/>
              <a:t>Agree to Disagree</a:t>
            </a:r>
          </a:p>
          <a:p>
            <a:r>
              <a:rPr lang="en-US" dirty="0" smtClean="0"/>
              <a:t>Don’t take things personally</a:t>
            </a:r>
          </a:p>
          <a:p>
            <a:r>
              <a:rPr lang="en-US" dirty="0" smtClean="0"/>
              <a:t>Challenge by Choice</a:t>
            </a:r>
          </a:p>
          <a:p>
            <a:r>
              <a:rPr lang="en-US" dirty="0" smtClean="0"/>
              <a:t>Respect (students and their experiences)</a:t>
            </a:r>
          </a:p>
          <a:p>
            <a:r>
              <a:rPr lang="en-US" dirty="0" smtClean="0"/>
              <a:t>No attacks</a:t>
            </a:r>
          </a:p>
          <a:p>
            <a:r>
              <a:rPr lang="en-US" dirty="0" smtClean="0"/>
              <a:t>Show support while encouraging deeper level of analysis/critical thinking</a:t>
            </a:r>
            <a:endParaRPr lang="en-US" dirty="0"/>
          </a:p>
        </p:txBody>
      </p:sp>
    </p:spTree>
    <p:extLst>
      <p:ext uri="{BB962C8B-B14F-4D97-AF65-F5344CB8AC3E}">
        <p14:creationId xmlns:p14="http://schemas.microsoft.com/office/powerpoint/2010/main" val="31147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Don’t Professors Discuss Social Justice/Diversity in Classrooms? </a:t>
            </a:r>
            <a:endParaRPr lang="en-US" dirty="0"/>
          </a:p>
        </p:txBody>
      </p:sp>
      <p:sp>
        <p:nvSpPr>
          <p:cNvPr id="3" name="Content Placeholder 2"/>
          <p:cNvSpPr>
            <a:spLocks noGrp="1"/>
          </p:cNvSpPr>
          <p:nvPr>
            <p:ph idx="1"/>
          </p:nvPr>
        </p:nvSpPr>
        <p:spPr/>
        <p:txBody>
          <a:bodyPr/>
          <a:lstStyle/>
          <a:p>
            <a:r>
              <a:rPr lang="en-US" dirty="0" smtClean="0"/>
              <a:t>Students are Resistant to the Topic</a:t>
            </a:r>
          </a:p>
          <a:p>
            <a:r>
              <a:rPr lang="en-US" dirty="0" smtClean="0"/>
              <a:t>Teachers are Worried About Classrooms “Out of Control”/Negative</a:t>
            </a:r>
          </a:p>
          <a:p>
            <a:r>
              <a:rPr lang="en-US" dirty="0" smtClean="0"/>
              <a:t>Fear of Offending Anyone</a:t>
            </a:r>
          </a:p>
          <a:p>
            <a:r>
              <a:rPr lang="en-US" dirty="0" smtClean="0"/>
              <a:t>Teachers Worry Speaking Out Leads to Negative Outcomes (e.g., </a:t>
            </a:r>
            <a:r>
              <a:rPr lang="en-US" dirty="0" err="1" smtClean="0"/>
              <a:t>evals</a:t>
            </a:r>
            <a:r>
              <a:rPr lang="en-US" dirty="0" smtClean="0"/>
              <a:t>, job)</a:t>
            </a:r>
          </a:p>
          <a:p>
            <a:r>
              <a:rPr lang="en-US" dirty="0" smtClean="0"/>
              <a:t>Lack of Knowledge</a:t>
            </a:r>
          </a:p>
          <a:p>
            <a:endParaRPr lang="en-US" dirty="0"/>
          </a:p>
        </p:txBody>
      </p:sp>
      <p:sp>
        <p:nvSpPr>
          <p:cNvPr id="4" name="TextBox 3"/>
          <p:cNvSpPr txBox="1"/>
          <p:nvPr/>
        </p:nvSpPr>
        <p:spPr>
          <a:xfrm>
            <a:off x="630936" y="5907024"/>
            <a:ext cx="6281928" cy="369332"/>
          </a:xfrm>
          <a:prstGeom prst="rect">
            <a:avLst/>
          </a:prstGeom>
          <a:noFill/>
        </p:spPr>
        <p:txBody>
          <a:bodyPr wrap="square" rtlCol="0">
            <a:spAutoFit/>
          </a:bodyPr>
          <a:lstStyle/>
          <a:p>
            <a:r>
              <a:rPr lang="en-US" dirty="0"/>
              <a:t>http://www.vox.com/2015/6/3/8706323/college-professor-afraid</a:t>
            </a:r>
          </a:p>
        </p:txBody>
      </p:sp>
    </p:spTree>
    <p:extLst>
      <p:ext uri="{BB962C8B-B14F-4D97-AF65-F5344CB8AC3E}">
        <p14:creationId xmlns:p14="http://schemas.microsoft.com/office/powerpoint/2010/main" val="270894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Difficult Dialogues &amp; Incivility</a:t>
            </a:r>
          </a:p>
        </p:txBody>
      </p:sp>
      <p:sp>
        <p:nvSpPr>
          <p:cNvPr id="3" name="Content Placeholder 2"/>
          <p:cNvSpPr>
            <a:spLocks noGrp="1"/>
          </p:cNvSpPr>
          <p:nvPr>
            <p:ph idx="1"/>
          </p:nvPr>
        </p:nvSpPr>
        <p:spPr/>
        <p:txBody>
          <a:bodyPr>
            <a:normAutofit/>
          </a:bodyPr>
          <a:lstStyle/>
          <a:p>
            <a:pPr marL="0" indent="0">
              <a:buNone/>
            </a:pPr>
            <a:r>
              <a:rPr lang="en-US" dirty="0" smtClean="0"/>
              <a:t>DO NOT:</a:t>
            </a:r>
          </a:p>
          <a:p>
            <a:r>
              <a:rPr lang="en-US" dirty="0" smtClean="0"/>
              <a:t>Do Nothing/Ignore </a:t>
            </a:r>
            <a:endParaRPr lang="en-US" dirty="0"/>
          </a:p>
          <a:p>
            <a:r>
              <a:rPr lang="en-US" dirty="0" smtClean="0"/>
              <a:t>Sidetrack </a:t>
            </a:r>
            <a:r>
              <a:rPr lang="en-US" dirty="0"/>
              <a:t>the </a:t>
            </a:r>
            <a:r>
              <a:rPr lang="en-US" dirty="0" smtClean="0"/>
              <a:t>Conversation</a:t>
            </a:r>
            <a:endParaRPr lang="en-US" dirty="0"/>
          </a:p>
          <a:p>
            <a:r>
              <a:rPr lang="en-US" dirty="0" smtClean="0"/>
              <a:t>Appease </a:t>
            </a:r>
            <a:r>
              <a:rPr lang="en-US" dirty="0"/>
              <a:t>the </a:t>
            </a:r>
            <a:r>
              <a:rPr lang="en-US" dirty="0" smtClean="0"/>
              <a:t>Participants</a:t>
            </a:r>
            <a:endParaRPr lang="en-US" dirty="0"/>
          </a:p>
          <a:p>
            <a:r>
              <a:rPr lang="en-US" dirty="0" smtClean="0"/>
              <a:t>Terminate </a:t>
            </a:r>
            <a:r>
              <a:rPr lang="en-US" dirty="0"/>
              <a:t>the Discussion (e.g., put a condition on how the dialogue “should” be discussed or conducted, tabling the discussion, ask participants to contact them after the workshop or class, or tell participants to “calm down” or “discuss this rationally</a:t>
            </a:r>
            <a:r>
              <a:rPr lang="en-US" dirty="0" smtClean="0"/>
              <a:t>.”)</a:t>
            </a:r>
            <a:endParaRPr lang="en-US" dirty="0"/>
          </a:p>
          <a:p>
            <a:r>
              <a:rPr lang="en-US" dirty="0" smtClean="0"/>
              <a:t>Become Defensive</a:t>
            </a:r>
            <a:endParaRPr lang="en-US" dirty="0"/>
          </a:p>
          <a:p>
            <a:endParaRPr lang="en-US" dirty="0"/>
          </a:p>
        </p:txBody>
      </p:sp>
    </p:spTree>
    <p:extLst>
      <p:ext uri="{BB962C8B-B14F-4D97-AF65-F5344CB8AC3E}">
        <p14:creationId xmlns:p14="http://schemas.microsoft.com/office/powerpoint/2010/main" val="384022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Difficult Dialogues &amp; Incivility</a:t>
            </a:r>
            <a:endParaRPr lang="en-US" dirty="0"/>
          </a:p>
        </p:txBody>
      </p:sp>
      <p:sp>
        <p:nvSpPr>
          <p:cNvPr id="3" name="Content Placeholder 2"/>
          <p:cNvSpPr>
            <a:spLocks noGrp="1"/>
          </p:cNvSpPr>
          <p:nvPr>
            <p:ph idx="1"/>
          </p:nvPr>
        </p:nvSpPr>
        <p:spPr>
          <a:xfrm>
            <a:off x="1295401" y="2421229"/>
            <a:ext cx="9870581" cy="3734872"/>
          </a:xfrm>
        </p:spPr>
        <p:txBody>
          <a:bodyPr>
            <a:normAutofit/>
          </a:bodyPr>
          <a:lstStyle/>
          <a:p>
            <a:pPr marL="0" indent="0">
              <a:buNone/>
            </a:pPr>
            <a:r>
              <a:rPr lang="en-US" dirty="0" smtClean="0"/>
              <a:t>DO:</a:t>
            </a:r>
          </a:p>
          <a:p>
            <a:r>
              <a:rPr lang="en-US" dirty="0" smtClean="0"/>
              <a:t>Define expectations/ground rules at the outset</a:t>
            </a:r>
          </a:p>
          <a:p>
            <a:r>
              <a:rPr lang="en-US" dirty="0" smtClean="0"/>
              <a:t>Decrease Anonymity</a:t>
            </a:r>
          </a:p>
          <a:p>
            <a:r>
              <a:rPr lang="en-US" dirty="0" smtClean="0"/>
              <a:t>Actively Listen and Reflect </a:t>
            </a:r>
          </a:p>
          <a:p>
            <a:r>
              <a:rPr lang="en-US" dirty="0" smtClean="0"/>
              <a:t>Seek Feedback from Students</a:t>
            </a:r>
          </a:p>
          <a:p>
            <a:r>
              <a:rPr lang="en-US" dirty="0" smtClean="0"/>
              <a:t>Encourage Active Learning</a:t>
            </a:r>
          </a:p>
          <a:p>
            <a:r>
              <a:rPr lang="en-US" dirty="0" smtClean="0"/>
              <a:t>Deal with Troublesome Behaviors (When They Occur)</a:t>
            </a:r>
          </a:p>
          <a:p>
            <a:r>
              <a:rPr lang="en-US" b="1" dirty="0" smtClean="0">
                <a:solidFill>
                  <a:srgbClr val="7030A0"/>
                </a:solidFill>
              </a:rPr>
              <a:t>Model Respectful and Empathic Behaviors – especially times you make mistakes</a:t>
            </a:r>
          </a:p>
          <a:p>
            <a:endParaRPr lang="en-US" dirty="0"/>
          </a:p>
        </p:txBody>
      </p:sp>
    </p:spTree>
    <p:extLst>
      <p:ext uri="{BB962C8B-B14F-4D97-AF65-F5344CB8AC3E}">
        <p14:creationId xmlns:p14="http://schemas.microsoft.com/office/powerpoint/2010/main" val="395255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208</TotalTime>
  <Words>602</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Rockwell</vt:lpstr>
      <vt:lpstr>Rockwell Condensed</vt:lpstr>
      <vt:lpstr>Wingdings</vt:lpstr>
      <vt:lpstr>Wood Type</vt:lpstr>
      <vt:lpstr>Social Justice, Diversity and Inclusion in the Classroom</vt:lpstr>
      <vt:lpstr>Why It Matters</vt:lpstr>
      <vt:lpstr>But My Classroom Doesn’t Apply Because….</vt:lpstr>
      <vt:lpstr>Social Justice Topics</vt:lpstr>
      <vt:lpstr>Some Advice for Exploring Social Justice/Diversity</vt:lpstr>
      <vt:lpstr>Brave Spaces: Common Ground Rules</vt:lpstr>
      <vt:lpstr>Why Don’t Professors Discuss Social Justice/Diversity in Classrooms? </vt:lpstr>
      <vt:lpstr>Managing Difficult Dialogues &amp; Incivility</vt:lpstr>
      <vt:lpstr>Managing Difficult Dialogues &amp; Incivility</vt:lpstr>
      <vt:lpstr>Additional Tips</vt:lpstr>
      <vt:lpstr>Discussion</vt:lpstr>
      <vt:lpstr>Resources</vt:lpstr>
    </vt:vector>
  </TitlesOfParts>
  <Company>Columbus State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in the Classroom</dc:title>
  <dc:creator>Mary Lewis</dc:creator>
  <cp:lastModifiedBy>Melissa Hiatt</cp:lastModifiedBy>
  <cp:revision>13</cp:revision>
  <dcterms:created xsi:type="dcterms:W3CDTF">2016-12-02T17:28:32Z</dcterms:created>
  <dcterms:modified xsi:type="dcterms:W3CDTF">2017-08-17T17:10:47Z</dcterms:modified>
</cp:coreProperties>
</file>