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5" r:id="rId3"/>
    <p:sldMasterId id="2147483667" r:id="rId4"/>
    <p:sldMasterId id="2147483669" r:id="rId5"/>
    <p:sldMasterId id="2147483671" r:id="rId6"/>
  </p:sldMasterIdLst>
  <p:notesMasterIdLst>
    <p:notesMasterId r:id="rId37"/>
  </p:notesMasterIdLst>
  <p:sldIdLst>
    <p:sldId id="256" r:id="rId7"/>
    <p:sldId id="260" r:id="rId8"/>
    <p:sldId id="277" r:id="rId9"/>
    <p:sldId id="261" r:id="rId10"/>
    <p:sldId id="262" r:id="rId11"/>
    <p:sldId id="263" r:id="rId12"/>
    <p:sldId id="284" r:id="rId13"/>
    <p:sldId id="267" r:id="rId14"/>
    <p:sldId id="268" r:id="rId15"/>
    <p:sldId id="287" r:id="rId16"/>
    <p:sldId id="269" r:id="rId17"/>
    <p:sldId id="270" r:id="rId18"/>
    <p:sldId id="278" r:id="rId19"/>
    <p:sldId id="281" r:id="rId20"/>
    <p:sldId id="257" r:id="rId21"/>
    <p:sldId id="271" r:id="rId22"/>
    <p:sldId id="283" r:id="rId23"/>
    <p:sldId id="272" r:id="rId24"/>
    <p:sldId id="273" r:id="rId25"/>
    <p:sldId id="266" r:id="rId26"/>
    <p:sldId id="265" r:id="rId27"/>
    <p:sldId id="264" r:id="rId28"/>
    <p:sldId id="259" r:id="rId29"/>
    <p:sldId id="275" r:id="rId30"/>
    <p:sldId id="274" r:id="rId31"/>
    <p:sldId id="286" r:id="rId32"/>
    <p:sldId id="285" r:id="rId33"/>
    <p:sldId id="276" r:id="rId34"/>
    <p:sldId id="279" r:id="rId35"/>
    <p:sldId id="280" r:id="rId3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92"/>
    <a:srgbClr val="0D6698"/>
    <a:srgbClr val="137BBC"/>
    <a:srgbClr val="004C6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6" d="100"/>
          <a:sy n="106" d="100"/>
        </p:scale>
        <p:origin x="732"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D3B2834-A0C7-4374-8323-60252A9088DD}" type="datetimeFigureOut">
              <a:rPr lang="en-US" smtClean="0"/>
              <a:t>8/17/2017</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5B0D7DD-F6D9-4EBE-AE19-19D8F553E173}" type="slidenum">
              <a:rPr lang="en-US" smtClean="0"/>
              <a:t>‹#›</a:t>
            </a:fld>
            <a:endParaRPr lang="en-US" dirty="0"/>
          </a:p>
        </p:txBody>
      </p:sp>
    </p:spTree>
    <p:extLst>
      <p:ext uri="{BB962C8B-B14F-4D97-AF65-F5344CB8AC3E}">
        <p14:creationId xmlns:p14="http://schemas.microsoft.com/office/powerpoint/2010/main" val="151178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B0D7DD-F6D9-4EBE-AE19-19D8F553E173}" type="slidenum">
              <a:rPr lang="en-US" smtClean="0"/>
              <a:t>1</a:t>
            </a:fld>
            <a:endParaRPr lang="en-US" dirty="0"/>
          </a:p>
        </p:txBody>
      </p:sp>
    </p:spTree>
    <p:extLst>
      <p:ext uri="{BB962C8B-B14F-4D97-AF65-F5344CB8AC3E}">
        <p14:creationId xmlns:p14="http://schemas.microsoft.com/office/powerpoint/2010/main" val="361719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B0D7DD-F6D9-4EBE-AE19-19D8F553E173}" type="slidenum">
              <a:rPr lang="en-US" smtClean="0"/>
              <a:t>10</a:t>
            </a:fld>
            <a:endParaRPr lang="en-US" dirty="0"/>
          </a:p>
        </p:txBody>
      </p:sp>
    </p:spTree>
    <p:extLst>
      <p:ext uri="{BB962C8B-B14F-4D97-AF65-F5344CB8AC3E}">
        <p14:creationId xmlns:p14="http://schemas.microsoft.com/office/powerpoint/2010/main" val="1056006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interesting findings of our study is the positive effect that participating in service has on all the academic outcomes: growth in critical thinking and in writing skills and college GPA (grade-point average). Vogelgesang &amp; Astin, 2000.</a:t>
            </a:r>
          </a:p>
        </p:txBody>
      </p:sp>
      <p:sp>
        <p:nvSpPr>
          <p:cNvPr id="4" name="Slide Number Placeholder 3"/>
          <p:cNvSpPr>
            <a:spLocks noGrp="1"/>
          </p:cNvSpPr>
          <p:nvPr>
            <p:ph type="sldNum" sz="quarter" idx="10"/>
          </p:nvPr>
        </p:nvSpPr>
        <p:spPr/>
        <p:txBody>
          <a:bodyPr/>
          <a:lstStyle/>
          <a:p>
            <a:fld id="{75B0D7DD-F6D9-4EBE-AE19-19D8F553E173}" type="slidenum">
              <a:rPr lang="en-US" smtClean="0"/>
              <a:t>11</a:t>
            </a:fld>
            <a:endParaRPr lang="en-US" dirty="0"/>
          </a:p>
        </p:txBody>
      </p:sp>
    </p:spTree>
    <p:extLst>
      <p:ext uri="{BB962C8B-B14F-4D97-AF65-F5344CB8AC3E}">
        <p14:creationId xmlns:p14="http://schemas.microsoft.com/office/powerpoint/2010/main" val="1012877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B0D7DD-F6D9-4EBE-AE19-19D8F553E173}" type="slidenum">
              <a:rPr lang="en-US" smtClean="0"/>
              <a:t>12</a:t>
            </a:fld>
            <a:endParaRPr lang="en-US" dirty="0"/>
          </a:p>
        </p:txBody>
      </p:sp>
    </p:spTree>
    <p:extLst>
      <p:ext uri="{BB962C8B-B14F-4D97-AF65-F5344CB8AC3E}">
        <p14:creationId xmlns:p14="http://schemas.microsoft.com/office/powerpoint/2010/main" val="592554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Reflect on things</a:t>
            </a:r>
            <a:r>
              <a:rPr lang="en-US" baseline="0" dirty="0"/>
              <a:t> that come into your mind when you see this or comments you have heard others make, good or bad. </a:t>
            </a:r>
            <a:endParaRPr lang="en-US" dirty="0"/>
          </a:p>
        </p:txBody>
      </p:sp>
      <p:sp>
        <p:nvSpPr>
          <p:cNvPr id="4" name="Slide Number Placeholder 3"/>
          <p:cNvSpPr>
            <a:spLocks noGrp="1"/>
          </p:cNvSpPr>
          <p:nvPr>
            <p:ph type="sldNum" sz="quarter" idx="10"/>
          </p:nvPr>
        </p:nvSpPr>
        <p:spPr/>
        <p:txBody>
          <a:bodyPr/>
          <a:lstStyle/>
          <a:p>
            <a:fld id="{75B0D7DD-F6D9-4EBE-AE19-19D8F553E173}" type="slidenum">
              <a:rPr lang="en-US" smtClean="0"/>
              <a:t>13</a:t>
            </a:fld>
            <a:endParaRPr lang="en-US" dirty="0"/>
          </a:p>
        </p:txBody>
      </p:sp>
    </p:spTree>
    <p:extLst>
      <p:ext uri="{BB962C8B-B14F-4D97-AF65-F5344CB8AC3E}">
        <p14:creationId xmlns:p14="http://schemas.microsoft.com/office/powerpoint/2010/main" val="158330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B0D7DD-F6D9-4EBE-AE19-19D8F553E173}" type="slidenum">
              <a:rPr lang="en-US" smtClean="0"/>
              <a:t>14</a:t>
            </a:fld>
            <a:endParaRPr lang="en-US" dirty="0"/>
          </a:p>
        </p:txBody>
      </p:sp>
    </p:spTree>
    <p:extLst>
      <p:ext uri="{BB962C8B-B14F-4D97-AF65-F5344CB8AC3E}">
        <p14:creationId xmlns:p14="http://schemas.microsoft.com/office/powerpoint/2010/main" val="4272804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B0D7DD-F6D9-4EBE-AE19-19D8F553E173}" type="slidenum">
              <a:rPr lang="en-US" smtClean="0"/>
              <a:t>15</a:t>
            </a:fld>
            <a:endParaRPr lang="en-US" dirty="0"/>
          </a:p>
        </p:txBody>
      </p:sp>
    </p:spTree>
    <p:extLst>
      <p:ext uri="{BB962C8B-B14F-4D97-AF65-F5344CB8AC3E}">
        <p14:creationId xmlns:p14="http://schemas.microsoft.com/office/powerpoint/2010/main" val="1041066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B0D7DD-F6D9-4EBE-AE19-19D8F553E173}" type="slidenum">
              <a:rPr lang="en-US" smtClean="0"/>
              <a:t>16</a:t>
            </a:fld>
            <a:endParaRPr lang="en-US" dirty="0"/>
          </a:p>
        </p:txBody>
      </p:sp>
    </p:spTree>
    <p:extLst>
      <p:ext uri="{BB962C8B-B14F-4D97-AF65-F5344CB8AC3E}">
        <p14:creationId xmlns:p14="http://schemas.microsoft.com/office/powerpoint/2010/main" val="956594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B0D7DD-F6D9-4EBE-AE19-19D8F553E173}" type="slidenum">
              <a:rPr lang="en-US" smtClean="0"/>
              <a:t>17</a:t>
            </a:fld>
            <a:endParaRPr lang="en-US" dirty="0"/>
          </a:p>
        </p:txBody>
      </p:sp>
    </p:spTree>
    <p:extLst>
      <p:ext uri="{BB962C8B-B14F-4D97-AF65-F5344CB8AC3E}">
        <p14:creationId xmlns:p14="http://schemas.microsoft.com/office/powerpoint/2010/main" val="3884352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B0D7DD-F6D9-4EBE-AE19-19D8F553E173}" type="slidenum">
              <a:rPr lang="en-US" smtClean="0"/>
              <a:t>18</a:t>
            </a:fld>
            <a:endParaRPr lang="en-US" dirty="0"/>
          </a:p>
        </p:txBody>
      </p:sp>
    </p:spTree>
    <p:extLst>
      <p:ext uri="{BB962C8B-B14F-4D97-AF65-F5344CB8AC3E}">
        <p14:creationId xmlns:p14="http://schemas.microsoft.com/office/powerpoint/2010/main" val="1302863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B0D7DD-F6D9-4EBE-AE19-19D8F553E173}" type="slidenum">
              <a:rPr lang="en-US" smtClean="0"/>
              <a:t>19</a:t>
            </a:fld>
            <a:endParaRPr lang="en-US" dirty="0"/>
          </a:p>
        </p:txBody>
      </p:sp>
    </p:spTree>
    <p:extLst>
      <p:ext uri="{BB962C8B-B14F-4D97-AF65-F5344CB8AC3E}">
        <p14:creationId xmlns:p14="http://schemas.microsoft.com/office/powerpoint/2010/main" val="50949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B0D7DD-F6D9-4EBE-AE19-19D8F553E173}" type="slidenum">
              <a:rPr lang="en-US" smtClean="0"/>
              <a:t>2</a:t>
            </a:fld>
            <a:endParaRPr lang="en-US" dirty="0"/>
          </a:p>
        </p:txBody>
      </p:sp>
    </p:spTree>
    <p:extLst>
      <p:ext uri="{BB962C8B-B14F-4D97-AF65-F5344CB8AC3E}">
        <p14:creationId xmlns:p14="http://schemas.microsoft.com/office/powerpoint/2010/main" val="1139711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B0D7DD-F6D9-4EBE-AE19-19D8F553E173}" type="slidenum">
              <a:rPr lang="en-US" smtClean="0"/>
              <a:t>20</a:t>
            </a:fld>
            <a:endParaRPr lang="en-US" dirty="0"/>
          </a:p>
        </p:txBody>
      </p:sp>
    </p:spTree>
    <p:extLst>
      <p:ext uri="{BB962C8B-B14F-4D97-AF65-F5344CB8AC3E}">
        <p14:creationId xmlns:p14="http://schemas.microsoft.com/office/powerpoint/2010/main" val="34563095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B0D7DD-F6D9-4EBE-AE19-19D8F553E173}" type="slidenum">
              <a:rPr lang="en-US" smtClean="0"/>
              <a:t>21</a:t>
            </a:fld>
            <a:endParaRPr lang="en-US" dirty="0"/>
          </a:p>
        </p:txBody>
      </p:sp>
    </p:spTree>
    <p:extLst>
      <p:ext uri="{BB962C8B-B14F-4D97-AF65-F5344CB8AC3E}">
        <p14:creationId xmlns:p14="http://schemas.microsoft.com/office/powerpoint/2010/main" val="129817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Fall I see your apprehension </a:t>
            </a:r>
          </a:p>
          <a:p>
            <a:r>
              <a:rPr lang="en-US" dirty="0"/>
              <a:t>The unknown undoubtedly causing tension</a:t>
            </a:r>
          </a:p>
          <a:p>
            <a:r>
              <a:rPr lang="en-US" dirty="0"/>
              <a:t> </a:t>
            </a:r>
          </a:p>
          <a:p>
            <a:r>
              <a:rPr lang="en-US" dirty="0"/>
              <a:t>You glance at a tray wondering “where do I start” </a:t>
            </a:r>
          </a:p>
          <a:p>
            <a:r>
              <a:rPr lang="en-US" dirty="0"/>
              <a:t>Breathe deep a few times to stop a racing heart</a:t>
            </a:r>
          </a:p>
          <a:p>
            <a:r>
              <a:rPr lang="en-US" dirty="0"/>
              <a:t> </a:t>
            </a:r>
          </a:p>
          <a:p>
            <a:r>
              <a:rPr lang="en-US" dirty="0"/>
              <a:t>As you clean a mouth that has not been cleaned before</a:t>
            </a:r>
          </a:p>
          <a:p>
            <a:r>
              <a:rPr lang="en-US" dirty="0"/>
              <a:t>You sit closer to explain what the patient has ‘in store’</a:t>
            </a:r>
          </a:p>
          <a:p>
            <a:r>
              <a:rPr lang="en-US" dirty="0"/>
              <a:t> </a:t>
            </a:r>
          </a:p>
          <a:p>
            <a:r>
              <a:rPr lang="en-US" dirty="0"/>
              <a:t>There can be tartar as thick and as hard as cement</a:t>
            </a:r>
          </a:p>
          <a:p>
            <a:r>
              <a:rPr lang="en-US" dirty="0"/>
              <a:t>And stain covering areas that will defy an instrument</a:t>
            </a:r>
          </a:p>
          <a:p>
            <a:r>
              <a:rPr lang="en-US" dirty="0"/>
              <a:t> </a:t>
            </a:r>
          </a:p>
          <a:p>
            <a:r>
              <a:rPr lang="en-US" dirty="0"/>
              <a:t>You serve seniors and veterans, immigrants and indigent</a:t>
            </a:r>
          </a:p>
          <a:p>
            <a:r>
              <a:rPr lang="en-US" dirty="0"/>
              <a:t>Recoverees, survivors and the occasional malcontent</a:t>
            </a:r>
          </a:p>
          <a:p>
            <a:r>
              <a:rPr lang="en-US" dirty="0"/>
              <a:t> </a:t>
            </a:r>
          </a:p>
          <a:p>
            <a:r>
              <a:rPr lang="en-US" dirty="0"/>
              <a:t>By Spring each patient becomes your opportunity</a:t>
            </a:r>
          </a:p>
          <a:p>
            <a:r>
              <a:rPr lang="en-US" dirty="0"/>
              <a:t>To give of your mind and skill to our vast community</a:t>
            </a:r>
          </a:p>
          <a:p>
            <a:r>
              <a:rPr lang="en-US" dirty="0"/>
              <a:t> </a:t>
            </a:r>
          </a:p>
          <a:p>
            <a:r>
              <a:rPr lang="en-US" dirty="0"/>
              <a:t>Oh how you’ve grown, it was my pleasure to tag along</a:t>
            </a:r>
          </a:p>
          <a:p>
            <a:r>
              <a:rPr lang="en-US" dirty="0"/>
              <a:t>Make your future about ‘giving’ and our profession will stay strong</a:t>
            </a:r>
          </a:p>
          <a:p>
            <a:r>
              <a:rPr lang="en-US" dirty="0"/>
              <a:t> </a:t>
            </a:r>
          </a:p>
          <a:p>
            <a:endParaRPr lang="en-US" dirty="0"/>
          </a:p>
        </p:txBody>
      </p:sp>
      <p:sp>
        <p:nvSpPr>
          <p:cNvPr id="4" name="Slide Number Placeholder 3"/>
          <p:cNvSpPr>
            <a:spLocks noGrp="1"/>
          </p:cNvSpPr>
          <p:nvPr>
            <p:ph type="sldNum" sz="quarter" idx="10"/>
          </p:nvPr>
        </p:nvSpPr>
        <p:spPr/>
        <p:txBody>
          <a:bodyPr/>
          <a:lstStyle/>
          <a:p>
            <a:fld id="{75B0D7DD-F6D9-4EBE-AE19-19D8F553E173}" type="slidenum">
              <a:rPr lang="en-US" smtClean="0"/>
              <a:t>22</a:t>
            </a:fld>
            <a:endParaRPr lang="en-US" dirty="0"/>
          </a:p>
        </p:txBody>
      </p:sp>
    </p:spTree>
    <p:extLst>
      <p:ext uri="{BB962C8B-B14F-4D97-AF65-F5344CB8AC3E}">
        <p14:creationId xmlns:p14="http://schemas.microsoft.com/office/powerpoint/2010/main" val="3921027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B0D7DD-F6D9-4EBE-AE19-19D8F553E173}" type="slidenum">
              <a:rPr lang="en-US" smtClean="0"/>
              <a:t>23</a:t>
            </a:fld>
            <a:endParaRPr lang="en-US" dirty="0"/>
          </a:p>
        </p:txBody>
      </p:sp>
    </p:spTree>
    <p:extLst>
      <p:ext uri="{BB962C8B-B14F-4D97-AF65-F5344CB8AC3E}">
        <p14:creationId xmlns:p14="http://schemas.microsoft.com/office/powerpoint/2010/main" val="1497349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B0D7DD-F6D9-4EBE-AE19-19D8F553E173}" type="slidenum">
              <a:rPr lang="en-US" smtClean="0"/>
              <a:t>24</a:t>
            </a:fld>
            <a:endParaRPr lang="en-US" dirty="0"/>
          </a:p>
        </p:txBody>
      </p:sp>
    </p:spTree>
    <p:extLst>
      <p:ext uri="{BB962C8B-B14F-4D97-AF65-F5344CB8AC3E}">
        <p14:creationId xmlns:p14="http://schemas.microsoft.com/office/powerpoint/2010/main" val="1869859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B0D7DD-F6D9-4EBE-AE19-19D8F553E173}" type="slidenum">
              <a:rPr lang="en-US" smtClean="0"/>
              <a:t>25</a:t>
            </a:fld>
            <a:endParaRPr lang="en-US" dirty="0"/>
          </a:p>
        </p:txBody>
      </p:sp>
    </p:spTree>
    <p:extLst>
      <p:ext uri="{BB962C8B-B14F-4D97-AF65-F5344CB8AC3E}">
        <p14:creationId xmlns:p14="http://schemas.microsoft.com/office/powerpoint/2010/main" val="161179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B0D7DD-F6D9-4EBE-AE19-19D8F553E173}" type="slidenum">
              <a:rPr lang="en-US" smtClean="0"/>
              <a:t>26</a:t>
            </a:fld>
            <a:endParaRPr lang="en-US" dirty="0"/>
          </a:p>
        </p:txBody>
      </p:sp>
    </p:spTree>
    <p:extLst>
      <p:ext uri="{BB962C8B-B14F-4D97-AF65-F5344CB8AC3E}">
        <p14:creationId xmlns:p14="http://schemas.microsoft.com/office/powerpoint/2010/main" val="2816790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B0D7DD-F6D9-4EBE-AE19-19D8F553E173}" type="slidenum">
              <a:rPr lang="en-US" smtClean="0"/>
              <a:t>27</a:t>
            </a:fld>
            <a:endParaRPr lang="en-US" dirty="0"/>
          </a:p>
        </p:txBody>
      </p:sp>
    </p:spTree>
    <p:extLst>
      <p:ext uri="{BB962C8B-B14F-4D97-AF65-F5344CB8AC3E}">
        <p14:creationId xmlns:p14="http://schemas.microsoft.com/office/powerpoint/2010/main" val="11051234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B0D7DD-F6D9-4EBE-AE19-19D8F553E173}" type="slidenum">
              <a:rPr lang="en-US" smtClean="0"/>
              <a:t>28</a:t>
            </a:fld>
            <a:endParaRPr lang="en-US" dirty="0"/>
          </a:p>
        </p:txBody>
      </p:sp>
    </p:spTree>
    <p:extLst>
      <p:ext uri="{BB962C8B-B14F-4D97-AF65-F5344CB8AC3E}">
        <p14:creationId xmlns:p14="http://schemas.microsoft.com/office/powerpoint/2010/main" val="1288099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B0D7DD-F6D9-4EBE-AE19-19D8F553E173}" type="slidenum">
              <a:rPr lang="en-US" smtClean="0"/>
              <a:t>29</a:t>
            </a:fld>
            <a:endParaRPr lang="en-US" dirty="0"/>
          </a:p>
        </p:txBody>
      </p:sp>
    </p:spTree>
    <p:extLst>
      <p:ext uri="{BB962C8B-B14F-4D97-AF65-F5344CB8AC3E}">
        <p14:creationId xmlns:p14="http://schemas.microsoft.com/office/powerpoint/2010/main" val="2473237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B0D7DD-F6D9-4EBE-AE19-19D8F553E173}" type="slidenum">
              <a:rPr lang="en-US" smtClean="0"/>
              <a:t>3</a:t>
            </a:fld>
            <a:endParaRPr lang="en-US" dirty="0"/>
          </a:p>
        </p:txBody>
      </p:sp>
    </p:spTree>
    <p:extLst>
      <p:ext uri="{BB962C8B-B14F-4D97-AF65-F5344CB8AC3E}">
        <p14:creationId xmlns:p14="http://schemas.microsoft.com/office/powerpoint/2010/main" val="9551734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B0D7DD-F6D9-4EBE-AE19-19D8F553E173}" type="slidenum">
              <a:rPr lang="en-US" smtClean="0"/>
              <a:t>30</a:t>
            </a:fld>
            <a:endParaRPr lang="en-US" dirty="0"/>
          </a:p>
        </p:txBody>
      </p:sp>
    </p:spTree>
    <p:extLst>
      <p:ext uri="{BB962C8B-B14F-4D97-AF65-F5344CB8AC3E}">
        <p14:creationId xmlns:p14="http://schemas.microsoft.com/office/powerpoint/2010/main" val="2814817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B0D7DD-F6D9-4EBE-AE19-19D8F553E173}" type="slidenum">
              <a:rPr lang="en-US" smtClean="0"/>
              <a:t>4</a:t>
            </a:fld>
            <a:endParaRPr lang="en-US" dirty="0"/>
          </a:p>
        </p:txBody>
      </p:sp>
    </p:spTree>
    <p:extLst>
      <p:ext uri="{BB962C8B-B14F-4D97-AF65-F5344CB8AC3E}">
        <p14:creationId xmlns:p14="http://schemas.microsoft.com/office/powerpoint/2010/main" val="552978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B0D7DD-F6D9-4EBE-AE19-19D8F553E173}" type="slidenum">
              <a:rPr lang="en-US" smtClean="0"/>
              <a:t>5</a:t>
            </a:fld>
            <a:endParaRPr lang="en-US" dirty="0"/>
          </a:p>
        </p:txBody>
      </p:sp>
    </p:spTree>
    <p:extLst>
      <p:ext uri="{BB962C8B-B14F-4D97-AF65-F5344CB8AC3E}">
        <p14:creationId xmlns:p14="http://schemas.microsoft.com/office/powerpoint/2010/main" val="3055996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Inclusive learning fosters an atmosphere where all participants feel comfortable enough to add to the discussion, voice their own thoughts and ideas and ask a variety of questions. An inclusive learning environment embraces the fact that everyone has a different style of learning and learns at their own pace</a:t>
            </a:r>
          </a:p>
        </p:txBody>
      </p:sp>
      <p:sp>
        <p:nvSpPr>
          <p:cNvPr id="4" name="Slide Number Placeholder 3"/>
          <p:cNvSpPr>
            <a:spLocks noGrp="1"/>
          </p:cNvSpPr>
          <p:nvPr>
            <p:ph type="sldNum" sz="quarter" idx="10"/>
          </p:nvPr>
        </p:nvSpPr>
        <p:spPr/>
        <p:txBody>
          <a:bodyPr/>
          <a:lstStyle/>
          <a:p>
            <a:fld id="{75B0D7DD-F6D9-4EBE-AE19-19D8F553E173}" type="slidenum">
              <a:rPr lang="en-US" smtClean="0"/>
              <a:t>6</a:t>
            </a:fld>
            <a:endParaRPr lang="en-US" dirty="0"/>
          </a:p>
        </p:txBody>
      </p:sp>
    </p:spTree>
    <p:extLst>
      <p:ext uri="{BB962C8B-B14F-4D97-AF65-F5344CB8AC3E}">
        <p14:creationId xmlns:p14="http://schemas.microsoft.com/office/powerpoint/2010/main" val="3778858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B0D7DD-F6D9-4EBE-AE19-19D8F553E173}" type="slidenum">
              <a:rPr lang="en-US" smtClean="0"/>
              <a:t>7</a:t>
            </a:fld>
            <a:endParaRPr lang="en-US" dirty="0"/>
          </a:p>
        </p:txBody>
      </p:sp>
    </p:spTree>
    <p:extLst>
      <p:ext uri="{BB962C8B-B14F-4D97-AF65-F5344CB8AC3E}">
        <p14:creationId xmlns:p14="http://schemas.microsoft.com/office/powerpoint/2010/main" val="73015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identify what</a:t>
            </a:r>
            <a:r>
              <a:rPr lang="en-US" baseline="0" dirty="0"/>
              <a:t> engagement needs to happen? Example. </a:t>
            </a:r>
            <a:endParaRPr lang="en-US" dirty="0"/>
          </a:p>
        </p:txBody>
      </p:sp>
      <p:sp>
        <p:nvSpPr>
          <p:cNvPr id="4" name="Slide Number Placeholder 3"/>
          <p:cNvSpPr>
            <a:spLocks noGrp="1"/>
          </p:cNvSpPr>
          <p:nvPr>
            <p:ph type="sldNum" sz="quarter" idx="10"/>
          </p:nvPr>
        </p:nvSpPr>
        <p:spPr/>
        <p:txBody>
          <a:bodyPr/>
          <a:lstStyle/>
          <a:p>
            <a:fld id="{75B0D7DD-F6D9-4EBE-AE19-19D8F553E173}" type="slidenum">
              <a:rPr lang="en-US" smtClean="0"/>
              <a:t>8</a:t>
            </a:fld>
            <a:endParaRPr lang="en-US" dirty="0"/>
          </a:p>
        </p:txBody>
      </p:sp>
    </p:spTree>
    <p:extLst>
      <p:ext uri="{BB962C8B-B14F-4D97-AF65-F5344CB8AC3E}">
        <p14:creationId xmlns:p14="http://schemas.microsoft.com/office/powerpoint/2010/main" val="258303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Faith</a:t>
            </a:r>
            <a:r>
              <a:rPr lang="en-US" baseline="0" dirty="0"/>
              <a:t> Mission is expanding their ability to provide dental treatment, but currently they rely solely on volunteers and our students.  Limitations due to space and cost of faculty supervision. </a:t>
            </a:r>
            <a:endParaRPr lang="en-US" dirty="0"/>
          </a:p>
        </p:txBody>
      </p:sp>
      <p:sp>
        <p:nvSpPr>
          <p:cNvPr id="4" name="Slide Number Placeholder 3"/>
          <p:cNvSpPr>
            <a:spLocks noGrp="1"/>
          </p:cNvSpPr>
          <p:nvPr>
            <p:ph type="sldNum" sz="quarter" idx="10"/>
          </p:nvPr>
        </p:nvSpPr>
        <p:spPr/>
        <p:txBody>
          <a:bodyPr/>
          <a:lstStyle/>
          <a:p>
            <a:fld id="{75B0D7DD-F6D9-4EBE-AE19-19D8F553E173}" type="slidenum">
              <a:rPr lang="en-US" smtClean="0"/>
              <a:t>9</a:t>
            </a:fld>
            <a:endParaRPr lang="en-US" dirty="0"/>
          </a:p>
        </p:txBody>
      </p:sp>
    </p:spTree>
    <p:extLst>
      <p:ext uri="{BB962C8B-B14F-4D97-AF65-F5344CB8AC3E}">
        <p14:creationId xmlns:p14="http://schemas.microsoft.com/office/powerpoint/2010/main" val="4020815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73759"/>
            <a:ext cx="10363200" cy="2098928"/>
          </a:xfrm>
          <a:prstGeom prst="rect">
            <a:avLst/>
          </a:prstGeom>
        </p:spPr>
        <p:txBody>
          <a:bodyPr/>
          <a:lstStyle>
            <a:lvl1pPr algn="l">
              <a:defRPr sz="6100" b="1" i="0">
                <a:solidFill>
                  <a:srgbClr val="005E92"/>
                </a:solidFill>
                <a:latin typeface="Helvetica"/>
                <a:cs typeface="Helvetica"/>
              </a:defRPr>
            </a:lvl1pPr>
          </a:lstStyle>
          <a:p>
            <a:r>
              <a:rPr lang="en-US"/>
              <a:t>Click to edit Master title style</a:t>
            </a:r>
            <a:endParaRPr lang="en-US" dirty="0"/>
          </a:p>
        </p:txBody>
      </p:sp>
      <p:sp>
        <p:nvSpPr>
          <p:cNvPr id="4" name="Date Placeholder 3"/>
          <p:cNvSpPr>
            <a:spLocks noGrp="1"/>
          </p:cNvSpPr>
          <p:nvPr>
            <p:ph type="dt" sz="half" idx="10"/>
          </p:nvPr>
        </p:nvSpPr>
        <p:spPr>
          <a:xfrm>
            <a:off x="914400" y="5651517"/>
            <a:ext cx="2844800" cy="365125"/>
          </a:xfrm>
          <a:prstGeom prst="rect">
            <a:avLst/>
          </a:prstGeom>
        </p:spPr>
        <p:txBody>
          <a:bodyPr/>
          <a:lstStyle>
            <a:lvl1pPr>
              <a:defRPr>
                <a:solidFill>
                  <a:srgbClr val="005E92"/>
                </a:solidFill>
                <a:latin typeface="Georgia"/>
                <a:cs typeface="Georgia"/>
              </a:defRPr>
            </a:lvl1pPr>
          </a:lstStyle>
          <a:p>
            <a:fld id="{CD45649C-6A83-4CDD-B90B-BF7A73C3A8D4}" type="datetimeFigureOut">
              <a:rPr lang="en-US" smtClean="0"/>
              <a:t>8/17/2017</a:t>
            </a:fld>
            <a:endParaRPr lang="en-US" dirty="0"/>
          </a:p>
        </p:txBody>
      </p:sp>
      <p:sp>
        <p:nvSpPr>
          <p:cNvPr id="7" name="Rectangle 3"/>
          <p:cNvSpPr>
            <a:spLocks noChangeArrowheads="1"/>
          </p:cNvSpPr>
          <p:nvPr/>
        </p:nvSpPr>
        <p:spPr bwMode="auto">
          <a:xfrm>
            <a:off x="0" y="0"/>
            <a:ext cx="12192000" cy="6858000"/>
          </a:xfrm>
          <a:prstGeom prst="rect">
            <a:avLst/>
          </a:prstGeom>
          <a:noFill/>
          <a:ln w="190500">
            <a:solidFill>
              <a:srgbClr val="D3D6D6"/>
            </a:solidFill>
            <a:miter lim="800000"/>
            <a:headEnd/>
            <a:tailEnd/>
          </a:ln>
          <a:extLst>
            <a:ext uri="{909E8E84-426E-40DD-AFC4-6F175D3DCCD1}">
              <a14:hiddenFill xmlns:a14="http://schemas.microsoft.com/office/drawing/2010/main">
                <a:solidFill>
                  <a:srgbClr val="FFFFFF"/>
                </a:solidFill>
              </a14:hiddenFill>
            </a:ext>
          </a:extLst>
        </p:spPr>
        <p:txBody>
          <a:bodyPr lIns="64291" tIns="32146" rIns="64291" bIns="32146"/>
          <a:lstStyle/>
          <a:p>
            <a:endParaRPr lang="en-US" sz="1800" dirty="0"/>
          </a:p>
        </p:txBody>
      </p:sp>
      <p:pic>
        <p:nvPicPr>
          <p:cNvPr id="8" name="Picture 7"/>
          <p:cNvPicPr>
            <a:picLocks noChangeAspect="1"/>
          </p:cNvPicPr>
          <p:nvPr/>
        </p:nvPicPr>
        <p:blipFill>
          <a:blip r:embed="rId2"/>
          <a:stretch>
            <a:fillRect/>
          </a:stretch>
        </p:blipFill>
        <p:spPr>
          <a:xfrm>
            <a:off x="851512" y="912529"/>
            <a:ext cx="5621024" cy="819344"/>
          </a:xfrm>
          <a:prstGeom prst="rect">
            <a:avLst/>
          </a:prstGeom>
        </p:spPr>
      </p:pic>
      <p:sp>
        <p:nvSpPr>
          <p:cNvPr id="11" name="Subtitle 2"/>
          <p:cNvSpPr>
            <a:spLocks noGrp="1"/>
          </p:cNvSpPr>
          <p:nvPr>
            <p:ph type="subTitle" idx="1"/>
          </p:nvPr>
        </p:nvSpPr>
        <p:spPr>
          <a:xfrm>
            <a:off x="914400" y="5184800"/>
            <a:ext cx="4755101" cy="1752600"/>
          </a:xfrm>
          <a:prstGeom prst="rect">
            <a:avLst/>
          </a:prstGeom>
        </p:spPr>
        <p:txBody>
          <a:bodyPr/>
          <a:lstStyle>
            <a:lvl1pPr marL="0" indent="0" algn="l">
              <a:lnSpc>
                <a:spcPts val="1898"/>
              </a:lnSpc>
              <a:spcBef>
                <a:spcPts val="0"/>
              </a:spcBef>
              <a:buNone/>
              <a:defRPr sz="1800">
                <a:solidFill>
                  <a:srgbClr val="31333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462511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CD45649C-6A83-4CDD-B90B-BF7A73C3A8D4}" type="datetimeFigureOut">
              <a:rPr lang="en-US" smtClean="0"/>
              <a:t>8/17/2017</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6130C1CF-E10F-418C-8CE9-5F1A3A1FCEEA}" type="slidenum">
              <a:rPr lang="en-US" smtClean="0"/>
              <a:t>‹#›</a:t>
            </a:fld>
            <a:endParaRPr lang="en-US" dirty="0"/>
          </a:p>
        </p:txBody>
      </p:sp>
      <p:sp>
        <p:nvSpPr>
          <p:cNvPr id="5" name="TextBox 4"/>
          <p:cNvSpPr txBox="1"/>
          <p:nvPr userDrawn="1"/>
        </p:nvSpPr>
        <p:spPr>
          <a:xfrm>
            <a:off x="4389967" y="6400413"/>
            <a:ext cx="3412066" cy="276999"/>
          </a:xfrm>
          <a:prstGeom prst="rect">
            <a:avLst/>
          </a:prstGeom>
          <a:solidFill>
            <a:srgbClr val="0D6698"/>
          </a:solidFill>
        </p:spPr>
        <p:txBody>
          <a:bodyPr wrap="square" rtlCol="0">
            <a:spAutoFit/>
          </a:bodyPr>
          <a:lstStyle/>
          <a:p>
            <a:r>
              <a:rPr lang="en-US" sz="1200" dirty="0">
                <a:solidFill>
                  <a:schemeClr val="bg1"/>
                </a:solidFill>
              </a:rPr>
              <a:t>Service Learning and the Dental Hygiene Program</a:t>
            </a:r>
          </a:p>
        </p:txBody>
      </p:sp>
    </p:spTree>
    <p:extLst>
      <p:ext uri="{BB962C8B-B14F-4D97-AF65-F5344CB8AC3E}">
        <p14:creationId xmlns:p14="http://schemas.microsoft.com/office/powerpoint/2010/main" val="3944105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914400" y="2573759"/>
            <a:ext cx="10363200" cy="2098928"/>
          </a:xfrm>
          <a:prstGeom prst="rect">
            <a:avLst/>
          </a:prstGeom>
        </p:spPr>
        <p:txBody>
          <a:bodyPr/>
          <a:lstStyle>
            <a:lvl1pPr algn="l">
              <a:defRPr sz="6100" b="1" i="0">
                <a:solidFill>
                  <a:schemeClr val="bg1"/>
                </a:solidFill>
                <a:latin typeface="Helvetica"/>
                <a:cs typeface="Helvetica"/>
              </a:defRPr>
            </a:lvl1pPr>
          </a:lstStyle>
          <a:p>
            <a:r>
              <a:rPr lang="en-US"/>
              <a:t>Click to edit Master title style</a:t>
            </a:r>
            <a:endParaRPr lang="en-US" dirty="0"/>
          </a:p>
        </p:txBody>
      </p:sp>
      <p:sp>
        <p:nvSpPr>
          <p:cNvPr id="8" name="Date Placeholder 3"/>
          <p:cNvSpPr>
            <a:spLocks noGrp="1"/>
          </p:cNvSpPr>
          <p:nvPr>
            <p:ph type="dt" sz="half" idx="10"/>
          </p:nvPr>
        </p:nvSpPr>
        <p:spPr>
          <a:xfrm>
            <a:off x="914400" y="5651517"/>
            <a:ext cx="2844800" cy="365125"/>
          </a:xfrm>
          <a:prstGeom prst="rect">
            <a:avLst/>
          </a:prstGeom>
        </p:spPr>
        <p:txBody>
          <a:bodyPr/>
          <a:lstStyle>
            <a:lvl1pPr>
              <a:defRPr>
                <a:solidFill>
                  <a:schemeClr val="bg1"/>
                </a:solidFill>
                <a:latin typeface="Georgia"/>
                <a:cs typeface="Georgia"/>
              </a:defRPr>
            </a:lvl1pPr>
          </a:lstStyle>
          <a:p>
            <a:fld id="{34B739D5-5A23-DF4C-8C61-BF0121497728}" type="datetimeFigureOut">
              <a:rPr lang="en-US" smtClean="0"/>
              <a:pPr/>
              <a:t>8/17/2017</a:t>
            </a:fld>
            <a:endParaRPr lang="en-US" dirty="0"/>
          </a:p>
        </p:txBody>
      </p:sp>
      <p:sp>
        <p:nvSpPr>
          <p:cNvPr id="9" name="Subtitle 2"/>
          <p:cNvSpPr>
            <a:spLocks noGrp="1"/>
          </p:cNvSpPr>
          <p:nvPr>
            <p:ph type="subTitle" idx="1"/>
          </p:nvPr>
        </p:nvSpPr>
        <p:spPr>
          <a:xfrm>
            <a:off x="914400" y="5184800"/>
            <a:ext cx="4755101" cy="1752600"/>
          </a:xfrm>
          <a:prstGeom prst="rect">
            <a:avLst/>
          </a:prstGeom>
        </p:spPr>
        <p:txBody>
          <a:bodyPr/>
          <a:lstStyle>
            <a:lvl1pPr marL="0" indent="0" algn="l">
              <a:lnSpc>
                <a:spcPts val="1898"/>
              </a:lnSpc>
              <a:spcBef>
                <a:spcPts val="0"/>
              </a:spcBef>
              <a:buNone/>
              <a:defRPr sz="1800">
                <a:solidFill>
                  <a:srgbClr val="44B3C8"/>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447763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914400" y="2573759"/>
            <a:ext cx="10363200" cy="2098928"/>
          </a:xfrm>
          <a:prstGeom prst="rect">
            <a:avLst/>
          </a:prstGeom>
        </p:spPr>
        <p:txBody>
          <a:bodyPr/>
          <a:lstStyle>
            <a:lvl1pPr algn="l">
              <a:defRPr sz="6100" b="1" i="0">
                <a:solidFill>
                  <a:schemeClr val="bg1"/>
                </a:solidFill>
                <a:latin typeface="Helvetica"/>
                <a:cs typeface="Helvetica"/>
              </a:defRPr>
            </a:lvl1pPr>
          </a:lstStyle>
          <a:p>
            <a:r>
              <a:rPr lang="en-US"/>
              <a:t>Click to edit Master title style</a:t>
            </a:r>
            <a:endParaRPr lang="en-US" dirty="0"/>
          </a:p>
        </p:txBody>
      </p:sp>
      <p:sp>
        <p:nvSpPr>
          <p:cNvPr id="8" name="Date Placeholder 3"/>
          <p:cNvSpPr>
            <a:spLocks noGrp="1"/>
          </p:cNvSpPr>
          <p:nvPr>
            <p:ph type="dt" sz="half" idx="10"/>
          </p:nvPr>
        </p:nvSpPr>
        <p:spPr>
          <a:xfrm>
            <a:off x="914400" y="5651517"/>
            <a:ext cx="2844800" cy="365125"/>
          </a:xfrm>
          <a:prstGeom prst="rect">
            <a:avLst/>
          </a:prstGeom>
        </p:spPr>
        <p:txBody>
          <a:bodyPr/>
          <a:lstStyle>
            <a:lvl1pPr>
              <a:defRPr>
                <a:solidFill>
                  <a:schemeClr val="bg1"/>
                </a:solidFill>
                <a:latin typeface="Georgia"/>
                <a:cs typeface="Georgia"/>
              </a:defRPr>
            </a:lvl1pPr>
          </a:lstStyle>
          <a:p>
            <a:fld id="{34B739D5-5A23-DF4C-8C61-BF0121497728}" type="datetimeFigureOut">
              <a:rPr lang="en-US" smtClean="0"/>
              <a:pPr/>
              <a:t>8/17/2017</a:t>
            </a:fld>
            <a:endParaRPr lang="en-US" dirty="0"/>
          </a:p>
        </p:txBody>
      </p:sp>
      <p:sp>
        <p:nvSpPr>
          <p:cNvPr id="9" name="Subtitle 2"/>
          <p:cNvSpPr>
            <a:spLocks noGrp="1"/>
          </p:cNvSpPr>
          <p:nvPr>
            <p:ph type="subTitle" idx="1"/>
          </p:nvPr>
        </p:nvSpPr>
        <p:spPr>
          <a:xfrm>
            <a:off x="914400" y="5184800"/>
            <a:ext cx="4755101" cy="1752600"/>
          </a:xfrm>
          <a:prstGeom prst="rect">
            <a:avLst/>
          </a:prstGeom>
        </p:spPr>
        <p:txBody>
          <a:bodyPr/>
          <a:lstStyle>
            <a:lvl1pPr marL="0" indent="0" algn="l">
              <a:lnSpc>
                <a:spcPts val="1898"/>
              </a:lnSpc>
              <a:spcBef>
                <a:spcPts val="0"/>
              </a:spcBef>
              <a:buNone/>
              <a:defRPr sz="1800">
                <a:solidFill>
                  <a:srgbClr val="44B3C8"/>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24271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1" y="2659927"/>
            <a:ext cx="9004697" cy="3466236"/>
          </a:xfrm>
          <a:prstGeom prst="rect">
            <a:avLst/>
          </a:prstGeom>
        </p:spPr>
        <p:txBody>
          <a:bodyPr/>
          <a:lstStyle>
            <a:lvl1pPr marL="342900" indent="-342900">
              <a:spcBef>
                <a:spcPts val="0"/>
              </a:spcBef>
              <a:spcAft>
                <a:spcPts val="1200"/>
              </a:spcAft>
              <a:buClr>
                <a:srgbClr val="005E92"/>
              </a:buClr>
              <a:buFont typeface="Wingdings" charset="2"/>
              <a:buChar char="§"/>
              <a:defRPr sz="2000">
                <a:solidFill>
                  <a:srgbClr val="313332"/>
                </a:solidFill>
                <a:latin typeface="Helvetica"/>
                <a:cs typeface="Helvetica"/>
              </a:defRPr>
            </a:lvl1pPr>
            <a:lvl2pPr>
              <a:spcBef>
                <a:spcPts val="0"/>
              </a:spcBef>
              <a:spcAft>
                <a:spcPts val="1200"/>
              </a:spcAft>
              <a:defRPr sz="1800">
                <a:solidFill>
                  <a:srgbClr val="313332"/>
                </a:solidFill>
                <a:latin typeface="Helvetica"/>
                <a:cs typeface="Helvetica"/>
              </a:defRPr>
            </a:lvl2pPr>
            <a:lvl3pPr>
              <a:spcBef>
                <a:spcPts val="0"/>
              </a:spcBef>
              <a:spcAft>
                <a:spcPts val="1200"/>
              </a:spcAft>
              <a:defRPr sz="1600">
                <a:solidFill>
                  <a:srgbClr val="313332"/>
                </a:solidFill>
                <a:latin typeface="Helvetica"/>
                <a:cs typeface="Helvetica"/>
              </a:defRPr>
            </a:lvl3pPr>
            <a:lvl4pPr>
              <a:spcBef>
                <a:spcPts val="0"/>
              </a:spcBef>
              <a:spcAft>
                <a:spcPts val="1200"/>
              </a:spcAft>
              <a:defRPr sz="1400">
                <a:solidFill>
                  <a:srgbClr val="313332"/>
                </a:solidFill>
                <a:latin typeface="Helvetica"/>
                <a:cs typeface="Helvetica"/>
              </a:defRPr>
            </a:lvl4pPr>
            <a:lvl5pPr>
              <a:spcBef>
                <a:spcPts val="0"/>
              </a:spcBef>
              <a:spcAft>
                <a:spcPts val="1200"/>
              </a:spcAft>
              <a:defRPr sz="1200">
                <a:solidFill>
                  <a:srgbClr val="313332"/>
                </a:solidFill>
                <a:latin typeface="Helvetica"/>
                <a:cs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609601" y="418422"/>
            <a:ext cx="9004697" cy="1498643"/>
          </a:xfrm>
          <a:prstGeom prst="rect">
            <a:avLst/>
          </a:prstGeom>
        </p:spPr>
        <p:txBody>
          <a:bodyPr/>
          <a:lstStyle>
            <a:lvl1pPr algn="l">
              <a:defRPr sz="4600">
                <a:solidFill>
                  <a:srgbClr val="005E92"/>
                </a:solidFill>
                <a:latin typeface="Georgia"/>
                <a:cs typeface="Georgia"/>
              </a:defRPr>
            </a:lvl1pPr>
          </a:lstStyle>
          <a:p>
            <a:r>
              <a:rPr lang="en-US"/>
              <a:t>Click to edit Master title style</a:t>
            </a:r>
            <a:endParaRPr lang="en-US" dirty="0"/>
          </a:p>
        </p:txBody>
      </p:sp>
      <p:sp>
        <p:nvSpPr>
          <p:cNvPr id="9" name="Text Placeholder 2"/>
          <p:cNvSpPr>
            <a:spLocks noGrp="1"/>
          </p:cNvSpPr>
          <p:nvPr>
            <p:ph type="body" idx="10" hasCustomPrompt="1"/>
          </p:nvPr>
        </p:nvSpPr>
        <p:spPr>
          <a:xfrm>
            <a:off x="609600" y="2020165"/>
            <a:ext cx="9004697" cy="639762"/>
          </a:xfrm>
          <a:prstGeom prst="rect">
            <a:avLst/>
          </a:prstGeom>
        </p:spPr>
        <p:txBody>
          <a:bodyPr anchor="b"/>
          <a:lstStyle>
            <a:lvl1pPr marL="0" indent="0">
              <a:buNone/>
              <a:defRPr sz="2000" b="1" i="0">
                <a:solidFill>
                  <a:srgbClr val="313332"/>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415909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609601" y="418422"/>
            <a:ext cx="9004697" cy="1498643"/>
          </a:xfrm>
          <a:prstGeom prst="rect">
            <a:avLst/>
          </a:prstGeom>
        </p:spPr>
        <p:txBody>
          <a:bodyPr/>
          <a:lstStyle>
            <a:lvl1pPr algn="l">
              <a:defRPr sz="4600">
                <a:solidFill>
                  <a:srgbClr val="005E92"/>
                </a:solidFill>
                <a:latin typeface="Georgia"/>
                <a:cs typeface="Georgia"/>
              </a:defRPr>
            </a:lvl1pPr>
          </a:lstStyle>
          <a:p>
            <a:r>
              <a:rPr lang="en-US"/>
              <a:t>Click to edit Master title style</a:t>
            </a:r>
            <a:endParaRPr lang="en-US" dirty="0"/>
          </a:p>
        </p:txBody>
      </p:sp>
      <p:sp>
        <p:nvSpPr>
          <p:cNvPr id="14" name="Content Placeholder 2"/>
          <p:cNvSpPr>
            <a:spLocks noGrp="1"/>
          </p:cNvSpPr>
          <p:nvPr>
            <p:ph idx="1"/>
          </p:nvPr>
        </p:nvSpPr>
        <p:spPr>
          <a:xfrm>
            <a:off x="609601" y="2659927"/>
            <a:ext cx="9004697" cy="3466236"/>
          </a:xfrm>
          <a:prstGeom prst="rect">
            <a:avLst/>
          </a:prstGeom>
        </p:spPr>
        <p:txBody>
          <a:bodyPr/>
          <a:lstStyle>
            <a:lvl1pPr marL="342900" indent="-342900">
              <a:spcBef>
                <a:spcPts val="0"/>
              </a:spcBef>
              <a:spcAft>
                <a:spcPts val="1200"/>
              </a:spcAft>
              <a:buClr>
                <a:srgbClr val="005E92"/>
              </a:buClr>
              <a:buFont typeface="Wingdings" charset="2"/>
              <a:buChar char="§"/>
              <a:defRPr sz="2000">
                <a:solidFill>
                  <a:srgbClr val="313332"/>
                </a:solidFill>
                <a:latin typeface="Helvetica"/>
                <a:cs typeface="Helvetica"/>
              </a:defRPr>
            </a:lvl1pPr>
            <a:lvl2pPr>
              <a:spcBef>
                <a:spcPts val="0"/>
              </a:spcBef>
              <a:spcAft>
                <a:spcPts val="1200"/>
              </a:spcAft>
              <a:defRPr sz="1800">
                <a:solidFill>
                  <a:srgbClr val="313332"/>
                </a:solidFill>
                <a:latin typeface="Helvetica"/>
                <a:cs typeface="Helvetica"/>
              </a:defRPr>
            </a:lvl2pPr>
            <a:lvl3pPr>
              <a:spcBef>
                <a:spcPts val="0"/>
              </a:spcBef>
              <a:spcAft>
                <a:spcPts val="1200"/>
              </a:spcAft>
              <a:defRPr sz="1600">
                <a:solidFill>
                  <a:srgbClr val="313332"/>
                </a:solidFill>
                <a:latin typeface="Helvetica"/>
                <a:cs typeface="Helvetica"/>
              </a:defRPr>
            </a:lvl3pPr>
            <a:lvl4pPr>
              <a:spcBef>
                <a:spcPts val="0"/>
              </a:spcBef>
              <a:spcAft>
                <a:spcPts val="1200"/>
              </a:spcAft>
              <a:defRPr sz="1400">
                <a:solidFill>
                  <a:srgbClr val="313332"/>
                </a:solidFill>
                <a:latin typeface="Helvetica"/>
                <a:cs typeface="Helvetica"/>
              </a:defRPr>
            </a:lvl4pPr>
            <a:lvl5pPr>
              <a:spcBef>
                <a:spcPts val="0"/>
              </a:spcBef>
              <a:spcAft>
                <a:spcPts val="1200"/>
              </a:spcAft>
              <a:defRPr sz="1200">
                <a:solidFill>
                  <a:srgbClr val="313332"/>
                </a:solidFill>
                <a:latin typeface="Helvetica"/>
                <a:cs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2"/>
          <p:cNvSpPr>
            <a:spLocks noGrp="1"/>
          </p:cNvSpPr>
          <p:nvPr>
            <p:ph type="body" idx="10" hasCustomPrompt="1"/>
          </p:nvPr>
        </p:nvSpPr>
        <p:spPr>
          <a:xfrm>
            <a:off x="609600" y="2020165"/>
            <a:ext cx="9004697" cy="639762"/>
          </a:xfrm>
          <a:prstGeom prst="rect">
            <a:avLst/>
          </a:prstGeom>
        </p:spPr>
        <p:txBody>
          <a:bodyPr anchor="b"/>
          <a:lstStyle>
            <a:lvl1pPr marL="0" indent="0">
              <a:buNone/>
              <a:defRPr sz="2000" b="1" i="0">
                <a:solidFill>
                  <a:srgbClr val="313332"/>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864825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609601" y="418422"/>
            <a:ext cx="9004697" cy="1498643"/>
          </a:xfrm>
          <a:prstGeom prst="rect">
            <a:avLst/>
          </a:prstGeom>
        </p:spPr>
        <p:txBody>
          <a:bodyPr/>
          <a:lstStyle>
            <a:lvl1pPr algn="l">
              <a:defRPr sz="4600">
                <a:solidFill>
                  <a:srgbClr val="005E92"/>
                </a:solidFill>
                <a:latin typeface="Georgia"/>
                <a:cs typeface="Georgia"/>
              </a:defRPr>
            </a:lvl1pPr>
          </a:lstStyle>
          <a:p>
            <a:r>
              <a:rPr lang="en-US"/>
              <a:t>Click to edit Master title style</a:t>
            </a:r>
            <a:endParaRPr lang="en-US" dirty="0"/>
          </a:p>
        </p:txBody>
      </p:sp>
      <p:sp>
        <p:nvSpPr>
          <p:cNvPr id="10" name="Content Placeholder 2"/>
          <p:cNvSpPr>
            <a:spLocks noGrp="1"/>
          </p:cNvSpPr>
          <p:nvPr>
            <p:ph idx="1"/>
          </p:nvPr>
        </p:nvSpPr>
        <p:spPr>
          <a:xfrm>
            <a:off x="609601" y="2659927"/>
            <a:ext cx="9004697" cy="3466236"/>
          </a:xfrm>
          <a:prstGeom prst="rect">
            <a:avLst/>
          </a:prstGeom>
        </p:spPr>
        <p:txBody>
          <a:bodyPr/>
          <a:lstStyle>
            <a:lvl1pPr marL="342900" indent="-342900">
              <a:spcBef>
                <a:spcPts val="0"/>
              </a:spcBef>
              <a:spcAft>
                <a:spcPts val="1200"/>
              </a:spcAft>
              <a:buClr>
                <a:srgbClr val="005E92"/>
              </a:buClr>
              <a:buFont typeface="Wingdings" charset="2"/>
              <a:buChar char="§"/>
              <a:defRPr sz="2000">
                <a:solidFill>
                  <a:srgbClr val="313332"/>
                </a:solidFill>
                <a:latin typeface="Helvetica"/>
                <a:cs typeface="Helvetica"/>
              </a:defRPr>
            </a:lvl1pPr>
            <a:lvl2pPr>
              <a:spcBef>
                <a:spcPts val="0"/>
              </a:spcBef>
              <a:spcAft>
                <a:spcPts val="1200"/>
              </a:spcAft>
              <a:defRPr sz="1800">
                <a:solidFill>
                  <a:srgbClr val="313332"/>
                </a:solidFill>
                <a:latin typeface="Helvetica"/>
                <a:cs typeface="Helvetica"/>
              </a:defRPr>
            </a:lvl2pPr>
            <a:lvl3pPr>
              <a:spcBef>
                <a:spcPts val="0"/>
              </a:spcBef>
              <a:spcAft>
                <a:spcPts val="1200"/>
              </a:spcAft>
              <a:defRPr sz="1600">
                <a:solidFill>
                  <a:srgbClr val="313332"/>
                </a:solidFill>
                <a:latin typeface="Helvetica"/>
                <a:cs typeface="Helvetica"/>
              </a:defRPr>
            </a:lvl3pPr>
            <a:lvl4pPr>
              <a:spcBef>
                <a:spcPts val="0"/>
              </a:spcBef>
              <a:spcAft>
                <a:spcPts val="1200"/>
              </a:spcAft>
              <a:defRPr sz="1400">
                <a:solidFill>
                  <a:srgbClr val="313332"/>
                </a:solidFill>
                <a:latin typeface="Helvetica"/>
                <a:cs typeface="Helvetica"/>
              </a:defRPr>
            </a:lvl4pPr>
            <a:lvl5pPr>
              <a:spcBef>
                <a:spcPts val="0"/>
              </a:spcBef>
              <a:spcAft>
                <a:spcPts val="1200"/>
              </a:spcAft>
              <a:defRPr sz="1200">
                <a:solidFill>
                  <a:srgbClr val="313332"/>
                </a:solidFill>
                <a:latin typeface="Helvetica"/>
                <a:cs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2"/>
          <p:cNvSpPr>
            <a:spLocks noGrp="1"/>
          </p:cNvSpPr>
          <p:nvPr>
            <p:ph type="body" idx="10" hasCustomPrompt="1"/>
          </p:nvPr>
        </p:nvSpPr>
        <p:spPr>
          <a:xfrm>
            <a:off x="609600" y="2020165"/>
            <a:ext cx="9004697" cy="639762"/>
          </a:xfrm>
          <a:prstGeom prst="rect">
            <a:avLst/>
          </a:prstGeom>
        </p:spPr>
        <p:txBody>
          <a:bodyPr anchor="b"/>
          <a:lstStyle>
            <a:lvl1pPr marL="0" indent="0">
              <a:buNone/>
              <a:defRPr sz="2000" b="1" i="0">
                <a:solidFill>
                  <a:srgbClr val="313332"/>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3165979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3"/>
          <p:cNvSpPr>
            <a:spLocks noChangeArrowheads="1"/>
          </p:cNvSpPr>
          <p:nvPr/>
        </p:nvSpPr>
        <p:spPr bwMode="auto">
          <a:xfrm>
            <a:off x="0" y="0"/>
            <a:ext cx="12192000" cy="6858000"/>
          </a:xfrm>
          <a:prstGeom prst="rect">
            <a:avLst/>
          </a:prstGeom>
          <a:noFill/>
          <a:ln w="190500">
            <a:solidFill>
              <a:srgbClr val="D3D6D6"/>
            </a:solidFill>
            <a:miter lim="800000"/>
            <a:headEnd/>
            <a:tailEnd/>
          </a:ln>
          <a:extLst>
            <a:ext uri="{909E8E84-426E-40DD-AFC4-6F175D3DCCD1}">
              <a14:hiddenFill xmlns:a14="http://schemas.microsoft.com/office/drawing/2010/main">
                <a:solidFill>
                  <a:srgbClr val="FFFFFF"/>
                </a:solidFill>
              </a14:hiddenFill>
            </a:ext>
          </a:extLst>
        </p:spPr>
        <p:txBody>
          <a:bodyPr lIns="64291" tIns="32146" rIns="64291" bIns="32146"/>
          <a:lstStyle/>
          <a:p>
            <a:endParaRPr lang="en-US" sz="1800" dirty="0"/>
          </a:p>
        </p:txBody>
      </p:sp>
      <p:pic>
        <p:nvPicPr>
          <p:cNvPr id="8" name="Picture 7"/>
          <p:cNvPicPr>
            <a:picLocks noChangeAspect="1"/>
          </p:cNvPicPr>
          <p:nvPr/>
        </p:nvPicPr>
        <p:blipFill>
          <a:blip r:embed="rId4"/>
          <a:stretch>
            <a:fillRect/>
          </a:stretch>
        </p:blipFill>
        <p:spPr>
          <a:xfrm>
            <a:off x="851512" y="912529"/>
            <a:ext cx="5621024" cy="819344"/>
          </a:xfrm>
          <a:prstGeom prst="rect">
            <a:avLst/>
          </a:prstGeom>
        </p:spPr>
      </p:pic>
    </p:spTree>
    <p:extLst>
      <p:ext uri="{BB962C8B-B14F-4D97-AF65-F5344CB8AC3E}">
        <p14:creationId xmlns:p14="http://schemas.microsoft.com/office/powerpoint/2010/main" val="139878522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3"/>
          <p:cNvSpPr>
            <a:spLocks noChangeArrowheads="1"/>
          </p:cNvSpPr>
          <p:nvPr/>
        </p:nvSpPr>
        <p:spPr bwMode="auto">
          <a:xfrm>
            <a:off x="178595" y="133947"/>
            <a:ext cx="11834812" cy="6590109"/>
          </a:xfrm>
          <a:prstGeom prst="rect">
            <a:avLst/>
          </a:prstGeom>
          <a:solidFill>
            <a:srgbClr val="00304B"/>
          </a:solidFill>
          <a:ln w="12700">
            <a:solidFill>
              <a:srgbClr val="00304B"/>
            </a:solidFill>
            <a:miter lim="800000"/>
            <a:headEnd/>
            <a:tailEnd/>
          </a:ln>
        </p:spPr>
        <p:txBody>
          <a:bodyPr lIns="64291" tIns="32146" rIns="64291" bIns="32146"/>
          <a:lstStyle/>
          <a:p>
            <a:endParaRPr lang="en-US" sz="1800" dirty="0"/>
          </a:p>
        </p:txBody>
      </p:sp>
      <p:pic>
        <p:nvPicPr>
          <p:cNvPr id="8" name="Picture 7"/>
          <p:cNvPicPr>
            <a:picLocks noChangeAspect="1"/>
          </p:cNvPicPr>
          <p:nvPr/>
        </p:nvPicPr>
        <p:blipFill>
          <a:blip r:embed="rId3"/>
          <a:stretch>
            <a:fillRect/>
          </a:stretch>
        </p:blipFill>
        <p:spPr>
          <a:xfrm>
            <a:off x="836288" y="909713"/>
            <a:ext cx="5636248" cy="821563"/>
          </a:xfrm>
          <a:prstGeom prst="rect">
            <a:avLst/>
          </a:prstGeom>
        </p:spPr>
      </p:pic>
    </p:spTree>
    <p:extLst>
      <p:ext uri="{BB962C8B-B14F-4D97-AF65-F5344CB8AC3E}">
        <p14:creationId xmlns:p14="http://schemas.microsoft.com/office/powerpoint/2010/main" val="434255009"/>
      </p:ext>
    </p:extLst>
  </p:cSld>
  <p:clrMap bg1="lt1" tx1="dk1" bg2="lt2" tx2="dk2" accent1="accent1" accent2="accent2" accent3="accent3" accent4="accent4" accent5="accent5" accent6="accent6" hlink="hlink" folHlink="folHlink"/>
  <p:sldLayoutIdLst>
    <p:sldLayoutId id="214748366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3"/>
          <p:cNvSpPr>
            <a:spLocks noChangeArrowheads="1"/>
          </p:cNvSpPr>
          <p:nvPr/>
        </p:nvSpPr>
        <p:spPr bwMode="auto">
          <a:xfrm>
            <a:off x="0" y="0"/>
            <a:ext cx="12192000" cy="6858000"/>
          </a:xfrm>
          <a:prstGeom prst="rect">
            <a:avLst/>
          </a:prstGeom>
          <a:solidFill>
            <a:srgbClr val="00304B"/>
          </a:solidFill>
          <a:ln w="12700">
            <a:solidFill>
              <a:srgbClr val="00304B"/>
            </a:solidFill>
            <a:miter lim="800000"/>
            <a:headEnd/>
            <a:tailEnd/>
          </a:ln>
        </p:spPr>
        <p:txBody>
          <a:bodyPr lIns="64291" tIns="32146" rIns="64291" bIns="32146"/>
          <a:lstStyle/>
          <a:p>
            <a:endParaRPr lang="en-US" sz="1800" dirty="0"/>
          </a:p>
        </p:txBody>
      </p:sp>
      <p:sp>
        <p:nvSpPr>
          <p:cNvPr id="11" name="Rectangle 4"/>
          <p:cNvSpPr>
            <a:spLocks noChangeArrowheads="1"/>
          </p:cNvSpPr>
          <p:nvPr/>
        </p:nvSpPr>
        <p:spPr bwMode="auto">
          <a:xfrm>
            <a:off x="232172" y="174129"/>
            <a:ext cx="11727656" cy="6509742"/>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lIns="64291" tIns="32146" rIns="64291" bIns="32146"/>
          <a:lstStyle/>
          <a:p>
            <a:endParaRPr lang="en-US" sz="1800" dirty="0"/>
          </a:p>
        </p:txBody>
      </p:sp>
      <p:sp>
        <p:nvSpPr>
          <p:cNvPr id="12" name="Rectangle 5"/>
          <p:cNvSpPr>
            <a:spLocks noChangeArrowheads="1"/>
          </p:cNvSpPr>
          <p:nvPr/>
        </p:nvSpPr>
        <p:spPr bwMode="auto">
          <a:xfrm>
            <a:off x="540248" y="0"/>
            <a:ext cx="6023073" cy="1395264"/>
          </a:xfrm>
          <a:prstGeom prst="rect">
            <a:avLst/>
          </a:prstGeom>
          <a:solidFill>
            <a:srgbClr val="004C6D"/>
          </a:solidFill>
          <a:ln w="12700">
            <a:solidFill>
              <a:srgbClr val="004C6D"/>
            </a:solidFill>
            <a:miter lim="800000"/>
            <a:headEnd/>
            <a:tailEnd/>
          </a:ln>
        </p:spPr>
        <p:txBody>
          <a:bodyPr lIns="64291" tIns="32146" rIns="64291" bIns="32146"/>
          <a:lstStyle/>
          <a:p>
            <a:endParaRPr lang="en-US" sz="1800" dirty="0"/>
          </a:p>
        </p:txBody>
      </p:sp>
      <p:pic>
        <p:nvPicPr>
          <p:cNvPr id="13" name="Picture 4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1" y="321469"/>
            <a:ext cx="5226844" cy="76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9282710"/>
      </p:ext>
    </p:extLst>
  </p:cSld>
  <p:clrMap bg1="lt1" tx1="dk1" bg2="lt2" tx2="dk2" accent1="accent1" accent2="accent2" accent3="accent3" accent4="accent4" accent5="accent5" accent6="accent6" hlink="hlink" folHlink="folHlink"/>
  <p:sldLayoutIdLst>
    <p:sldLayoutId id="214748366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3"/>
          <p:cNvSpPr>
            <a:spLocks noChangeArrowheads="1"/>
          </p:cNvSpPr>
          <p:nvPr/>
        </p:nvSpPr>
        <p:spPr bwMode="auto">
          <a:xfrm>
            <a:off x="0" y="6188274"/>
            <a:ext cx="12192000" cy="669727"/>
          </a:xfrm>
          <a:prstGeom prst="rect">
            <a:avLst/>
          </a:prstGeom>
          <a:solidFill>
            <a:srgbClr val="005E92"/>
          </a:solidFill>
          <a:ln w="12700">
            <a:solidFill>
              <a:srgbClr val="005E92"/>
            </a:solidFill>
            <a:miter lim="800000"/>
            <a:headEnd/>
            <a:tailEnd/>
          </a:ln>
        </p:spPr>
        <p:txBody>
          <a:bodyPr lIns="64291" tIns="32146" rIns="64291" bIns="32146"/>
          <a:lstStyle/>
          <a:p>
            <a:endParaRPr lang="en-US" sz="1800" dirty="0"/>
          </a:p>
        </p:txBody>
      </p:sp>
      <p:sp>
        <p:nvSpPr>
          <p:cNvPr id="8" name="Line 39"/>
          <p:cNvSpPr>
            <a:spLocks noChangeShapeType="1"/>
          </p:cNvSpPr>
          <p:nvPr/>
        </p:nvSpPr>
        <p:spPr bwMode="auto">
          <a:xfrm flipH="1" flipV="1">
            <a:off x="714376" y="1927697"/>
            <a:ext cx="10758785" cy="0"/>
          </a:xfrm>
          <a:prstGeom prst="line">
            <a:avLst/>
          </a:prstGeom>
          <a:noFill/>
          <a:ln w="25400">
            <a:solidFill>
              <a:srgbClr val="D3D6D6"/>
            </a:solidFill>
            <a:round/>
            <a:headEnd/>
            <a:tailEnd/>
          </a:ln>
          <a:extLst>
            <a:ext uri="{909E8E84-426E-40DD-AFC4-6F175D3DCCD1}">
              <a14:hiddenFill xmlns:a14="http://schemas.microsoft.com/office/drawing/2010/main">
                <a:noFill/>
              </a14:hiddenFill>
            </a:ext>
          </a:extLst>
        </p:spPr>
        <p:txBody>
          <a:bodyPr lIns="64291" tIns="32146" rIns="64291" bIns="32146"/>
          <a:lstStyle/>
          <a:p>
            <a:endParaRPr lang="en-US" sz="1800" dirty="0"/>
          </a:p>
        </p:txBody>
      </p:sp>
      <p:pic>
        <p:nvPicPr>
          <p:cNvPr id="9" name="Picture 4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25" y="6340079"/>
            <a:ext cx="2341067" cy="34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6937408"/>
      </p:ext>
    </p:extLst>
  </p:cSld>
  <p:clrMap bg1="lt1" tx1="dk1" bg2="lt2" tx2="dk2" accent1="accent1" accent2="accent2" accent3="accent3" accent4="accent4" accent5="accent5" accent6="accent6" hlink="hlink" folHlink="folHlink"/>
  <p:sldLayoutIdLst>
    <p:sldLayoutId id="214748366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Line 41"/>
          <p:cNvSpPr>
            <a:spLocks noChangeShapeType="1"/>
          </p:cNvSpPr>
          <p:nvPr/>
        </p:nvSpPr>
        <p:spPr bwMode="auto">
          <a:xfrm flipH="1" flipV="1">
            <a:off x="321470" y="6141393"/>
            <a:ext cx="11549063" cy="0"/>
          </a:xfrm>
          <a:prstGeom prst="line">
            <a:avLst/>
          </a:prstGeom>
          <a:noFill/>
          <a:ln w="0">
            <a:solidFill>
              <a:srgbClr val="313332"/>
            </a:solidFill>
            <a:round/>
            <a:headEnd/>
            <a:tailEnd/>
          </a:ln>
          <a:extLst>
            <a:ext uri="{909E8E84-426E-40DD-AFC4-6F175D3DCCD1}">
              <a14:hiddenFill xmlns:a14="http://schemas.microsoft.com/office/drawing/2010/main">
                <a:noFill/>
              </a14:hiddenFill>
            </a:ext>
          </a:extLst>
        </p:spPr>
        <p:txBody>
          <a:bodyPr lIns="64291" tIns="32146" rIns="64291" bIns="32146"/>
          <a:lstStyle/>
          <a:p>
            <a:endParaRPr lang="en-US" sz="1800" dirty="0"/>
          </a:p>
        </p:txBody>
      </p:sp>
      <p:pic>
        <p:nvPicPr>
          <p:cNvPr id="8" name="Picture 7"/>
          <p:cNvPicPr>
            <a:picLocks noChangeAspect="1"/>
          </p:cNvPicPr>
          <p:nvPr/>
        </p:nvPicPr>
        <p:blipFill>
          <a:blip r:embed="rId3"/>
          <a:stretch>
            <a:fillRect/>
          </a:stretch>
        </p:blipFill>
        <p:spPr>
          <a:xfrm>
            <a:off x="9637133" y="6294314"/>
            <a:ext cx="2233400" cy="325550"/>
          </a:xfrm>
          <a:prstGeom prst="rect">
            <a:avLst/>
          </a:prstGeom>
        </p:spPr>
      </p:pic>
    </p:spTree>
    <p:extLst>
      <p:ext uri="{BB962C8B-B14F-4D97-AF65-F5344CB8AC3E}">
        <p14:creationId xmlns:p14="http://schemas.microsoft.com/office/powerpoint/2010/main" val="2646502080"/>
      </p:ext>
    </p:extLst>
  </p:cSld>
  <p:clrMap bg1="lt1" tx1="dk1" bg2="lt2" tx2="dk2" accent1="accent1" accent2="accent2" accent3="accent3" accent4="accent4" accent5="accent5" accent6="accent6" hlink="hlink" folHlink="folHlink"/>
  <p:sldLayoutIdLst>
    <p:sldLayoutId id="214748367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232172" y="174129"/>
            <a:ext cx="11727656" cy="6509742"/>
          </a:xfrm>
          <a:prstGeom prst="rect">
            <a:avLst/>
          </a:prstGeom>
          <a:noFill/>
          <a:ln w="25400">
            <a:solidFill>
              <a:srgbClr val="E2E4E4"/>
            </a:solidFill>
            <a:miter lim="800000"/>
            <a:headEnd/>
            <a:tailEnd/>
          </a:ln>
          <a:extLst>
            <a:ext uri="{909E8E84-426E-40DD-AFC4-6F175D3DCCD1}">
              <a14:hiddenFill xmlns:a14="http://schemas.microsoft.com/office/drawing/2010/main">
                <a:solidFill>
                  <a:srgbClr val="FFFFFF"/>
                </a:solidFill>
              </a14:hiddenFill>
            </a:ext>
          </a:extLst>
        </p:spPr>
        <p:txBody>
          <a:bodyPr lIns="64291" tIns="32146" rIns="64291" bIns="32146"/>
          <a:lstStyle/>
          <a:p>
            <a:endParaRPr lang="en-US" sz="1800" dirty="0"/>
          </a:p>
        </p:txBody>
      </p:sp>
      <p:sp>
        <p:nvSpPr>
          <p:cNvPr id="10" name="Rectangle 4"/>
          <p:cNvSpPr>
            <a:spLocks noChangeArrowheads="1"/>
          </p:cNvSpPr>
          <p:nvPr/>
        </p:nvSpPr>
        <p:spPr bwMode="auto">
          <a:xfrm>
            <a:off x="9100842" y="6240736"/>
            <a:ext cx="2662535" cy="617264"/>
          </a:xfrm>
          <a:prstGeom prst="rect">
            <a:avLst/>
          </a:prstGeom>
          <a:solidFill>
            <a:srgbClr val="004C6D"/>
          </a:solidFill>
          <a:ln w="12700">
            <a:solidFill>
              <a:srgbClr val="004C6D"/>
            </a:solidFill>
            <a:miter lim="800000"/>
            <a:headEnd/>
            <a:tailEnd/>
          </a:ln>
        </p:spPr>
        <p:txBody>
          <a:bodyPr lIns="64291" tIns="32146" rIns="64291" bIns="32146"/>
          <a:lstStyle/>
          <a:p>
            <a:endParaRPr lang="en-US" sz="1800" dirty="0"/>
          </a:p>
        </p:txBody>
      </p:sp>
      <p:pic>
        <p:nvPicPr>
          <p:cNvPr id="11" name="Picture 4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3063" y="6375798"/>
            <a:ext cx="2341067" cy="34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483930"/>
      </p:ext>
    </p:extLst>
  </p:cSld>
  <p:clrMap bg1="lt1" tx1="dk1" bg2="lt2" tx2="dk2" accent1="accent1" accent2="accent2" accent3="accent3" accent4="accent4" accent5="accent5" accent6="accent6" hlink="hlink" folHlink="folHlink"/>
  <p:sldLayoutIdLst>
    <p:sldLayoutId id="214748367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6.emf"/><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hyperlink" Target="https://www.youtube.com/watch?v=8eNPAH46oI8" TargetMode="External"/><Relationship Id="rId4" Type="http://schemas.openxmlformats.org/officeDocument/2006/relationships/hyperlink" Target="https://www.youtube.com/watch?v=q-j36_9xPGY"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q-j36_9xPGY" TargetMode="Externa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solidFill>
                  <a:srgbClr val="137BBC"/>
                </a:solidFill>
              </a:rPr>
              <a:t>Seeing Yourself in Those You Serve</a:t>
            </a:r>
          </a:p>
        </p:txBody>
      </p:sp>
      <p:sp>
        <p:nvSpPr>
          <p:cNvPr id="3" name="Subtitle 2"/>
          <p:cNvSpPr>
            <a:spLocks noGrp="1"/>
          </p:cNvSpPr>
          <p:nvPr>
            <p:ph type="subTitle" idx="1"/>
          </p:nvPr>
        </p:nvSpPr>
        <p:spPr>
          <a:xfrm>
            <a:off x="914400" y="5184800"/>
            <a:ext cx="5715000" cy="1752600"/>
          </a:xfrm>
        </p:spPr>
        <p:txBody>
          <a:bodyPr/>
          <a:lstStyle/>
          <a:p>
            <a:r>
              <a:rPr lang="en-US" dirty="0">
                <a:solidFill>
                  <a:srgbClr val="137BBC"/>
                </a:solidFill>
              </a:rPr>
              <a:t>Service Learning and the Dental Hygiene Program.</a:t>
            </a:r>
          </a:p>
          <a:p>
            <a:r>
              <a:rPr lang="en-US" b="1" dirty="0"/>
              <a:t>Serving Diverse Communities Conference</a:t>
            </a:r>
            <a:endParaRPr lang="en-US" dirty="0"/>
          </a:p>
          <a:p>
            <a:r>
              <a:rPr lang="en-US" dirty="0">
                <a:solidFill>
                  <a:srgbClr val="137BBC"/>
                </a:solidFill>
              </a:rPr>
              <a:t>Columbus State Community College</a:t>
            </a:r>
          </a:p>
          <a:p>
            <a:r>
              <a:rPr lang="en-US" dirty="0">
                <a:solidFill>
                  <a:srgbClr val="137BBC"/>
                </a:solidFill>
              </a:rPr>
              <a:t>3/31/2017</a:t>
            </a:r>
          </a:p>
          <a:p>
            <a:r>
              <a:rPr lang="en-US" dirty="0">
                <a:solidFill>
                  <a:srgbClr val="137BBC"/>
                </a:solidFill>
              </a:rPr>
              <a:t>Constance Clark, M.Ed., RDH</a:t>
            </a:r>
          </a:p>
          <a:p>
            <a:r>
              <a:rPr lang="en-US" dirty="0">
                <a:solidFill>
                  <a:srgbClr val="137BBC"/>
                </a:solidFill>
              </a:rPr>
              <a:t>Daniel B. Collins, DDS, MPH</a:t>
            </a:r>
          </a:p>
        </p:txBody>
      </p:sp>
      <p:pic>
        <p:nvPicPr>
          <p:cNvPr id="4" name="Picture 3"/>
          <p:cNvPicPr>
            <a:picLocks noChangeAspect="1"/>
          </p:cNvPicPr>
          <p:nvPr/>
        </p:nvPicPr>
        <p:blipFill>
          <a:blip r:embed="rId3"/>
          <a:stretch>
            <a:fillRect/>
          </a:stretch>
        </p:blipFill>
        <p:spPr>
          <a:xfrm>
            <a:off x="8226149" y="3776133"/>
            <a:ext cx="3449197" cy="2590800"/>
          </a:xfrm>
          <a:prstGeom prst="ellipse">
            <a:avLst/>
          </a:prstGeom>
          <a:ln w="63500" cap="rnd">
            <a:noFill/>
          </a:ln>
          <a:effectLst>
            <a:outerShdw blurRad="76200" dir="13500000" sy="23000" kx="1200000" algn="br" rotWithShape="0">
              <a:prstClr val="black">
                <a:alpha val="20000"/>
              </a:prst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210599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Standard 2.17 </a:t>
            </a:r>
          </a:p>
          <a:p>
            <a:pPr lvl="1"/>
            <a:r>
              <a:rPr lang="en-US" dirty="0" smtClean="0"/>
              <a:t>Competence in managing a diverse patient population</a:t>
            </a:r>
          </a:p>
          <a:p>
            <a:pPr lvl="1"/>
            <a:r>
              <a:rPr lang="en-US" dirty="0" smtClean="0"/>
              <a:t>Communication skills for success in a multi-cultural environment</a:t>
            </a:r>
          </a:p>
          <a:p>
            <a:r>
              <a:rPr lang="en-US" dirty="0" smtClean="0"/>
              <a:t>Standard 2.12 </a:t>
            </a:r>
          </a:p>
          <a:p>
            <a:pPr lvl="1"/>
            <a:r>
              <a:rPr lang="en-US" dirty="0" smtClean="0"/>
              <a:t>Competence in assessing needs of special needs patients</a:t>
            </a:r>
            <a:endParaRPr lang="en-US" dirty="0"/>
          </a:p>
        </p:txBody>
      </p:sp>
      <p:sp>
        <p:nvSpPr>
          <p:cNvPr id="3" name="Title 2"/>
          <p:cNvSpPr>
            <a:spLocks noGrp="1"/>
          </p:cNvSpPr>
          <p:nvPr>
            <p:ph type="title"/>
          </p:nvPr>
        </p:nvSpPr>
        <p:spPr/>
        <p:txBody>
          <a:bodyPr/>
          <a:lstStyle/>
          <a:p>
            <a:r>
              <a:rPr lang="en-US" dirty="0" smtClean="0"/>
              <a:t>Academics</a:t>
            </a:r>
            <a:endParaRPr lang="en-US" dirty="0"/>
          </a:p>
        </p:txBody>
      </p:sp>
      <p:sp>
        <p:nvSpPr>
          <p:cNvPr id="4" name="Text Placeholder 3"/>
          <p:cNvSpPr>
            <a:spLocks noGrp="1"/>
          </p:cNvSpPr>
          <p:nvPr>
            <p:ph type="body" idx="10"/>
          </p:nvPr>
        </p:nvSpPr>
        <p:spPr/>
        <p:txBody>
          <a:bodyPr/>
          <a:lstStyle/>
          <a:p>
            <a:r>
              <a:rPr lang="en-US" dirty="0" smtClean="0"/>
              <a:t>Commission on Dental Accreditation</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7140" y="4887913"/>
            <a:ext cx="4391025" cy="1238250"/>
          </a:xfrm>
          <a:prstGeom prst="rect">
            <a:avLst/>
          </a:prstGeom>
        </p:spPr>
      </p:pic>
    </p:spTree>
    <p:extLst>
      <p:ext uri="{BB962C8B-B14F-4D97-AF65-F5344CB8AC3E}">
        <p14:creationId xmlns:p14="http://schemas.microsoft.com/office/powerpoint/2010/main" val="36918618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Academics</a:t>
            </a:r>
          </a:p>
        </p:txBody>
      </p:sp>
      <p:sp>
        <p:nvSpPr>
          <p:cNvPr id="3" name="Content Placeholder 2"/>
          <p:cNvSpPr>
            <a:spLocks noGrp="1"/>
          </p:cNvSpPr>
          <p:nvPr>
            <p:ph idx="1"/>
          </p:nvPr>
        </p:nvSpPr>
        <p:spPr>
          <a:xfrm>
            <a:off x="609601" y="2152932"/>
            <a:ext cx="6488316" cy="3903835"/>
          </a:xfrm>
        </p:spPr>
        <p:txBody>
          <a:bodyPr>
            <a:normAutofit lnSpcReduction="10000"/>
          </a:bodyPr>
          <a:lstStyle/>
          <a:p>
            <a:r>
              <a:rPr lang="en-US" dirty="0"/>
              <a:t>Create a pediatric notebook.  This is not original work.  Students may include pamphlets, articles, pictures, etc. that will enhance the overall presentation…...  The notebook should include a variety of topics related to pediatric care.  At least 20 topics should be included.  The included information should be factual and evidence based.  The information should be easy to read and enhanced with pictures.  </a:t>
            </a:r>
            <a:r>
              <a:rPr lang="en-US" u="sng" dirty="0"/>
              <a:t>Graduates have indicated the notebook was very helpful to the parents of children being treated.  While the dental hygiene student is attending to a child, the parents can view the notebook to learn about care of the pediatric patient.</a:t>
            </a:r>
          </a:p>
          <a:p>
            <a:endParaRPr lang="en-US" dirty="0"/>
          </a:p>
        </p:txBody>
      </p:sp>
      <p:sp>
        <p:nvSpPr>
          <p:cNvPr id="4" name="Text Placeholder 3"/>
          <p:cNvSpPr>
            <a:spLocks noGrp="1"/>
          </p:cNvSpPr>
          <p:nvPr>
            <p:ph type="body" idx="10"/>
          </p:nvPr>
        </p:nvSpPr>
        <p:spPr>
          <a:xfrm>
            <a:off x="609601" y="1328853"/>
            <a:ext cx="9004697" cy="639762"/>
          </a:xfrm>
        </p:spPr>
        <p:txBody>
          <a:bodyPr/>
          <a:lstStyle/>
          <a:p>
            <a:r>
              <a:rPr lang="en-US" dirty="0"/>
              <a:t>Pediatric Notebook</a:t>
            </a:r>
          </a:p>
        </p:txBody>
      </p:sp>
      <p:pic>
        <p:nvPicPr>
          <p:cNvPr id="6" name="Picture 5"/>
          <p:cNvPicPr>
            <a:picLocks noChangeAspect="1"/>
          </p:cNvPicPr>
          <p:nvPr/>
        </p:nvPicPr>
        <p:blipFill>
          <a:blip r:embed="rId3">
            <a:lum bright="20000"/>
          </a:blip>
          <a:stretch>
            <a:fillRect/>
          </a:stretch>
        </p:blipFill>
        <p:spPr>
          <a:xfrm rot="571590">
            <a:off x="7547013" y="144811"/>
            <a:ext cx="4754983" cy="3591319"/>
          </a:xfrm>
          <a:prstGeom prst="rect">
            <a:avLst/>
          </a:prstGeom>
        </p:spPr>
      </p:pic>
      <p:pic>
        <p:nvPicPr>
          <p:cNvPr id="7" name="Picture 6"/>
          <p:cNvPicPr>
            <a:picLocks noChangeAspect="1"/>
          </p:cNvPicPr>
          <p:nvPr/>
        </p:nvPicPr>
        <p:blipFill>
          <a:blip r:embed="rId4">
            <a:lum contrast="40000"/>
          </a:blip>
          <a:stretch>
            <a:fillRect/>
          </a:stretch>
        </p:blipFill>
        <p:spPr>
          <a:xfrm rot="20123722">
            <a:off x="6722562" y="224712"/>
            <a:ext cx="2745678" cy="3672124"/>
          </a:xfrm>
          <a:prstGeom prst="rect">
            <a:avLst/>
          </a:prstGeom>
        </p:spPr>
      </p:pic>
      <p:pic>
        <p:nvPicPr>
          <p:cNvPr id="5" name="Picture 4"/>
          <p:cNvPicPr>
            <a:picLocks noChangeAspect="1"/>
          </p:cNvPicPr>
          <p:nvPr/>
        </p:nvPicPr>
        <p:blipFill>
          <a:blip r:embed="rId5">
            <a:lum contrast="20000"/>
          </a:blip>
          <a:stretch>
            <a:fillRect/>
          </a:stretch>
        </p:blipFill>
        <p:spPr>
          <a:xfrm rot="1764508">
            <a:off x="7478654" y="2333711"/>
            <a:ext cx="3147096" cy="3955868"/>
          </a:xfrm>
          <a:prstGeom prst="rect">
            <a:avLst/>
          </a:prstGeom>
        </p:spPr>
      </p:pic>
    </p:spTree>
    <p:extLst>
      <p:ext uri="{BB962C8B-B14F-4D97-AF65-F5344CB8AC3E}">
        <p14:creationId xmlns:p14="http://schemas.microsoft.com/office/powerpoint/2010/main" val="365063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Reflection</a:t>
            </a:r>
          </a:p>
        </p:txBody>
      </p:sp>
      <p:sp>
        <p:nvSpPr>
          <p:cNvPr id="3" name="Content Placeholder 2"/>
          <p:cNvSpPr>
            <a:spLocks noGrp="1"/>
          </p:cNvSpPr>
          <p:nvPr>
            <p:ph idx="1"/>
          </p:nvPr>
        </p:nvSpPr>
        <p:spPr>
          <a:xfrm>
            <a:off x="3340729" y="2659927"/>
            <a:ext cx="6273569" cy="3466236"/>
          </a:xfrm>
        </p:spPr>
        <p:txBody>
          <a:bodyPr/>
          <a:lstStyle/>
          <a:p>
            <a:r>
              <a:rPr lang="en-US" b="1" dirty="0"/>
              <a:t>“</a:t>
            </a:r>
            <a:r>
              <a:rPr lang="en-US" b="1" i="1" dirty="0"/>
              <a:t>Faith mission is a very rewarding experience, because we get the opportunity to help those in need. Each of my visits at faith mission were very positive experiences!” </a:t>
            </a:r>
            <a:r>
              <a:rPr lang="en-US" b="1" dirty="0"/>
              <a:t>Michelle B. </a:t>
            </a:r>
          </a:p>
          <a:p>
            <a:r>
              <a:rPr lang="en-US" b="1" i="1" dirty="0"/>
              <a:t>“This rotation made me realize that I not only gain clinical skill to make me become a more competent practitioner but also become more knowledgeable about the community health issues and the service and social responsibility in this profession.” </a:t>
            </a:r>
            <a:r>
              <a:rPr lang="en-US" b="1" dirty="0"/>
              <a:t>Mindy N. </a:t>
            </a:r>
          </a:p>
        </p:txBody>
      </p:sp>
      <p:sp>
        <p:nvSpPr>
          <p:cNvPr id="4" name="Text Placeholder 3"/>
          <p:cNvSpPr>
            <a:spLocks noGrp="1"/>
          </p:cNvSpPr>
          <p:nvPr>
            <p:ph type="body" idx="10"/>
          </p:nvPr>
        </p:nvSpPr>
        <p:spPr>
          <a:xfrm>
            <a:off x="3340729" y="2020165"/>
            <a:ext cx="6273568" cy="639762"/>
          </a:xfrm>
        </p:spPr>
        <p:txBody>
          <a:bodyPr/>
          <a:lstStyle/>
          <a:p>
            <a:r>
              <a:rPr lang="en-US" dirty="0"/>
              <a:t>Online Journaling</a:t>
            </a:r>
          </a:p>
        </p:txBody>
      </p:sp>
    </p:spTree>
    <p:extLst>
      <p:ext uri="{BB962C8B-B14F-4D97-AF65-F5344CB8AC3E}">
        <p14:creationId xmlns:p14="http://schemas.microsoft.com/office/powerpoint/2010/main" val="7464999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37BBC">
            <a:alpha val="12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a:t>
            </a:r>
          </a:p>
        </p:txBody>
      </p:sp>
      <p:sp>
        <p:nvSpPr>
          <p:cNvPr id="3" name="Content Placeholder 2"/>
          <p:cNvSpPr>
            <a:spLocks noGrp="1"/>
          </p:cNvSpPr>
          <p:nvPr>
            <p:ph idx="1"/>
          </p:nvPr>
        </p:nvSpPr>
        <p:spPr>
          <a:xfrm>
            <a:off x="609601" y="2659927"/>
            <a:ext cx="6267449" cy="3466236"/>
          </a:xfrm>
        </p:spPr>
        <p:txBody>
          <a:bodyPr/>
          <a:lstStyle/>
          <a:p>
            <a:pPr marL="0" indent="0">
              <a:buNone/>
            </a:pPr>
            <a:endParaRPr lang="en-US" dirty="0"/>
          </a:p>
          <a:p>
            <a:r>
              <a:rPr lang="en-US" dirty="0"/>
              <a:t>When I see a person panhandling on the street or sleeping on the sidewalk or a doorway I think…….</a:t>
            </a:r>
          </a:p>
          <a:p>
            <a:pPr lvl="1"/>
            <a:r>
              <a:rPr lang="en-US" dirty="0"/>
              <a:t>1.</a:t>
            </a:r>
          </a:p>
          <a:p>
            <a:pPr lvl="1"/>
            <a:r>
              <a:rPr lang="en-US" dirty="0"/>
              <a:t>2.</a:t>
            </a:r>
          </a:p>
          <a:p>
            <a:pPr lvl="1"/>
            <a:r>
              <a:rPr lang="en-US" dirty="0"/>
              <a:t>3. </a:t>
            </a:r>
          </a:p>
        </p:txBody>
      </p:sp>
      <p:sp>
        <p:nvSpPr>
          <p:cNvPr id="4" name="Text Placeholder 3"/>
          <p:cNvSpPr>
            <a:spLocks noGrp="1"/>
          </p:cNvSpPr>
          <p:nvPr>
            <p:ph type="body" idx="10"/>
          </p:nvPr>
        </p:nvSpPr>
        <p:spPr/>
        <p:txBody>
          <a:bodyPr/>
          <a:lstStyle/>
          <a:p>
            <a:r>
              <a:rPr lang="en-US" dirty="0"/>
              <a:t>Can you see yourself in those you serve?</a:t>
            </a:r>
          </a:p>
        </p:txBody>
      </p:sp>
      <p:pic>
        <p:nvPicPr>
          <p:cNvPr id="7" name="Picture 6"/>
          <p:cNvPicPr>
            <a:picLocks noChangeAspect="1"/>
          </p:cNvPicPr>
          <p:nvPr/>
        </p:nvPicPr>
        <p:blipFill>
          <a:blip r:embed="rId3"/>
          <a:stretch>
            <a:fillRect/>
          </a:stretch>
        </p:blipFill>
        <p:spPr>
          <a:xfrm>
            <a:off x="7000875" y="418422"/>
            <a:ext cx="4857750" cy="4886325"/>
          </a:xfrm>
          <a:prstGeom prst="rect">
            <a:avLst/>
          </a:prstGeom>
          <a:ln w="57150">
            <a:solidFill>
              <a:srgbClr val="137BBC"/>
            </a:solidFill>
          </a:ln>
        </p:spPr>
      </p:pic>
      <p:sp>
        <p:nvSpPr>
          <p:cNvPr id="5" name="TextBox 4"/>
          <p:cNvSpPr txBox="1"/>
          <p:nvPr/>
        </p:nvSpPr>
        <p:spPr>
          <a:xfrm>
            <a:off x="609600" y="6303991"/>
            <a:ext cx="6753886" cy="646331"/>
          </a:xfrm>
          <a:prstGeom prst="rect">
            <a:avLst/>
          </a:prstGeom>
          <a:noFill/>
        </p:spPr>
        <p:txBody>
          <a:bodyPr wrap="square" rtlCol="0">
            <a:spAutoFit/>
          </a:bodyPr>
          <a:lstStyle/>
          <a:p>
            <a:r>
              <a:rPr lang="en-US" dirty="0">
                <a:hlinkClick r:id="rId4"/>
              </a:rPr>
              <a:t>https://www.youtube.com/watch?v=q-j36_9xPGY</a:t>
            </a:r>
            <a:r>
              <a:rPr lang="en-US" dirty="0"/>
              <a:t> </a:t>
            </a:r>
          </a:p>
          <a:p>
            <a:r>
              <a:rPr lang="en-US" dirty="0">
                <a:hlinkClick r:id="rId5"/>
              </a:rPr>
              <a:t>https://www.youtube.com/watch?v=8eNPAH46oI8</a:t>
            </a:r>
            <a:r>
              <a:rPr lang="en-US" dirty="0"/>
              <a:t> </a:t>
            </a:r>
          </a:p>
        </p:txBody>
      </p:sp>
    </p:spTree>
    <p:extLst>
      <p:ext uri="{BB962C8B-B14F-4D97-AF65-F5344CB8AC3E}">
        <p14:creationId xmlns:p14="http://schemas.microsoft.com/office/powerpoint/2010/main" val="114764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pic>
        <p:nvPicPr>
          <p:cNvPr id="2" name="q-j36_9xPGY"/>
          <p:cNvPicPr>
            <a:picLocks noRot="1" noChangeAspect="1"/>
          </p:cNvPicPr>
          <p:nvPr>
            <a:videoFile r:link="rId1"/>
          </p:nvPr>
        </p:nvPicPr>
        <p:blipFill>
          <a:blip r:embed="rId4"/>
          <a:stretch>
            <a:fillRect/>
          </a:stretch>
        </p:blipFill>
        <p:spPr>
          <a:xfrm>
            <a:off x="2664738" y="1943949"/>
            <a:ext cx="7375555" cy="4148750"/>
          </a:xfrm>
          <a:prstGeom prst="rect">
            <a:avLst/>
          </a:prstGeom>
          <a:ln w="127000" cap="flat">
            <a:solidFill>
              <a:srgbClr val="004C6D"/>
            </a:solidFill>
            <a:miter lim="800000"/>
          </a:ln>
          <a:effectLst>
            <a:outerShdw blurRad="190500" dist="25400" dir="5400000" sx="104000" sy="104000" kx="100000" ky="100000" algn="t" rotWithShape="0">
              <a:srgbClr val="000000">
                <a:alpha val="18000"/>
              </a:srgbClr>
            </a:outerShdw>
          </a:effectLst>
          <a:scene3d>
            <a:camera prst="orthographicFront"/>
            <a:lightRig rig="threePt" dir="t"/>
          </a:scene3d>
          <a:sp3d contourW="25400">
            <a:contourClr>
              <a:srgbClr val="FFFFFF"/>
            </a:contourClr>
          </a:sp3d>
        </p:spPr>
      </p:pic>
    </p:spTree>
    <p:extLst>
      <p:ext uri="{BB962C8B-B14F-4D97-AF65-F5344CB8AC3E}">
        <p14:creationId xmlns:p14="http://schemas.microsoft.com/office/powerpoint/2010/main" val="179164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5E92">
            <a:alpha val="38000"/>
          </a:srgb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How do the students change?</a:t>
            </a:r>
          </a:p>
        </p:txBody>
      </p:sp>
      <p:sp>
        <p:nvSpPr>
          <p:cNvPr id="7" name="Text Placeholder 6"/>
          <p:cNvSpPr>
            <a:spLocks noGrp="1"/>
          </p:cNvSpPr>
          <p:nvPr>
            <p:ph type="body" idx="10"/>
          </p:nvPr>
        </p:nvSpPr>
        <p:spPr/>
        <p:txBody>
          <a:bodyPr/>
          <a:lstStyle/>
          <a:p>
            <a:r>
              <a:rPr lang="en-US" dirty="0"/>
              <a:t>Attitudes</a:t>
            </a:r>
          </a:p>
        </p:txBody>
      </p:sp>
      <p:sp>
        <p:nvSpPr>
          <p:cNvPr id="3" name="Content Placeholder 2"/>
          <p:cNvSpPr>
            <a:spLocks noGrp="1"/>
          </p:cNvSpPr>
          <p:nvPr>
            <p:ph idx="1"/>
          </p:nvPr>
        </p:nvSpPr>
        <p:spPr>
          <a:xfrm>
            <a:off x="609601" y="2659927"/>
            <a:ext cx="4614249" cy="3466236"/>
          </a:xfrm>
        </p:spPr>
        <p:txBody>
          <a:bodyPr/>
          <a:lstStyle/>
          <a:p>
            <a:r>
              <a:rPr lang="en-US" i="1" dirty="0"/>
              <a:t>“Program assistance is needed for these folks, for a variety of reasons which are </a:t>
            </a:r>
            <a:r>
              <a:rPr lang="en-US" b="1" i="1" dirty="0"/>
              <a:t>not</a:t>
            </a:r>
            <a:r>
              <a:rPr lang="en-US" i="1" dirty="0"/>
              <a:t> indicative of their desire to be healthy, their personal habits, or their character… Residential status is not representative of one’s humanity.” </a:t>
            </a:r>
            <a:r>
              <a:rPr lang="en-US" dirty="0"/>
              <a:t>Samantha P. </a:t>
            </a:r>
          </a:p>
          <a:p>
            <a:endParaRPr lang="en-US" dirty="0"/>
          </a:p>
        </p:txBody>
      </p:sp>
      <p:pic>
        <p:nvPicPr>
          <p:cNvPr id="4" name="Picture 3"/>
          <p:cNvPicPr>
            <a:picLocks noChangeAspect="1"/>
          </p:cNvPicPr>
          <p:nvPr/>
        </p:nvPicPr>
        <p:blipFill>
          <a:blip r:embed="rId3"/>
          <a:stretch>
            <a:fillRect/>
          </a:stretch>
        </p:blipFill>
        <p:spPr>
          <a:xfrm>
            <a:off x="6585814" y="2219088"/>
            <a:ext cx="4724809" cy="3468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2785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 expected outcomes from Service Learning?</a:t>
            </a:r>
            <a:br>
              <a:rPr lang="en-US" dirty="0"/>
            </a:br>
            <a:endParaRPr lang="en-US" dirty="0"/>
          </a:p>
        </p:txBody>
      </p:sp>
      <p:sp>
        <p:nvSpPr>
          <p:cNvPr id="3" name="Content Placeholder 2"/>
          <p:cNvSpPr>
            <a:spLocks noGrp="1"/>
          </p:cNvSpPr>
          <p:nvPr>
            <p:ph idx="1"/>
          </p:nvPr>
        </p:nvSpPr>
        <p:spPr>
          <a:xfrm>
            <a:off x="609601" y="2659927"/>
            <a:ext cx="8425757" cy="3466236"/>
          </a:xfrm>
        </p:spPr>
        <p:txBody>
          <a:bodyPr>
            <a:normAutofit lnSpcReduction="10000"/>
          </a:bodyPr>
          <a:lstStyle/>
          <a:p>
            <a:r>
              <a:rPr lang="en-US" sz="1600" b="1" dirty="0"/>
              <a:t>Children’s Hospital</a:t>
            </a:r>
          </a:p>
          <a:p>
            <a:pPr lvl="1"/>
            <a:r>
              <a:rPr lang="en-US" sz="1600" dirty="0"/>
              <a:t>The student will be able to list and describe behavior management principles in dentistry to obtain and maintain children’s cooperative behavior during delivery of oral health care.</a:t>
            </a:r>
          </a:p>
          <a:p>
            <a:pPr lvl="1"/>
            <a:r>
              <a:rPr lang="en-US" sz="1600" dirty="0"/>
              <a:t>The student will be able to describe the principles of effective communication that necessarily are tailored and compatible with a child’s mental and emotional development.</a:t>
            </a:r>
          </a:p>
          <a:p>
            <a:r>
              <a:rPr lang="en-US" sz="1600" b="1" i="1" dirty="0"/>
              <a:t>“My rotation at children's …was very rewarding and helped me learn a lot. My first patient had a fistula …. they wanted to extract that tooth. It was nice because she wanted me to be in there with her and watching the workers work with the children was awesome. They were so good with the kids and knew exactly how to talk to them and what to do to get them to cooperate.” John H. </a:t>
            </a:r>
          </a:p>
          <a:p>
            <a:pPr lvl="1"/>
            <a:endParaRPr lang="en-US" sz="1600" dirty="0"/>
          </a:p>
        </p:txBody>
      </p:sp>
      <p:sp>
        <p:nvSpPr>
          <p:cNvPr id="4" name="Text Placeholder 3"/>
          <p:cNvSpPr>
            <a:spLocks noGrp="1"/>
          </p:cNvSpPr>
          <p:nvPr>
            <p:ph type="body" idx="10"/>
          </p:nvPr>
        </p:nvSpPr>
        <p:spPr/>
        <p:txBody>
          <a:bodyPr/>
          <a:lstStyle/>
          <a:p>
            <a:r>
              <a:rPr lang="en-US" dirty="0"/>
              <a:t>Goals and Objectives </a:t>
            </a:r>
          </a:p>
        </p:txBody>
      </p:sp>
      <p:pic>
        <p:nvPicPr>
          <p:cNvPr id="5" name="Picture 4"/>
          <p:cNvPicPr>
            <a:picLocks noChangeAspect="1"/>
          </p:cNvPicPr>
          <p:nvPr/>
        </p:nvPicPr>
        <p:blipFill>
          <a:blip r:embed="rId3"/>
          <a:stretch>
            <a:fillRect/>
          </a:stretch>
        </p:blipFill>
        <p:spPr>
          <a:xfrm>
            <a:off x="8618899" y="1166984"/>
            <a:ext cx="3431528" cy="1931950"/>
          </a:xfrm>
          <a:prstGeom prst="rect">
            <a:avLst/>
          </a:prstGeom>
          <a:ln>
            <a:noFill/>
          </a:ln>
          <a:effectLst>
            <a:softEdge rad="112500"/>
          </a:effectLst>
        </p:spPr>
      </p:pic>
    </p:spTree>
    <p:extLst>
      <p:ext uri="{BB962C8B-B14F-4D97-AF65-F5344CB8AC3E}">
        <p14:creationId xmlns:p14="http://schemas.microsoft.com/office/powerpoint/2010/main" val="32355427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4510" y="2138199"/>
            <a:ext cx="6566782" cy="3323987"/>
          </a:xfrm>
          <a:prstGeom prst="rect">
            <a:avLst/>
          </a:prstGeom>
        </p:spPr>
        <p:txBody>
          <a:bodyPr wrap="square">
            <a:spAutoFit/>
          </a:bodyPr>
          <a:lstStyle/>
          <a:p>
            <a:pPr marL="342900" lvl="0" indent="-342900" defTabSz="457200">
              <a:spcAft>
                <a:spcPts val="1200"/>
              </a:spcAft>
              <a:buClr>
                <a:srgbClr val="005E92"/>
              </a:buClr>
              <a:buFont typeface="Wingdings" charset="2"/>
              <a:buChar char="§"/>
            </a:pPr>
            <a:r>
              <a:rPr lang="en-US" sz="2000" i="1" dirty="0">
                <a:solidFill>
                  <a:srgbClr val="313332"/>
                </a:solidFill>
                <a:latin typeface="Helvetica"/>
                <a:cs typeface="Helvetica"/>
              </a:rPr>
              <a:t>“The Children's Rotation gives the students an opportunity to experience the diversity and socioeconomic differences that exist in our community.  At the end of their rotation, students see how educating and customizing treatment for a child can help change the families perspective on the importance of dental health.”</a:t>
            </a:r>
          </a:p>
          <a:p>
            <a:pPr lvl="0" defTabSz="457200">
              <a:buClr>
                <a:srgbClr val="005E92"/>
              </a:buClr>
            </a:pPr>
            <a:r>
              <a:rPr lang="en-US" sz="2000" i="1" dirty="0">
                <a:solidFill>
                  <a:srgbClr val="313332"/>
                </a:solidFill>
                <a:latin typeface="Helvetica"/>
                <a:cs typeface="Helvetica"/>
              </a:rPr>
              <a:t>					</a:t>
            </a:r>
            <a:r>
              <a:rPr lang="en-US" sz="2000" dirty="0">
                <a:solidFill>
                  <a:srgbClr val="313332"/>
                </a:solidFill>
                <a:latin typeface="Helvetica"/>
                <a:cs typeface="Helvetica"/>
              </a:rPr>
              <a:t>Michell Ivory, RDH</a:t>
            </a:r>
          </a:p>
          <a:p>
            <a:pPr lvl="0" defTabSz="457200">
              <a:buClr>
                <a:srgbClr val="005E92"/>
              </a:buClr>
            </a:pPr>
            <a:r>
              <a:rPr lang="en-US" sz="2000" i="1" dirty="0">
                <a:solidFill>
                  <a:srgbClr val="313332"/>
                </a:solidFill>
                <a:latin typeface="Helvetica"/>
                <a:cs typeface="Helvetica"/>
              </a:rPr>
              <a:t>					</a:t>
            </a:r>
            <a:r>
              <a:rPr lang="en-US" sz="2000" dirty="0">
                <a:solidFill>
                  <a:srgbClr val="313332"/>
                </a:solidFill>
                <a:latin typeface="Helvetica"/>
                <a:cs typeface="Helvetica"/>
              </a:rPr>
              <a:t>Nationwide Children’s Hospital</a:t>
            </a:r>
          </a:p>
          <a:p>
            <a:pPr lvl="0" defTabSz="457200">
              <a:buClr>
                <a:srgbClr val="005E92"/>
              </a:buClr>
            </a:pPr>
            <a:r>
              <a:rPr lang="en-US" sz="2000" dirty="0">
                <a:solidFill>
                  <a:srgbClr val="313332"/>
                </a:solidFill>
                <a:latin typeface="Helvetica"/>
                <a:cs typeface="Helvetica"/>
              </a:rPr>
              <a:t>					Dental Clinic</a:t>
            </a:r>
          </a:p>
        </p:txBody>
      </p:sp>
      <p:pic>
        <p:nvPicPr>
          <p:cNvPr id="4" name="Picture 3"/>
          <p:cNvPicPr>
            <a:picLocks noChangeAspect="1"/>
          </p:cNvPicPr>
          <p:nvPr/>
        </p:nvPicPr>
        <p:blipFill>
          <a:blip r:embed="rId3">
            <a:lum contrast="20000"/>
          </a:blip>
          <a:stretch>
            <a:fillRect/>
          </a:stretch>
        </p:blipFill>
        <p:spPr>
          <a:xfrm>
            <a:off x="7085466" y="1475715"/>
            <a:ext cx="4819857" cy="3571242"/>
          </a:xfrm>
          <a:prstGeom prst="round2DiagRect">
            <a:avLst>
              <a:gd name="adj1" fmla="val 16667"/>
              <a:gd name="adj2" fmla="val 0"/>
            </a:avLst>
          </a:prstGeom>
          <a:ln w="88900" cap="sq">
            <a:solidFill>
              <a:srgbClr val="0D6698"/>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794359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 expected outcomes from Service Learning?</a:t>
            </a:r>
            <a:br>
              <a:rPr lang="en-US" dirty="0"/>
            </a:br>
            <a:endParaRPr lang="en-US" dirty="0"/>
          </a:p>
        </p:txBody>
      </p:sp>
      <p:sp>
        <p:nvSpPr>
          <p:cNvPr id="3" name="Content Placeholder 2"/>
          <p:cNvSpPr>
            <a:spLocks noGrp="1"/>
          </p:cNvSpPr>
          <p:nvPr>
            <p:ph idx="1"/>
          </p:nvPr>
        </p:nvSpPr>
        <p:spPr/>
        <p:txBody>
          <a:bodyPr/>
          <a:lstStyle/>
          <a:p>
            <a:r>
              <a:rPr lang="en-US" dirty="0"/>
              <a:t>The student will experience providing treatment to the underserved population in a public health setting.</a:t>
            </a:r>
          </a:p>
          <a:p>
            <a:pPr lvl="1"/>
            <a:r>
              <a:rPr lang="en-US" b="1" i="1" dirty="0"/>
              <a:t>“The patient was reluctant to share what medications that he was taking and then stumbled to explain what they were for.  It was actually nice to feel confidant to say that I was familiar with the medications, and that they didn't have to explain if he didn't want to.” Kayla B. </a:t>
            </a:r>
          </a:p>
          <a:p>
            <a:pPr lvl="1"/>
            <a:r>
              <a:rPr lang="en-US" b="1" i="1" dirty="0"/>
              <a:t>“I had … at Faith Mission ….. middle aged male who have not been to dental for a awhile and was taking medications for bipolar depression and schizophrenia.” Chanel S. </a:t>
            </a:r>
          </a:p>
          <a:p>
            <a:endParaRPr lang="en-US" dirty="0"/>
          </a:p>
        </p:txBody>
      </p:sp>
      <p:sp>
        <p:nvSpPr>
          <p:cNvPr id="4" name="Text Placeholder 3"/>
          <p:cNvSpPr>
            <a:spLocks noGrp="1"/>
          </p:cNvSpPr>
          <p:nvPr>
            <p:ph type="body" idx="10"/>
          </p:nvPr>
        </p:nvSpPr>
        <p:spPr/>
        <p:txBody>
          <a:bodyPr/>
          <a:lstStyle/>
          <a:p>
            <a:r>
              <a:rPr lang="en-US" dirty="0"/>
              <a:t>Faith Mission of Lutheran Social Services</a:t>
            </a:r>
          </a:p>
        </p:txBody>
      </p:sp>
      <p:pic>
        <p:nvPicPr>
          <p:cNvPr id="6" name="Picture 5"/>
          <p:cNvPicPr>
            <a:picLocks noChangeAspect="1"/>
          </p:cNvPicPr>
          <p:nvPr/>
        </p:nvPicPr>
        <p:blipFill>
          <a:blip r:embed="rId3"/>
          <a:stretch>
            <a:fillRect/>
          </a:stretch>
        </p:blipFill>
        <p:spPr>
          <a:xfrm>
            <a:off x="8982088" y="1167743"/>
            <a:ext cx="3023128" cy="1828704"/>
          </a:xfrm>
          <a:prstGeom prst="rect">
            <a:avLst/>
          </a:prstGeom>
        </p:spPr>
      </p:pic>
      <p:sp>
        <p:nvSpPr>
          <p:cNvPr id="7" name="Rectangle 6"/>
          <p:cNvSpPr/>
          <p:nvPr/>
        </p:nvSpPr>
        <p:spPr>
          <a:xfrm>
            <a:off x="10135928" y="3037882"/>
            <a:ext cx="1869288" cy="707886"/>
          </a:xfrm>
          <a:prstGeom prst="rect">
            <a:avLst/>
          </a:prstGeom>
        </p:spPr>
        <p:txBody>
          <a:bodyPr wrap="square">
            <a:spAutoFit/>
          </a:bodyPr>
          <a:lstStyle/>
          <a:p>
            <a:r>
              <a:rPr lang="en-US" sz="800" dirty="0"/>
              <a:t>https://www.dal.ca/faculty/dentistry/news-events/news/2015/04/24/dental_hygiene_students_help_nova_scotia_s_immigrant_population.html</a:t>
            </a:r>
          </a:p>
        </p:txBody>
      </p:sp>
    </p:spTree>
    <p:extLst>
      <p:ext uri="{BB962C8B-B14F-4D97-AF65-F5344CB8AC3E}">
        <p14:creationId xmlns:p14="http://schemas.microsoft.com/office/powerpoint/2010/main" val="10207325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37BBC">
            <a:alpha val="33000"/>
          </a:srgbClr>
        </a:solidFill>
        <a:effectLst/>
      </p:bgPr>
    </p:bg>
    <p:spTree>
      <p:nvGrpSpPr>
        <p:cNvPr id="1" name=""/>
        <p:cNvGrpSpPr/>
        <p:nvPr/>
      </p:nvGrpSpPr>
      <p:grpSpPr>
        <a:xfrm>
          <a:off x="0" y="0"/>
          <a:ext cx="0" cy="0"/>
          <a:chOff x="0" y="0"/>
          <a:chExt cx="0" cy="0"/>
        </a:xfrm>
      </p:grpSpPr>
      <p:sp useBgFill="1">
        <p:nvSpPr>
          <p:cNvPr id="2" name="Title 1"/>
          <p:cNvSpPr>
            <a:spLocks noGrp="1"/>
          </p:cNvSpPr>
          <p:nvPr>
            <p:ph type="title"/>
          </p:nvPr>
        </p:nvSpPr>
        <p:spPr/>
        <p:txBody>
          <a:bodyPr/>
          <a:lstStyle/>
          <a:p>
            <a:r>
              <a:rPr lang="en-US" dirty="0"/>
              <a:t>What are the expected outcomes from Service Learning?</a:t>
            </a:r>
            <a:br>
              <a:rPr lang="en-US" dirty="0"/>
            </a:br>
            <a:endParaRPr lang="en-US" dirty="0"/>
          </a:p>
        </p:txBody>
      </p:sp>
      <p:sp>
        <p:nvSpPr>
          <p:cNvPr id="3" name="Content Placeholder 2"/>
          <p:cNvSpPr>
            <a:spLocks noGrp="1"/>
          </p:cNvSpPr>
          <p:nvPr>
            <p:ph idx="1"/>
          </p:nvPr>
        </p:nvSpPr>
        <p:spPr/>
        <p:txBody>
          <a:bodyPr/>
          <a:lstStyle/>
          <a:p>
            <a:r>
              <a:rPr lang="en-US" dirty="0"/>
              <a:t>The student will experience providing treatment to the underserved population in a public health setting.</a:t>
            </a:r>
          </a:p>
          <a:p>
            <a:r>
              <a:rPr lang="en-US" dirty="0"/>
              <a:t>Demonstrate commitment to community service by participating in the rotation of the Columbus Health Department Sealant Program.</a:t>
            </a:r>
          </a:p>
          <a:p>
            <a:pPr lvl="1"/>
            <a:r>
              <a:rPr lang="en-US" b="1" i="1" dirty="0"/>
              <a:t>“It was nice to meet the amazing staff, asking them, and observing the greatest services that they provide to prevent the epidemic caries disease and spread the facts about the significance of prevent it for the young kids and their family. I really would like to be with them in the future to be a part of that community service team who deserve the respect and provide the suitable support.” </a:t>
            </a:r>
            <a:r>
              <a:rPr lang="en-US" b="1" dirty="0"/>
              <a:t>Bann G.</a:t>
            </a:r>
          </a:p>
          <a:p>
            <a:endParaRPr lang="en-US" dirty="0"/>
          </a:p>
        </p:txBody>
      </p:sp>
      <p:sp>
        <p:nvSpPr>
          <p:cNvPr id="4" name="Text Placeholder 3"/>
          <p:cNvSpPr>
            <a:spLocks noGrp="1"/>
          </p:cNvSpPr>
          <p:nvPr>
            <p:ph type="body" idx="10"/>
          </p:nvPr>
        </p:nvSpPr>
        <p:spPr/>
        <p:txBody>
          <a:bodyPr/>
          <a:lstStyle/>
          <a:p>
            <a:r>
              <a:rPr lang="en-US" dirty="0"/>
              <a:t>Columbus Public Health</a:t>
            </a:r>
          </a:p>
        </p:txBody>
      </p:sp>
      <p:pic>
        <p:nvPicPr>
          <p:cNvPr id="5" name="Picture 4"/>
          <p:cNvPicPr>
            <a:picLocks noChangeAspect="1"/>
          </p:cNvPicPr>
          <p:nvPr/>
        </p:nvPicPr>
        <p:blipFill>
          <a:blip r:embed="rId3"/>
          <a:stretch>
            <a:fillRect/>
          </a:stretch>
        </p:blipFill>
        <p:spPr>
          <a:xfrm>
            <a:off x="9057389" y="1167743"/>
            <a:ext cx="2859272" cy="2017951"/>
          </a:xfrm>
          <a:prstGeom prst="rect">
            <a:avLst/>
          </a:prstGeom>
        </p:spPr>
      </p:pic>
    </p:spTree>
    <p:extLst>
      <p:ext uri="{BB962C8B-B14F-4D97-AF65-F5344CB8AC3E}">
        <p14:creationId xmlns:p14="http://schemas.microsoft.com/office/powerpoint/2010/main" val="9073835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Service Learning?</a:t>
            </a:r>
          </a:p>
        </p:txBody>
      </p:sp>
      <p:sp>
        <p:nvSpPr>
          <p:cNvPr id="3" name="Content Placeholder 2"/>
          <p:cNvSpPr>
            <a:spLocks noGrp="1"/>
          </p:cNvSpPr>
          <p:nvPr>
            <p:ph idx="1"/>
          </p:nvPr>
        </p:nvSpPr>
        <p:spPr>
          <a:xfrm>
            <a:off x="609601" y="2659927"/>
            <a:ext cx="6686549" cy="3466236"/>
          </a:xfrm>
        </p:spPr>
        <p:txBody>
          <a:bodyPr/>
          <a:lstStyle/>
          <a:p>
            <a:r>
              <a:rPr lang="en-US" dirty="0"/>
              <a:t>What is service learning?</a:t>
            </a:r>
          </a:p>
          <a:p>
            <a:r>
              <a:rPr lang="en-US" dirty="0"/>
              <a:t>What is different about a Service Learning Class?</a:t>
            </a:r>
          </a:p>
          <a:p>
            <a:r>
              <a:rPr lang="en-US" dirty="0"/>
              <a:t>What are the expected outcomes from Service Learning?</a:t>
            </a:r>
          </a:p>
          <a:p>
            <a:r>
              <a:rPr lang="en-US" dirty="0"/>
              <a:t>How the students change?</a:t>
            </a:r>
          </a:p>
          <a:p>
            <a:r>
              <a:rPr lang="en-US" dirty="0"/>
              <a:t>How are the outcomes measured?</a:t>
            </a:r>
          </a:p>
          <a:p>
            <a:endParaRPr lang="en-US" dirty="0"/>
          </a:p>
        </p:txBody>
      </p:sp>
      <p:sp>
        <p:nvSpPr>
          <p:cNvPr id="4" name="Text Placeholder 3"/>
          <p:cNvSpPr>
            <a:spLocks noGrp="1"/>
          </p:cNvSpPr>
          <p:nvPr>
            <p:ph type="body" idx="10"/>
          </p:nvPr>
        </p:nvSpPr>
        <p:spPr>
          <a:xfrm>
            <a:off x="609600" y="1769533"/>
            <a:ext cx="9004697" cy="1330660"/>
          </a:xfrm>
        </p:spPr>
        <p:txBody>
          <a:bodyPr>
            <a:noAutofit/>
          </a:bodyPr>
          <a:lstStyle/>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We will be discussing:</a:t>
            </a:r>
          </a:p>
          <a:p>
            <a:endParaRPr lang="en-US"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6677028" y="2659927"/>
            <a:ext cx="5187850" cy="31418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325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3003" y="1869710"/>
            <a:ext cx="6052147" cy="4093428"/>
          </a:xfrm>
          <a:prstGeom prst="rect">
            <a:avLst/>
          </a:prstGeom>
        </p:spPr>
        <p:txBody>
          <a:bodyPr wrap="square">
            <a:spAutoFit/>
          </a:bodyPr>
          <a:lstStyle/>
          <a:p>
            <a:pPr algn="just"/>
            <a:r>
              <a:rPr lang="en-US" sz="2000" i="1" dirty="0">
                <a:latin typeface="Calibri" panose="020F0502020204030204" pitchFamily="34" charset="0"/>
                <a:ea typeface="Calibri" panose="020F0502020204030204" pitchFamily="34" charset="0"/>
                <a:cs typeface="Times New Roman" panose="02020603050405020304" pitchFamily="18" charset="0"/>
              </a:rPr>
              <a:t>“This experience helps them begin the transformation from hygiene student to hygienist.</a:t>
            </a:r>
          </a:p>
          <a:p>
            <a:pPr algn="just"/>
            <a:r>
              <a:rPr lang="en-US" sz="2000" i="1" dirty="0">
                <a:latin typeface="Calibri" panose="020F0502020204030204" pitchFamily="34" charset="0"/>
                <a:ea typeface="Calibri" panose="020F0502020204030204" pitchFamily="34" charset="0"/>
                <a:cs typeface="Times New Roman" panose="02020603050405020304" pitchFamily="18" charset="0"/>
              </a:rPr>
              <a:t> </a:t>
            </a:r>
          </a:p>
          <a:p>
            <a:pPr algn="just"/>
            <a:r>
              <a:rPr lang="en-US" sz="2000" i="1" dirty="0">
                <a:latin typeface="Calibri" panose="020F0502020204030204" pitchFamily="34" charset="0"/>
                <a:ea typeface="Calibri" panose="020F0502020204030204" pitchFamily="34" charset="0"/>
                <a:cs typeface="Times New Roman" panose="02020603050405020304" pitchFamily="18" charset="0"/>
              </a:rPr>
              <a:t>It is a pleasure to see the student engage the clinic staff in questions about real world application of their education.”</a:t>
            </a:r>
          </a:p>
          <a:p>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latin typeface="Calibri" panose="020F0502020204030204" pitchFamily="34" charset="0"/>
                <a:ea typeface="Calibri" panose="020F0502020204030204" pitchFamily="34" charset="0"/>
                <a:cs typeface="Times New Roman" panose="02020603050405020304" pitchFamily="18" charset="0"/>
              </a:rPr>
              <a:t>			</a:t>
            </a:r>
            <a:r>
              <a:rPr lang="en-US" sz="2000" dirty="0"/>
              <a:t>Deani Deskins-Knebel, DDS</a:t>
            </a:r>
          </a:p>
          <a:p>
            <a:r>
              <a:rPr lang="en-US" sz="2000" dirty="0"/>
              <a:t>			Dental Director</a:t>
            </a:r>
          </a:p>
          <a:p>
            <a:r>
              <a:rPr lang="en-US" sz="2000" dirty="0"/>
              <a:t>			PrimaryOne Health</a:t>
            </a:r>
          </a:p>
          <a:p>
            <a:r>
              <a:rPr lang="en-US" sz="2000" dirty="0"/>
              <a:t>			Columbus Public Health</a:t>
            </a:r>
          </a:p>
          <a:p>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1263053" y="3806667"/>
            <a:ext cx="2255634" cy="28195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stretch>
            <a:fillRect/>
          </a:stretch>
        </p:blipFill>
        <p:spPr>
          <a:xfrm>
            <a:off x="7089742" y="1562100"/>
            <a:ext cx="4749834" cy="3571875"/>
          </a:xfrm>
          <a:prstGeom prst="rect">
            <a:avLst/>
          </a:prstGeom>
          <a:ln>
            <a:noFill/>
          </a:ln>
          <a:effectLst>
            <a:softEdge rad="112500"/>
          </a:effectLst>
        </p:spPr>
      </p:pic>
      <p:pic>
        <p:nvPicPr>
          <p:cNvPr id="8" name="Picture 7"/>
          <p:cNvPicPr>
            <a:picLocks noChangeAspect="1"/>
          </p:cNvPicPr>
          <p:nvPr/>
        </p:nvPicPr>
        <p:blipFill>
          <a:blip r:embed="rId5"/>
          <a:stretch>
            <a:fillRect/>
          </a:stretch>
        </p:blipFill>
        <p:spPr>
          <a:xfrm>
            <a:off x="7011107" y="1614919"/>
            <a:ext cx="4726686" cy="3466236"/>
          </a:xfrm>
          <a:prstGeom prst="rect">
            <a:avLst/>
          </a:prstGeom>
          <a:ln>
            <a:noFill/>
          </a:ln>
          <a:effectLst>
            <a:softEdge rad="112500"/>
          </a:effectLst>
        </p:spPr>
      </p:pic>
    </p:spTree>
    <p:extLst>
      <p:ext uri="{BB962C8B-B14F-4D97-AF65-F5344CB8AC3E}">
        <p14:creationId xmlns:p14="http://schemas.microsoft.com/office/powerpoint/2010/main" val="7278451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8420" y="2149050"/>
            <a:ext cx="7553607" cy="3785652"/>
          </a:xfrm>
          <a:prstGeom prst="rect">
            <a:avLst/>
          </a:prstGeom>
          <a:gradFill>
            <a:gsLst>
              <a:gs pos="0">
                <a:schemeClr val="accent1">
                  <a:lumMod val="5000"/>
                  <a:lumOff val="95000"/>
                </a:schemeClr>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just"/>
            <a:r>
              <a:rPr lang="en-US" sz="2000" i="1" dirty="0">
                <a:latin typeface="Calibri" panose="020F0502020204030204" pitchFamily="34" charset="0"/>
                <a:ea typeface="Calibri" panose="020F0502020204030204" pitchFamily="34" charset="0"/>
                <a:cs typeface="Times New Roman" panose="02020603050405020304" pitchFamily="18" charset="0"/>
              </a:rPr>
              <a:t>“My experience with the Columbus State dental hygiene students at the Dental Care Connection and our Primary One Dental Clinic has been very rewarding.  The students have arrived well prepared, self-assured and ready to treat patients.  </a:t>
            </a:r>
          </a:p>
          <a:p>
            <a:pPr algn="just"/>
            <a:r>
              <a:rPr lang="en-US" sz="2000" i="1" dirty="0">
                <a:latin typeface="Calibri" panose="020F0502020204030204" pitchFamily="34" charset="0"/>
                <a:ea typeface="Calibri" panose="020F0502020204030204" pitchFamily="34" charset="0"/>
                <a:cs typeface="Times New Roman" panose="02020603050405020304" pitchFamily="18" charset="0"/>
              </a:rPr>
              <a:t>My hope is that their experience here was a “window to the world”, treating people of all cultures and diversities, and that the students gained some knowledge on how our clinic provides care for those who struggle to find affordable quality dental care for themselves</a:t>
            </a:r>
          </a:p>
          <a:p>
            <a:pPr algn="just"/>
            <a:r>
              <a:rPr lang="en-US" sz="2000" i="1" dirty="0">
                <a:latin typeface="Calibri" panose="020F0502020204030204" pitchFamily="34" charset="0"/>
                <a:ea typeface="Calibri" panose="020F0502020204030204" pitchFamily="34" charset="0"/>
                <a:cs typeface="Times New Roman" panose="02020603050405020304" pitchFamily="18" charset="0"/>
              </a:rPr>
              <a:t>and their families.”   </a:t>
            </a:r>
            <a:r>
              <a:rPr lang="en-US" sz="2000" dirty="0">
                <a:latin typeface="Calibri" panose="020F0502020204030204" pitchFamily="34" charset="0"/>
                <a:ea typeface="Calibri" panose="020F0502020204030204" pitchFamily="34" charset="0"/>
                <a:cs typeface="Times New Roman" panose="02020603050405020304" pitchFamily="18" charset="0"/>
              </a:rPr>
              <a:t>   </a:t>
            </a:r>
          </a:p>
          <a:p>
            <a:r>
              <a:rPr lang="en-US" sz="2000" dirty="0">
                <a:latin typeface="Calibri" panose="020F0502020204030204" pitchFamily="34" charset="0"/>
                <a:ea typeface="Calibri" panose="020F0502020204030204" pitchFamily="34" charset="0"/>
                <a:cs typeface="Times New Roman" panose="02020603050405020304" pitchFamily="18" charset="0"/>
              </a:rPr>
              <a:t>			Deborah L. Ashcraft, CDA</a:t>
            </a:r>
          </a:p>
          <a:p>
            <a:r>
              <a:rPr lang="en-US" sz="2000" dirty="0">
                <a:latin typeface="Calibri" panose="020F0502020204030204" pitchFamily="34" charset="0"/>
                <a:ea typeface="Calibri" panose="020F0502020204030204" pitchFamily="34" charset="0"/>
                <a:cs typeface="Times New Roman" panose="02020603050405020304" pitchFamily="18" charset="0"/>
              </a:rPr>
              <a:t>			Columbus Public Health</a:t>
            </a:r>
          </a:p>
          <a:p>
            <a:r>
              <a:rPr lang="en-US" sz="2000" dirty="0">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8302027" y="706579"/>
            <a:ext cx="4054191" cy="4054191"/>
          </a:xfrm>
          <a:prstGeom prst="rect">
            <a:avLst/>
          </a:prstGeom>
        </p:spPr>
      </p:pic>
    </p:spTree>
    <p:extLst>
      <p:ext uri="{BB962C8B-B14F-4D97-AF65-F5344CB8AC3E}">
        <p14:creationId xmlns:p14="http://schemas.microsoft.com/office/powerpoint/2010/main" val="27496621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466840" y="2243612"/>
            <a:ext cx="8885389" cy="3785652"/>
          </a:xfrm>
          <a:prstGeom prst="rect">
            <a:avLst/>
          </a:prstGeom>
        </p:spPr>
        <p:txBody>
          <a:bodyPr wrap="square">
            <a:spAutoFit/>
          </a:bodyPr>
          <a:lstStyle/>
          <a:p>
            <a:r>
              <a:rPr lang="en-US" sz="2000" b="1" dirty="0">
                <a:latin typeface="Arial" panose="020B0604020202020204" pitchFamily="34" charset="0"/>
                <a:ea typeface="Calibri" panose="020F0502020204030204" pitchFamily="34" charset="0"/>
                <a:cs typeface="Times New Roman" panose="02020603050405020304" pitchFamily="18" charset="0"/>
              </a:rPr>
              <a:t>“You serve seniors and veterans, immigrants and indigent</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r>
              <a:rPr lang="en-US" sz="2000" b="1" dirty="0">
                <a:latin typeface="Arial" panose="020B0604020202020204" pitchFamily="34" charset="0"/>
                <a:ea typeface="Calibri" panose="020F0502020204030204" pitchFamily="34" charset="0"/>
                <a:cs typeface="Times New Roman" panose="02020603050405020304" pitchFamily="18" charset="0"/>
              </a:rPr>
              <a:t>Recoverees, survivors and the occasional malcontent</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r>
              <a:rPr lang="en-US" sz="2000" b="1" dirty="0">
                <a:latin typeface="Arial" panose="020B0604020202020204" pitchFamily="34" charset="0"/>
                <a:ea typeface="Calibri" panose="020F0502020204030204" pitchFamily="34" charset="0"/>
                <a:cs typeface="Times New Roman" panose="02020603050405020304" pitchFamily="18" charset="0"/>
              </a:rPr>
              <a:t> </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r>
              <a:rPr lang="en-US" sz="2000" b="1" dirty="0">
                <a:latin typeface="Arial" panose="020B0604020202020204" pitchFamily="34" charset="0"/>
                <a:ea typeface="Calibri" panose="020F0502020204030204" pitchFamily="34" charset="0"/>
                <a:cs typeface="Times New Roman" panose="02020603050405020304" pitchFamily="18" charset="0"/>
              </a:rPr>
              <a:t>By Spring each patient becomes your opportunity</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r>
              <a:rPr lang="en-US" sz="2000" b="1" dirty="0">
                <a:latin typeface="Arial" panose="020B0604020202020204" pitchFamily="34" charset="0"/>
                <a:ea typeface="Calibri" panose="020F0502020204030204" pitchFamily="34" charset="0"/>
                <a:cs typeface="Times New Roman" panose="02020603050405020304" pitchFamily="18" charset="0"/>
              </a:rPr>
              <a:t>To give of your mind and skill to our vast community</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r>
              <a:rPr lang="en-US" sz="2000" b="1" dirty="0">
                <a:latin typeface="Arial" panose="020B0604020202020204" pitchFamily="34" charset="0"/>
                <a:ea typeface="Calibri" panose="020F0502020204030204" pitchFamily="34" charset="0"/>
                <a:cs typeface="Times New Roman" panose="02020603050405020304" pitchFamily="18" charset="0"/>
              </a:rPr>
              <a:t> </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r>
              <a:rPr lang="en-US" sz="2000" b="1" dirty="0">
                <a:latin typeface="Arial" panose="020B0604020202020204" pitchFamily="34" charset="0"/>
                <a:ea typeface="Calibri" panose="020F0502020204030204" pitchFamily="34" charset="0"/>
                <a:cs typeface="Times New Roman" panose="02020603050405020304" pitchFamily="18" charset="0"/>
              </a:rPr>
              <a:t>Oh how you’ve grown, it was my pleasure to tag along</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r>
              <a:rPr lang="en-US" sz="2000" b="1" dirty="0">
                <a:latin typeface="Arial" panose="020B0604020202020204" pitchFamily="34" charset="0"/>
                <a:ea typeface="Calibri" panose="020F0502020204030204" pitchFamily="34" charset="0"/>
                <a:cs typeface="Times New Roman" panose="02020603050405020304" pitchFamily="18" charset="0"/>
              </a:rPr>
              <a:t>Make your future about ‘giving’ and our profession will stay strong”</a:t>
            </a:r>
          </a:p>
          <a:p>
            <a:r>
              <a:rPr lang="en-US" sz="2000" b="1" dirty="0">
                <a:latin typeface="Arial" panose="020B0604020202020204" pitchFamily="34" charset="0"/>
                <a:ea typeface="Calibri" panose="020F0502020204030204" pitchFamily="34" charset="0"/>
                <a:cs typeface="Times New Roman" panose="02020603050405020304" pitchFamily="18" charset="0"/>
              </a:rPr>
              <a:t>			</a:t>
            </a:r>
          </a:p>
          <a:p>
            <a:r>
              <a:rPr lang="en-US" sz="2000" dirty="0">
                <a:latin typeface="Arial" panose="020B0604020202020204" pitchFamily="34" charset="0"/>
                <a:ea typeface="Calibri" panose="020F0502020204030204" pitchFamily="34" charset="0"/>
                <a:cs typeface="Times New Roman" panose="02020603050405020304" pitchFamily="18" charset="0"/>
              </a:rPr>
              <a:t>			Marilyn Nelson, RDH</a:t>
            </a:r>
          </a:p>
          <a:p>
            <a:r>
              <a:rPr lang="en-US" sz="2000" dirty="0">
                <a:latin typeface="Arial" panose="020B0604020202020204" pitchFamily="34" charset="0"/>
                <a:ea typeface="Calibri" panose="020F0502020204030204" pitchFamily="34" charset="0"/>
                <a:cs typeface="Times New Roman" panose="02020603050405020304" pitchFamily="18" charset="0"/>
              </a:rPr>
              <a:t>			Columbus Public Health</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latin typeface="Arial" panose="020B060402020202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rotWithShape="1">
          <a:blip r:embed="rId3"/>
          <a:srcRect t="12655"/>
          <a:stretch/>
        </p:blipFill>
        <p:spPr>
          <a:xfrm>
            <a:off x="7840302" y="1554022"/>
            <a:ext cx="4098202" cy="258241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7179045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Community Service</a:t>
            </a:r>
          </a:p>
        </p:txBody>
      </p:sp>
      <p:sp>
        <p:nvSpPr>
          <p:cNvPr id="4" name="Content Placeholder 3"/>
          <p:cNvSpPr>
            <a:spLocks noGrp="1"/>
          </p:cNvSpPr>
          <p:nvPr>
            <p:ph idx="1"/>
          </p:nvPr>
        </p:nvSpPr>
        <p:spPr>
          <a:xfrm>
            <a:off x="609601" y="2659927"/>
            <a:ext cx="10897353" cy="3994370"/>
          </a:xfrm>
        </p:spPr>
        <p:txBody>
          <a:bodyPr>
            <a:normAutofit fontScale="70000" lnSpcReduction="20000"/>
          </a:bodyPr>
          <a:lstStyle/>
          <a:p>
            <a:endParaRPr lang="en-US" dirty="0"/>
          </a:p>
          <a:p>
            <a:r>
              <a:rPr lang="en-US" b="1" dirty="0"/>
              <a:t>2-15 Graduates must be competent in communicating and collaborating with other members of the health care team to support comprehensive patient care. </a:t>
            </a:r>
            <a:endParaRPr lang="en-US" dirty="0"/>
          </a:p>
          <a:p>
            <a:r>
              <a:rPr lang="en-US" b="1" dirty="0"/>
              <a:t>Intent: </a:t>
            </a:r>
            <a:endParaRPr lang="en-US" dirty="0"/>
          </a:p>
          <a:p>
            <a:r>
              <a:rPr lang="en-US" i="1" dirty="0"/>
              <a:t>The ability to communicate verbally and in written form is basic to the safe and effective provision </a:t>
            </a:r>
            <a:r>
              <a:rPr lang="en-US" i="1" u="sng" dirty="0"/>
              <a:t>of oral health services for diverse populations. </a:t>
            </a:r>
            <a:r>
              <a:rPr lang="en-US" i="1" dirty="0"/>
              <a:t>Dental Hygienists should </a:t>
            </a:r>
            <a:r>
              <a:rPr lang="en-US" i="1" u="sng" dirty="0"/>
              <a:t>recognize the cultural influences impacting the delivery of health services to individuals and communities </a:t>
            </a:r>
            <a:r>
              <a:rPr lang="en-US" i="1" dirty="0"/>
              <a:t>(i.e. health status, health services and health beliefs). Students should understand the roles of members of the health-care team and have educational experiences that involve working with other health-care professional students and practitioners. </a:t>
            </a:r>
            <a:endParaRPr lang="en-US" dirty="0"/>
          </a:p>
          <a:p>
            <a:r>
              <a:rPr lang="en-US" b="1" dirty="0"/>
              <a:t>Examples of evidence to demonstrate compliance may include: </a:t>
            </a:r>
            <a:endParaRPr lang="en-US" dirty="0"/>
          </a:p>
          <a:p>
            <a:pPr marL="0" indent="0">
              <a:buNone/>
            </a:pPr>
            <a:r>
              <a:rPr lang="en-US" dirty="0"/>
              <a:t>	• student experiences demonstrating the ability to </a:t>
            </a:r>
            <a:r>
              <a:rPr lang="en-US" u="sng" dirty="0"/>
              <a:t>communicate </a:t>
            </a:r>
            <a:r>
              <a:rPr lang="en-US" dirty="0"/>
              <a:t>and collaborate effectively with </a:t>
            </a:r>
            <a:r>
              <a:rPr lang="en-US" u="sng" dirty="0"/>
              <a:t>a variety of individuals</a:t>
            </a:r>
            <a:r>
              <a:rPr lang="en-US" dirty="0"/>
              <a:t>, groups and 	health care providers. </a:t>
            </a:r>
          </a:p>
          <a:p>
            <a:pPr marL="0" indent="0">
              <a:buNone/>
            </a:pPr>
            <a:r>
              <a:rPr lang="en-US" dirty="0"/>
              <a:t>	• examples of individual and community-based oral health projects implemented by students during the previous academic year </a:t>
            </a:r>
          </a:p>
          <a:p>
            <a:pPr marL="0" indent="0">
              <a:buNone/>
            </a:pPr>
            <a:r>
              <a:rPr lang="en-US" dirty="0"/>
              <a:t>	• evaluation mechanisms designed to assess knowledge and performance of interdisciplinary communication and collaboration</a:t>
            </a:r>
          </a:p>
          <a:p>
            <a:endParaRPr lang="en-US" dirty="0"/>
          </a:p>
        </p:txBody>
      </p:sp>
      <p:sp>
        <p:nvSpPr>
          <p:cNvPr id="5" name="Text Placeholder 4"/>
          <p:cNvSpPr>
            <a:spLocks noGrp="1"/>
          </p:cNvSpPr>
          <p:nvPr>
            <p:ph type="body" idx="10"/>
          </p:nvPr>
        </p:nvSpPr>
        <p:spPr/>
        <p:txBody>
          <a:bodyPr/>
          <a:lstStyle/>
          <a:p>
            <a:r>
              <a:rPr lang="en-US" dirty="0"/>
              <a:t>Interpreter use</a:t>
            </a:r>
          </a:p>
        </p:txBody>
      </p:sp>
    </p:spTree>
    <p:extLst>
      <p:ext uri="{BB962C8B-B14F-4D97-AF65-F5344CB8AC3E}">
        <p14:creationId xmlns:p14="http://schemas.microsoft.com/office/powerpoint/2010/main" val="10807816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Community Service</a:t>
            </a:r>
          </a:p>
        </p:txBody>
      </p:sp>
      <p:sp>
        <p:nvSpPr>
          <p:cNvPr id="4" name="Content Placeholder 3"/>
          <p:cNvSpPr>
            <a:spLocks noGrp="1"/>
          </p:cNvSpPr>
          <p:nvPr>
            <p:ph idx="1"/>
          </p:nvPr>
        </p:nvSpPr>
        <p:spPr>
          <a:xfrm>
            <a:off x="609602" y="2659927"/>
            <a:ext cx="5266098" cy="3466236"/>
          </a:xfrm>
        </p:spPr>
        <p:txBody>
          <a:bodyPr>
            <a:normAutofit/>
          </a:bodyPr>
          <a:lstStyle/>
          <a:p>
            <a:r>
              <a:rPr lang="en-US" dirty="0"/>
              <a:t>Students have opportunity especially at The Ohio State University College of Dentistry and at Columbus Public Health. </a:t>
            </a:r>
          </a:p>
          <a:p>
            <a:endParaRPr lang="en-US" dirty="0"/>
          </a:p>
        </p:txBody>
      </p:sp>
      <p:sp>
        <p:nvSpPr>
          <p:cNvPr id="5" name="Text Placeholder 4"/>
          <p:cNvSpPr>
            <a:spLocks noGrp="1"/>
          </p:cNvSpPr>
          <p:nvPr>
            <p:ph type="body" idx="10"/>
          </p:nvPr>
        </p:nvSpPr>
        <p:spPr/>
        <p:txBody>
          <a:bodyPr/>
          <a:lstStyle/>
          <a:p>
            <a:r>
              <a:rPr lang="en-US" dirty="0"/>
              <a:t>Interpreter use</a:t>
            </a:r>
          </a:p>
        </p:txBody>
      </p:sp>
      <p:pic>
        <p:nvPicPr>
          <p:cNvPr id="7" name="Picture 6"/>
          <p:cNvPicPr>
            <a:picLocks noChangeAspect="1"/>
          </p:cNvPicPr>
          <p:nvPr/>
        </p:nvPicPr>
        <p:blipFill rotWithShape="1">
          <a:blip r:embed="rId3"/>
          <a:srcRect t="2460" b="2460"/>
          <a:stretch/>
        </p:blipFill>
        <p:spPr>
          <a:xfrm>
            <a:off x="6576677" y="1475715"/>
            <a:ext cx="5078108" cy="315060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035944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Interpreter interaction </a:t>
            </a:r>
          </a:p>
        </p:txBody>
      </p:sp>
      <p:sp>
        <p:nvSpPr>
          <p:cNvPr id="3" name="Content Placeholder 2"/>
          <p:cNvSpPr>
            <a:spLocks noGrp="1"/>
          </p:cNvSpPr>
          <p:nvPr>
            <p:ph idx="1"/>
          </p:nvPr>
        </p:nvSpPr>
        <p:spPr/>
        <p:txBody>
          <a:bodyPr>
            <a:normAutofit fontScale="77500" lnSpcReduction="20000"/>
          </a:bodyPr>
          <a:lstStyle/>
          <a:p>
            <a:r>
              <a:rPr lang="en-US" dirty="0"/>
              <a:t>Introduce yourself.</a:t>
            </a:r>
          </a:p>
          <a:p>
            <a:r>
              <a:rPr lang="en-US" b="1" dirty="0"/>
              <a:t>Always</a:t>
            </a:r>
            <a:r>
              <a:rPr lang="en-US" dirty="0"/>
              <a:t> look at the patient, not the interpreter. Speak </a:t>
            </a:r>
            <a:r>
              <a:rPr lang="en-US" b="1" dirty="0"/>
              <a:t>to</a:t>
            </a:r>
            <a:r>
              <a:rPr lang="en-US" dirty="0"/>
              <a:t> the patient. </a:t>
            </a:r>
          </a:p>
          <a:p>
            <a:r>
              <a:rPr lang="en-US" dirty="0"/>
              <a:t>Don’t talk louder, talk more slowly.</a:t>
            </a:r>
          </a:p>
          <a:p>
            <a:r>
              <a:rPr lang="en-US" dirty="0"/>
              <a:t>Avoid idioms, and explain any technical language.</a:t>
            </a:r>
          </a:p>
          <a:p>
            <a:r>
              <a:rPr lang="en-US" dirty="0"/>
              <a:t>Speak in short segments, no long complicated sentences.</a:t>
            </a:r>
          </a:p>
          <a:p>
            <a:r>
              <a:rPr lang="en-US" dirty="0"/>
              <a:t>Remember the interpreter may have to explain ideas in different terms because there is no equivalent to the English word used.  </a:t>
            </a:r>
          </a:p>
          <a:p>
            <a:r>
              <a:rPr lang="en-US" dirty="0"/>
              <a:t>Remember the interpreter is telling the patient exactly what you are saying. </a:t>
            </a:r>
          </a:p>
          <a:p>
            <a:r>
              <a:rPr lang="en-US" dirty="0"/>
              <a:t>Avoid condescension.</a:t>
            </a:r>
          </a:p>
          <a:p>
            <a:r>
              <a:rPr lang="en-US" dirty="0"/>
              <a:t>Be patient. They are being patient with you. </a:t>
            </a:r>
          </a:p>
          <a:p>
            <a:endParaRPr lang="en-US" dirty="0"/>
          </a:p>
        </p:txBody>
      </p:sp>
      <p:sp>
        <p:nvSpPr>
          <p:cNvPr id="4" name="Text Placeholder 3"/>
          <p:cNvSpPr>
            <a:spLocks noGrp="1"/>
          </p:cNvSpPr>
          <p:nvPr>
            <p:ph type="body" idx="10"/>
          </p:nvPr>
        </p:nvSpPr>
        <p:spPr/>
        <p:txBody>
          <a:bodyPr/>
          <a:lstStyle/>
          <a:p>
            <a:r>
              <a:rPr lang="en-US" dirty="0"/>
              <a:t>What are some basic rules</a:t>
            </a:r>
          </a:p>
        </p:txBody>
      </p:sp>
      <p:pic>
        <p:nvPicPr>
          <p:cNvPr id="5" name="Picture 4"/>
          <p:cNvPicPr>
            <a:picLocks noChangeAspect="1"/>
          </p:cNvPicPr>
          <p:nvPr/>
        </p:nvPicPr>
        <p:blipFill>
          <a:blip r:embed="rId3"/>
          <a:stretch>
            <a:fillRect/>
          </a:stretch>
        </p:blipFill>
        <p:spPr>
          <a:xfrm>
            <a:off x="7879834" y="669784"/>
            <a:ext cx="3468925" cy="2700762"/>
          </a:xfrm>
          <a:prstGeom prst="rect">
            <a:avLst/>
          </a:prstGeom>
        </p:spPr>
      </p:pic>
    </p:spTree>
    <p:extLst>
      <p:ext uri="{BB962C8B-B14F-4D97-AF65-F5344CB8AC3E}">
        <p14:creationId xmlns:p14="http://schemas.microsoft.com/office/powerpoint/2010/main" val="181755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57"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58" dur="1000"/>
                                        <p:tgtEl>
                                          <p:spTgt spid="3">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p:cTn id="63" dur="1000" fill="hold"/>
                                        <p:tgtEl>
                                          <p:spTgt spid="3">
                                            <p:txEl>
                                              <p:pRg st="8" end="8"/>
                                            </p:txEl>
                                          </p:spTgt>
                                        </p:tgtEl>
                                        <p:attrNameLst>
                                          <p:attrName>ppt_w</p:attrName>
                                        </p:attrNameLst>
                                      </p:cBhvr>
                                      <p:tavLst>
                                        <p:tav tm="0">
                                          <p:val>
                                            <p:strVal val="#ppt_w*0.70"/>
                                          </p:val>
                                        </p:tav>
                                        <p:tav tm="100000">
                                          <p:val>
                                            <p:strVal val="#ppt_w"/>
                                          </p:val>
                                        </p:tav>
                                      </p:tavLst>
                                    </p:anim>
                                    <p:anim calcmode="lin" valueType="num">
                                      <p:cBhvr>
                                        <p:cTn id="64" dur="1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65"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Faith Mission 3 half days for 3 semesters</a:t>
            </a:r>
          </a:p>
          <a:p>
            <a:pPr lvl="1"/>
            <a:r>
              <a:rPr lang="en-US" dirty="0" smtClean="0"/>
              <a:t>Average 4.5 patients over program</a:t>
            </a:r>
          </a:p>
          <a:p>
            <a:r>
              <a:rPr lang="en-US" dirty="0" smtClean="0"/>
              <a:t>Columbus Public Health 2 half days for 2 semesters</a:t>
            </a:r>
          </a:p>
          <a:p>
            <a:pPr lvl="1"/>
            <a:r>
              <a:rPr lang="en-US" dirty="0" smtClean="0"/>
              <a:t>Average 5 patients over program</a:t>
            </a:r>
          </a:p>
          <a:p>
            <a:r>
              <a:rPr lang="en-US" dirty="0" smtClean="0"/>
              <a:t>Children’s Hospital 3 half days for 2 semesters</a:t>
            </a:r>
          </a:p>
          <a:p>
            <a:pPr lvl="1"/>
            <a:r>
              <a:rPr lang="en-US" dirty="0" smtClean="0"/>
              <a:t>12 child or adolescent patients over program</a:t>
            </a:r>
          </a:p>
          <a:p>
            <a:r>
              <a:rPr lang="en-US" dirty="0" smtClean="0"/>
              <a:t>Can account for ~20% of patient contact requirement</a:t>
            </a:r>
          </a:p>
          <a:p>
            <a:pPr lvl="1"/>
            <a:endParaRPr lang="en-US" dirty="0" smtClean="0"/>
          </a:p>
          <a:p>
            <a:pPr lvl="1"/>
            <a:endParaRPr lang="en-US" dirty="0"/>
          </a:p>
        </p:txBody>
      </p:sp>
      <p:sp>
        <p:nvSpPr>
          <p:cNvPr id="3" name="Title 2"/>
          <p:cNvSpPr>
            <a:spLocks noGrp="1"/>
          </p:cNvSpPr>
          <p:nvPr>
            <p:ph type="title"/>
          </p:nvPr>
        </p:nvSpPr>
        <p:spPr/>
        <p:txBody>
          <a:bodyPr/>
          <a:lstStyle/>
          <a:p>
            <a:r>
              <a:rPr lang="en-US" dirty="0" smtClean="0"/>
              <a:t>Expected Outcomes</a:t>
            </a:r>
            <a:endParaRPr lang="en-US" dirty="0"/>
          </a:p>
        </p:txBody>
      </p:sp>
      <p:sp>
        <p:nvSpPr>
          <p:cNvPr id="4" name="Text Placeholder 3"/>
          <p:cNvSpPr>
            <a:spLocks noGrp="1"/>
          </p:cNvSpPr>
          <p:nvPr>
            <p:ph type="body" idx="10"/>
          </p:nvPr>
        </p:nvSpPr>
        <p:spPr/>
        <p:txBody>
          <a:bodyPr/>
          <a:lstStyle/>
          <a:p>
            <a:r>
              <a:rPr lang="en-US" dirty="0" smtClean="0"/>
              <a:t>Experience</a:t>
            </a:r>
            <a:endParaRPr lang="en-US" dirty="0"/>
          </a:p>
        </p:txBody>
      </p:sp>
      <p:pic>
        <p:nvPicPr>
          <p:cNvPr id="5" name="Picture 4"/>
          <p:cNvPicPr>
            <a:picLocks noChangeAspect="1"/>
          </p:cNvPicPr>
          <p:nvPr/>
        </p:nvPicPr>
        <p:blipFill>
          <a:blip r:embed="rId3"/>
          <a:stretch>
            <a:fillRect/>
          </a:stretch>
        </p:blipFill>
        <p:spPr>
          <a:xfrm>
            <a:off x="7263520" y="2020165"/>
            <a:ext cx="4038600" cy="333375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9181801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Journal Reflection</a:t>
            </a:r>
          </a:p>
          <a:p>
            <a:r>
              <a:rPr lang="en-US" dirty="0" smtClean="0"/>
              <a:t>Observation</a:t>
            </a:r>
          </a:p>
          <a:p>
            <a:r>
              <a:rPr lang="en-US" dirty="0" smtClean="0"/>
              <a:t>Exit interview prior to graduation</a:t>
            </a:r>
            <a:endParaRPr lang="en-US" dirty="0"/>
          </a:p>
        </p:txBody>
      </p:sp>
      <p:sp>
        <p:nvSpPr>
          <p:cNvPr id="3" name="Title 2"/>
          <p:cNvSpPr>
            <a:spLocks noGrp="1"/>
          </p:cNvSpPr>
          <p:nvPr>
            <p:ph type="title"/>
          </p:nvPr>
        </p:nvSpPr>
        <p:spPr/>
        <p:txBody>
          <a:bodyPr/>
          <a:lstStyle/>
          <a:p>
            <a:r>
              <a:rPr lang="en-US" dirty="0" smtClean="0"/>
              <a:t>Expected Outcomes</a:t>
            </a:r>
            <a:endParaRPr lang="en-US" dirty="0"/>
          </a:p>
        </p:txBody>
      </p:sp>
      <p:sp>
        <p:nvSpPr>
          <p:cNvPr id="4" name="Text Placeholder 3"/>
          <p:cNvSpPr>
            <a:spLocks noGrp="1"/>
          </p:cNvSpPr>
          <p:nvPr>
            <p:ph type="body" idx="10"/>
          </p:nvPr>
        </p:nvSpPr>
        <p:spPr/>
        <p:txBody>
          <a:bodyPr/>
          <a:lstStyle/>
          <a:p>
            <a:r>
              <a:rPr lang="en-US" dirty="0" smtClean="0"/>
              <a:t>Measuring or Assessing</a:t>
            </a:r>
            <a:endParaRPr lang="en-US" dirty="0"/>
          </a:p>
        </p:txBody>
      </p:sp>
      <p:pic>
        <p:nvPicPr>
          <p:cNvPr id="5" name="Picture 4"/>
          <p:cNvPicPr>
            <a:picLocks noChangeAspect="1"/>
          </p:cNvPicPr>
          <p:nvPr/>
        </p:nvPicPr>
        <p:blipFill>
          <a:blip r:embed="rId3"/>
          <a:stretch>
            <a:fillRect/>
          </a:stretch>
        </p:blipFill>
        <p:spPr>
          <a:xfrm>
            <a:off x="7263520" y="2020165"/>
            <a:ext cx="4038600" cy="333375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4943047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609601" y="2659927"/>
            <a:ext cx="6476999" cy="3466236"/>
          </a:xfrm>
        </p:spPr>
        <p:txBody>
          <a:bodyPr/>
          <a:lstStyle/>
          <a:p>
            <a:r>
              <a:rPr lang="en-US" dirty="0"/>
              <a:t>Can you see yourself donating your time in the future?</a:t>
            </a:r>
          </a:p>
          <a:p>
            <a:pPr lvl="1"/>
            <a:r>
              <a:rPr lang="en-US" dirty="0"/>
              <a:t>Why?</a:t>
            </a:r>
          </a:p>
          <a:p>
            <a:r>
              <a:rPr lang="en-US" dirty="0"/>
              <a:t>Do you think that your experiences have changed your perspective?</a:t>
            </a:r>
          </a:p>
          <a:p>
            <a:pPr lvl="1"/>
            <a:r>
              <a:rPr lang="en-US" dirty="0"/>
              <a:t>How?</a:t>
            </a:r>
          </a:p>
          <a:p>
            <a:pPr lvl="1"/>
            <a:endParaRPr lang="en-US" dirty="0"/>
          </a:p>
        </p:txBody>
      </p:sp>
      <p:sp>
        <p:nvSpPr>
          <p:cNvPr id="4" name="Text Placeholder 3"/>
          <p:cNvSpPr>
            <a:spLocks noGrp="1"/>
          </p:cNvSpPr>
          <p:nvPr>
            <p:ph type="body" idx="10"/>
          </p:nvPr>
        </p:nvSpPr>
        <p:spPr/>
        <p:txBody>
          <a:bodyPr/>
          <a:lstStyle/>
          <a:p>
            <a:r>
              <a:rPr lang="en-US" dirty="0"/>
              <a:t>Ultimately looking for a change in attitude</a:t>
            </a:r>
          </a:p>
        </p:txBody>
      </p:sp>
      <p:pic>
        <p:nvPicPr>
          <p:cNvPr id="6" name="Picture 5"/>
          <p:cNvPicPr>
            <a:picLocks noChangeAspect="1"/>
          </p:cNvPicPr>
          <p:nvPr/>
        </p:nvPicPr>
        <p:blipFill>
          <a:blip r:embed="rId3"/>
          <a:stretch>
            <a:fillRect/>
          </a:stretch>
        </p:blipFill>
        <p:spPr>
          <a:xfrm>
            <a:off x="7086600" y="2824595"/>
            <a:ext cx="4705350" cy="3136900"/>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a:stretch>
            <a:fillRect/>
          </a:stretch>
        </p:blipFill>
        <p:spPr>
          <a:xfrm>
            <a:off x="8010525" y="418422"/>
            <a:ext cx="2857500" cy="1743075"/>
          </a:xfrm>
          <a:prstGeom prst="rect">
            <a:avLst/>
          </a:prstGeom>
        </p:spPr>
      </p:pic>
    </p:spTree>
    <p:extLst>
      <p:ext uri="{BB962C8B-B14F-4D97-AF65-F5344CB8AC3E}">
        <p14:creationId xmlns:p14="http://schemas.microsoft.com/office/powerpoint/2010/main" val="7761366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8000" dirty="0"/>
              <a:t>Questions?</a:t>
            </a:r>
          </a:p>
        </p:txBody>
      </p:sp>
      <p:sp>
        <p:nvSpPr>
          <p:cNvPr id="3" name="Subtitle 2"/>
          <p:cNvSpPr>
            <a:spLocks noGrp="1"/>
          </p:cNvSpPr>
          <p:nvPr>
            <p:ph type="subTitle" idx="1"/>
          </p:nvPr>
        </p:nvSpPr>
        <p:spPr>
          <a:xfrm>
            <a:off x="914400" y="5327675"/>
            <a:ext cx="4755101" cy="1752600"/>
          </a:xfrm>
        </p:spPr>
        <p:txBody>
          <a:bodyPr/>
          <a:lstStyle/>
          <a:p>
            <a:r>
              <a:rPr lang="en-US" dirty="0"/>
              <a:t>Thank you for your attention</a:t>
            </a:r>
          </a:p>
          <a:p>
            <a:endParaRPr lang="en-US" dirty="0"/>
          </a:p>
          <a:p>
            <a:r>
              <a:rPr lang="en-US" dirty="0"/>
              <a:t>Connie and Dan </a:t>
            </a:r>
          </a:p>
        </p:txBody>
      </p:sp>
    </p:spTree>
    <p:extLst>
      <p:ext uri="{BB962C8B-B14F-4D97-AF65-F5344CB8AC3E}">
        <p14:creationId xmlns:p14="http://schemas.microsoft.com/office/powerpoint/2010/main" val="2458510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a:t>
            </a:r>
          </a:p>
        </p:txBody>
      </p:sp>
      <p:sp>
        <p:nvSpPr>
          <p:cNvPr id="3" name="Content Placeholder 2"/>
          <p:cNvSpPr>
            <a:spLocks noGrp="1"/>
          </p:cNvSpPr>
          <p:nvPr>
            <p:ph idx="1"/>
          </p:nvPr>
        </p:nvSpPr>
        <p:spPr>
          <a:xfrm>
            <a:off x="609602" y="2659927"/>
            <a:ext cx="5990374" cy="3466236"/>
          </a:xfrm>
        </p:spPr>
        <p:txBody>
          <a:bodyPr/>
          <a:lstStyle/>
          <a:p>
            <a:r>
              <a:rPr lang="en-US" dirty="0"/>
              <a:t>Answer in one short </a:t>
            </a:r>
            <a:r>
              <a:rPr lang="en-US" dirty="0" smtClean="0"/>
              <a:t>sentence/phrase </a:t>
            </a:r>
            <a:r>
              <a:rPr lang="en-US" dirty="0"/>
              <a:t>describing what </a:t>
            </a:r>
            <a:r>
              <a:rPr lang="en-US" dirty="0" smtClean="0"/>
              <a:t>you think of when someone says ‘Service </a:t>
            </a:r>
            <a:r>
              <a:rPr lang="en-US" dirty="0"/>
              <a:t>Learning</a:t>
            </a:r>
            <a:r>
              <a:rPr lang="en-US" dirty="0" smtClean="0"/>
              <a:t>’.</a:t>
            </a:r>
            <a:endParaRPr lang="en-US" dirty="0"/>
          </a:p>
          <a:p>
            <a:r>
              <a:rPr lang="en-US" dirty="0"/>
              <a:t>Pass the card to your left. </a:t>
            </a:r>
          </a:p>
          <a:p>
            <a:r>
              <a:rPr lang="en-US" dirty="0"/>
              <a:t>Read previous answers and add your own.</a:t>
            </a:r>
          </a:p>
          <a:p>
            <a:r>
              <a:rPr lang="en-US" dirty="0"/>
              <a:t>When card returns to the start we will share some of the ideas expressed, and how others answers may have changed your thoughts.  </a:t>
            </a:r>
          </a:p>
        </p:txBody>
      </p:sp>
      <p:sp>
        <p:nvSpPr>
          <p:cNvPr id="4" name="Text Placeholder 3"/>
          <p:cNvSpPr>
            <a:spLocks noGrp="1"/>
          </p:cNvSpPr>
          <p:nvPr>
            <p:ph type="body" idx="10"/>
          </p:nvPr>
        </p:nvSpPr>
        <p:spPr/>
        <p:txBody>
          <a:bodyPr/>
          <a:lstStyle/>
          <a:p>
            <a:r>
              <a:rPr lang="en-US" dirty="0"/>
              <a:t>Silent Card Pass</a:t>
            </a:r>
          </a:p>
        </p:txBody>
      </p:sp>
      <p:pic>
        <p:nvPicPr>
          <p:cNvPr id="5" name="Picture 4"/>
          <p:cNvPicPr>
            <a:picLocks noChangeAspect="1"/>
          </p:cNvPicPr>
          <p:nvPr/>
        </p:nvPicPr>
        <p:blipFill>
          <a:blip r:embed="rId3"/>
          <a:stretch>
            <a:fillRect/>
          </a:stretch>
        </p:blipFill>
        <p:spPr>
          <a:xfrm>
            <a:off x="6838195" y="418422"/>
            <a:ext cx="4762500" cy="534352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16254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63644" y="3275153"/>
            <a:ext cx="6096000" cy="923330"/>
          </a:xfrm>
          <a:prstGeom prst="rect">
            <a:avLst/>
          </a:prstGeom>
        </p:spPr>
        <p:txBody>
          <a:bodyPr>
            <a:spAutoFit/>
          </a:bodyPr>
          <a:lstStyle/>
          <a:p>
            <a:pPr marL="461963" indent="-461963"/>
            <a:r>
              <a:rPr lang="en-US" dirty="0"/>
              <a:t>Vogelgesang, L., &amp; Astin, A. (2000). Comparing the effects of community service and service-learning. </a:t>
            </a:r>
            <a:r>
              <a:rPr lang="en-US" i="1" dirty="0"/>
              <a:t>Michigan Journal of Community Service Learning</a:t>
            </a:r>
            <a:r>
              <a:rPr lang="en-US" dirty="0"/>
              <a:t>, </a:t>
            </a:r>
            <a:r>
              <a:rPr lang="en-US" i="1" dirty="0"/>
              <a:t>7</a:t>
            </a:r>
            <a:r>
              <a:rPr lang="en-US" dirty="0"/>
              <a:t>(1), 25-34.</a:t>
            </a:r>
          </a:p>
        </p:txBody>
      </p:sp>
      <p:sp>
        <p:nvSpPr>
          <p:cNvPr id="3" name="TextBox 2"/>
          <p:cNvSpPr txBox="1"/>
          <p:nvPr/>
        </p:nvSpPr>
        <p:spPr>
          <a:xfrm>
            <a:off x="3051018" y="2326741"/>
            <a:ext cx="1611517" cy="369332"/>
          </a:xfrm>
          <a:prstGeom prst="rect">
            <a:avLst/>
          </a:prstGeom>
          <a:noFill/>
        </p:spPr>
        <p:txBody>
          <a:bodyPr wrap="square" rtlCol="0">
            <a:spAutoFit/>
          </a:bodyPr>
          <a:lstStyle/>
          <a:p>
            <a:pPr algn="ctr"/>
            <a:r>
              <a:rPr lang="en-US" dirty="0"/>
              <a:t>References</a:t>
            </a:r>
          </a:p>
        </p:txBody>
      </p:sp>
    </p:spTree>
    <p:extLst>
      <p:ext uri="{BB962C8B-B14F-4D97-AF65-F5344CB8AC3E}">
        <p14:creationId xmlns:p14="http://schemas.microsoft.com/office/powerpoint/2010/main" val="2770699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37BBC">
            <a:alpha val="27000"/>
          </a:srgb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solidFill>
            <a:srgbClr val="137BBC"/>
          </a:solidFill>
        </p:spPr>
        <p:txBody>
          <a:bodyPr/>
          <a:lstStyle/>
          <a:p>
            <a:r>
              <a:rPr lang="en-US" dirty="0">
                <a:solidFill>
                  <a:schemeClr val="bg1"/>
                </a:solidFill>
              </a:rPr>
              <a:t>What is Service Learning </a:t>
            </a:r>
          </a:p>
        </p:txBody>
      </p:sp>
      <p:pic>
        <p:nvPicPr>
          <p:cNvPr id="2" name="Picture 1"/>
          <p:cNvPicPr>
            <a:picLocks noChangeAspect="1"/>
          </p:cNvPicPr>
          <p:nvPr/>
        </p:nvPicPr>
        <p:blipFill>
          <a:blip r:embed="rId3"/>
          <a:stretch>
            <a:fillRect/>
          </a:stretch>
        </p:blipFill>
        <p:spPr>
          <a:xfrm>
            <a:off x="8191443" y="974184"/>
            <a:ext cx="3450223" cy="35385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Content Placeholder 5"/>
          <p:cNvSpPr>
            <a:spLocks noGrp="1"/>
          </p:cNvSpPr>
          <p:nvPr>
            <p:ph idx="1"/>
          </p:nvPr>
        </p:nvSpPr>
        <p:spPr>
          <a:xfrm>
            <a:off x="609602" y="2659927"/>
            <a:ext cx="7425266" cy="3466236"/>
          </a:xfrm>
        </p:spPr>
        <p:txBody>
          <a:bodyPr/>
          <a:lstStyle/>
          <a:p>
            <a:r>
              <a:rPr lang="en-US" sz="3200" b="1" dirty="0">
                <a:ln w="12700">
                  <a:solidFill>
                    <a:schemeClr val="accent1"/>
                  </a:solidFill>
                  <a:prstDash val="solid"/>
                </a:ln>
                <a:solidFill>
                  <a:srgbClr val="002060"/>
                </a:solidFill>
                <a:effectLst>
                  <a:outerShdw dist="38100" dir="2640000" algn="bl" rotWithShape="0">
                    <a:schemeClr val="accent1"/>
                  </a:outerShdw>
                </a:effectLst>
              </a:rPr>
              <a:t>“a teaching and learning strategy that integrates meaningful community service with instruction and reflection to enrich the learning process, teach civic responsibility, and strengthen communities.”  (Learn and Serve)</a:t>
            </a:r>
          </a:p>
          <a:p>
            <a:endParaRPr lang="en-US" sz="3200" b="1" dirty="0">
              <a:ln w="12700">
                <a:solidFill>
                  <a:schemeClr val="accent1"/>
                </a:solidFill>
                <a:prstDash val="solid"/>
              </a:ln>
              <a:solidFill>
                <a:srgbClr val="002060"/>
              </a:solidFill>
              <a:effectLst>
                <a:outerShdw dist="38100" dir="2640000" algn="bl" rotWithShape="0">
                  <a:schemeClr val="accent1"/>
                </a:outerShdw>
              </a:effectLst>
            </a:endParaRPr>
          </a:p>
        </p:txBody>
      </p:sp>
    </p:spTree>
    <p:extLst>
      <p:ext uri="{BB962C8B-B14F-4D97-AF65-F5344CB8AC3E}">
        <p14:creationId xmlns:p14="http://schemas.microsoft.com/office/powerpoint/2010/main" val="33945734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499533"/>
            <a:ext cx="9004697" cy="2099734"/>
          </a:xfrm>
        </p:spPr>
        <p:txBody>
          <a:bodyPr/>
          <a:lstStyle/>
          <a:p>
            <a:r>
              <a:rPr lang="en-US" dirty="0"/>
              <a:t>A Service-Learning </a:t>
            </a:r>
            <a:br>
              <a:rPr lang="en-US" dirty="0"/>
            </a:br>
            <a:r>
              <a:rPr lang="en-US" dirty="0"/>
              <a:t>class has: </a:t>
            </a:r>
            <a:br>
              <a:rPr lang="en-US" dirty="0"/>
            </a:br>
            <a:endParaRPr lang="en-US" dirty="0"/>
          </a:p>
        </p:txBody>
      </p:sp>
      <p:sp>
        <p:nvSpPr>
          <p:cNvPr id="3" name="Content Placeholder 2"/>
          <p:cNvSpPr>
            <a:spLocks noGrp="1"/>
          </p:cNvSpPr>
          <p:nvPr>
            <p:ph idx="1"/>
          </p:nvPr>
        </p:nvSpPr>
        <p:spPr>
          <a:xfrm>
            <a:off x="609600" y="2084194"/>
            <a:ext cx="6117125" cy="4773806"/>
          </a:xfrm>
        </p:spPr>
        <p:txBody>
          <a:bodyPr>
            <a:normAutofit fontScale="92500" lnSpcReduction="20000"/>
          </a:bodyPr>
          <a:lstStyle/>
          <a:p>
            <a:r>
              <a:rPr lang="en-US" dirty="0"/>
              <a:t>COMMUNITY ENGAGEMENT: </a:t>
            </a:r>
          </a:p>
          <a:p>
            <a:pPr marL="914400" indent="-914400">
              <a:buNone/>
            </a:pPr>
            <a:r>
              <a:rPr lang="en-US" dirty="0"/>
              <a:t>	Uses experiential strategies characterized by  student participation in an organized service    activity </a:t>
            </a:r>
          </a:p>
          <a:p>
            <a:r>
              <a:rPr lang="en-US" dirty="0"/>
              <a:t>SERVICE: </a:t>
            </a:r>
          </a:p>
          <a:p>
            <a:pPr marL="914400" indent="-914400">
              <a:buNone/>
            </a:pPr>
            <a:r>
              <a:rPr lang="en-US" dirty="0"/>
              <a:t>	Engages in service that meets identified community needs </a:t>
            </a:r>
          </a:p>
          <a:p>
            <a:r>
              <a:rPr lang="en-US" dirty="0"/>
              <a:t>ACADEMICS: </a:t>
            </a:r>
          </a:p>
          <a:p>
            <a:pPr marL="914400" indent="-914400">
              <a:buNone/>
            </a:pPr>
            <a:r>
              <a:rPr lang="en-US" dirty="0"/>
              <a:t>	Connects service to specific learning outcomes </a:t>
            </a:r>
          </a:p>
          <a:p>
            <a:r>
              <a:rPr lang="en-US" dirty="0"/>
              <a:t>REFLECTION: </a:t>
            </a:r>
          </a:p>
          <a:p>
            <a:pPr marL="914400" indent="-914400">
              <a:buNone/>
            </a:pPr>
            <a:r>
              <a:rPr lang="en-US" dirty="0"/>
              <a:t>	Provides structured time for students to analyze and connect the service experience to learning </a:t>
            </a:r>
          </a:p>
          <a:p>
            <a:endParaRPr lang="en-US" dirty="0"/>
          </a:p>
        </p:txBody>
      </p:sp>
      <p:pic>
        <p:nvPicPr>
          <p:cNvPr id="6" name="Picture 5"/>
          <p:cNvPicPr>
            <a:picLocks noChangeAspect="1"/>
          </p:cNvPicPr>
          <p:nvPr/>
        </p:nvPicPr>
        <p:blipFill rotWithShape="1">
          <a:blip r:embed="rId3"/>
          <a:srcRect l="7856" t="10458" r="39352" b="18079"/>
          <a:stretch/>
        </p:blipFill>
        <p:spPr>
          <a:xfrm>
            <a:off x="6971168" y="1982953"/>
            <a:ext cx="4775381" cy="3444834"/>
          </a:xfrm>
          <a:prstGeom prst="rect">
            <a:avLst/>
          </a:prstGeom>
          <a:ln>
            <a:noFill/>
          </a:ln>
          <a:effectLst>
            <a:softEdge rad="112500"/>
          </a:effectLst>
        </p:spPr>
      </p:pic>
    </p:spTree>
    <p:extLst>
      <p:ext uri="{BB962C8B-B14F-4D97-AF65-F5344CB8AC3E}">
        <p14:creationId xmlns:p14="http://schemas.microsoft.com/office/powerpoint/2010/main" val="96267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1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1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125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125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125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125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125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2" dur="125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2" y="2659927"/>
            <a:ext cx="6595532" cy="3466236"/>
          </a:xfrm>
        </p:spPr>
        <p:txBody>
          <a:bodyPr/>
          <a:lstStyle/>
          <a:p>
            <a:r>
              <a:rPr lang="en-US" dirty="0"/>
              <a:t>Inclusive experiences.</a:t>
            </a:r>
          </a:p>
          <a:p>
            <a:r>
              <a:rPr lang="en-US" dirty="0"/>
              <a:t>Challenges and rewards in integrating discussions of diversity in the classroom. </a:t>
            </a:r>
          </a:p>
          <a:p>
            <a:r>
              <a:rPr lang="en-US" dirty="0"/>
              <a:t>Identifying on-campus or off-campus organizations that address a social justice topic or need. </a:t>
            </a:r>
          </a:p>
          <a:p>
            <a:r>
              <a:rPr lang="en-US" dirty="0"/>
              <a:t>Real world application.</a:t>
            </a:r>
          </a:p>
          <a:p>
            <a:endParaRPr lang="en-US" dirty="0"/>
          </a:p>
        </p:txBody>
      </p:sp>
      <p:sp>
        <p:nvSpPr>
          <p:cNvPr id="3" name="Title 2"/>
          <p:cNvSpPr>
            <a:spLocks noGrp="1"/>
          </p:cNvSpPr>
          <p:nvPr>
            <p:ph type="title"/>
          </p:nvPr>
        </p:nvSpPr>
        <p:spPr/>
        <p:txBody>
          <a:bodyPr/>
          <a:lstStyle/>
          <a:p>
            <a:r>
              <a:rPr lang="en-US" dirty="0"/>
              <a:t>What is different about a Service Learning Class?</a:t>
            </a:r>
            <a:br>
              <a:rPr lang="en-US" dirty="0"/>
            </a:br>
            <a:endParaRPr lang="en-US" dirty="0"/>
          </a:p>
        </p:txBody>
      </p:sp>
      <p:pic>
        <p:nvPicPr>
          <p:cNvPr id="5" name="Picture 4"/>
          <p:cNvPicPr>
            <a:picLocks noChangeAspect="1"/>
          </p:cNvPicPr>
          <p:nvPr/>
        </p:nvPicPr>
        <p:blipFill>
          <a:blip r:embed="rId3">
            <a:duotone>
              <a:prstClr val="black"/>
              <a:schemeClr val="tx2">
                <a:lumMod val="20000"/>
                <a:lumOff val="80000"/>
                <a:tint val="45000"/>
                <a:satMod val="400000"/>
              </a:schemeClr>
            </a:duotone>
          </a:blip>
          <a:stretch>
            <a:fillRect/>
          </a:stretch>
        </p:blipFill>
        <p:spPr>
          <a:xfrm>
            <a:off x="7205134" y="2763027"/>
            <a:ext cx="4354823" cy="2835050"/>
          </a:xfrm>
          <a:prstGeom prst="roundRect">
            <a:avLst>
              <a:gd name="adj" fmla="val 11111"/>
            </a:avLst>
          </a:prstGeom>
          <a:ln w="190500" cap="rnd">
            <a:solidFill>
              <a:srgbClr val="005E92"/>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96190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Faith Mission of Lutheran Social Services</a:t>
            </a:r>
          </a:p>
          <a:p>
            <a:r>
              <a:rPr lang="en-US" dirty="0" smtClean="0"/>
              <a:t>Columbus Public Health/PrimaryOne Health</a:t>
            </a:r>
          </a:p>
          <a:p>
            <a:pPr lvl="1"/>
            <a:r>
              <a:rPr lang="en-US" dirty="0" smtClean="0"/>
              <a:t>Dental/Physician’s Care Connection</a:t>
            </a:r>
          </a:p>
          <a:p>
            <a:r>
              <a:rPr lang="en-US" dirty="0" smtClean="0"/>
              <a:t>Columbus Public Health School-based Dental Sealant program</a:t>
            </a:r>
          </a:p>
          <a:p>
            <a:r>
              <a:rPr lang="en-US" dirty="0" smtClean="0"/>
              <a:t>Nationwide Children’s Hospital</a:t>
            </a:r>
            <a:endParaRPr lang="en-US" dirty="0"/>
          </a:p>
        </p:txBody>
      </p:sp>
      <p:sp>
        <p:nvSpPr>
          <p:cNvPr id="3" name="Title 2"/>
          <p:cNvSpPr>
            <a:spLocks noGrp="1"/>
          </p:cNvSpPr>
          <p:nvPr>
            <p:ph type="title"/>
          </p:nvPr>
        </p:nvSpPr>
        <p:spPr/>
        <p:txBody>
          <a:bodyPr/>
          <a:lstStyle/>
          <a:p>
            <a:r>
              <a:rPr lang="en-US" dirty="0" smtClean="0"/>
              <a:t>Community Engagement</a:t>
            </a:r>
            <a:endParaRPr lang="en-US" dirty="0"/>
          </a:p>
        </p:txBody>
      </p:sp>
      <p:sp>
        <p:nvSpPr>
          <p:cNvPr id="4" name="Text Placeholder 3"/>
          <p:cNvSpPr>
            <a:spLocks noGrp="1"/>
          </p:cNvSpPr>
          <p:nvPr>
            <p:ph type="body" idx="10"/>
          </p:nvPr>
        </p:nvSpPr>
        <p:spPr/>
        <p:txBody>
          <a:bodyPr/>
          <a:lstStyle/>
          <a:p>
            <a:r>
              <a:rPr lang="en-US" dirty="0" smtClean="0"/>
              <a:t>Our Partners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2561" y="359841"/>
            <a:ext cx="3107527" cy="3114448"/>
          </a:xfrm>
          <a:prstGeom prst="round2DiagRect">
            <a:avLst>
              <a:gd name="adj1" fmla="val 16667"/>
              <a:gd name="adj2" fmla="val 0"/>
            </a:avLst>
          </a:prstGeom>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6961340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Engagement</a:t>
            </a:r>
          </a:p>
        </p:txBody>
      </p:sp>
      <p:sp>
        <p:nvSpPr>
          <p:cNvPr id="3" name="Content Placeholder 2"/>
          <p:cNvSpPr>
            <a:spLocks noGrp="1"/>
          </p:cNvSpPr>
          <p:nvPr>
            <p:ph idx="1"/>
          </p:nvPr>
        </p:nvSpPr>
        <p:spPr/>
        <p:txBody>
          <a:bodyPr/>
          <a:lstStyle/>
          <a:p>
            <a:r>
              <a:rPr lang="en-US" dirty="0"/>
              <a:t>Dental caries (tooth decay) is the single most common chronic childhood disease. (Healthy People 2000, 2010, 2020)</a:t>
            </a:r>
          </a:p>
          <a:p>
            <a:r>
              <a:rPr lang="en-US" dirty="0"/>
              <a:t>Even though tooth decay can be prevented, </a:t>
            </a:r>
            <a:r>
              <a:rPr lang="en-US" b="1" dirty="0"/>
              <a:t>51 percent </a:t>
            </a:r>
            <a:r>
              <a:rPr lang="en-US" dirty="0"/>
              <a:t>of Ohio schoolchildren had a </a:t>
            </a:r>
            <a:r>
              <a:rPr lang="en-US" b="1" dirty="0"/>
              <a:t>history of tooth decay </a:t>
            </a:r>
            <a:r>
              <a:rPr lang="en-US" dirty="0"/>
              <a:t>in their primary (baby teeth) or permanent teeth. </a:t>
            </a:r>
          </a:p>
          <a:p>
            <a:r>
              <a:rPr lang="en-US" dirty="0"/>
              <a:t>Fortunately, </a:t>
            </a:r>
            <a:r>
              <a:rPr lang="en-US" b="1" dirty="0"/>
              <a:t>49 percent </a:t>
            </a:r>
            <a:r>
              <a:rPr lang="en-US" dirty="0"/>
              <a:t>of Ohio’s schoolchildren had a </a:t>
            </a:r>
            <a:r>
              <a:rPr lang="en-US" b="1" dirty="0"/>
              <a:t>dental sealant </a:t>
            </a:r>
            <a:r>
              <a:rPr lang="en-US" dirty="0"/>
              <a:t>on at least one permanent (adult) molar. (ODH)</a:t>
            </a:r>
          </a:p>
        </p:txBody>
      </p:sp>
      <p:sp>
        <p:nvSpPr>
          <p:cNvPr id="4" name="Text Placeholder 3"/>
          <p:cNvSpPr>
            <a:spLocks noGrp="1"/>
          </p:cNvSpPr>
          <p:nvPr>
            <p:ph type="body" idx="10"/>
          </p:nvPr>
        </p:nvSpPr>
        <p:spPr/>
        <p:txBody>
          <a:bodyPr/>
          <a:lstStyle/>
          <a:p>
            <a:r>
              <a:rPr lang="en-US" dirty="0"/>
              <a:t>Dental Sealant Program Columbus Public Health</a:t>
            </a:r>
          </a:p>
        </p:txBody>
      </p:sp>
      <p:sp>
        <p:nvSpPr>
          <p:cNvPr id="6" name="TextBox 5"/>
          <p:cNvSpPr txBox="1"/>
          <p:nvPr/>
        </p:nvSpPr>
        <p:spPr>
          <a:xfrm>
            <a:off x="7912729" y="6476976"/>
            <a:ext cx="1511929" cy="215444"/>
          </a:xfrm>
          <a:prstGeom prst="rect">
            <a:avLst/>
          </a:prstGeom>
          <a:noFill/>
        </p:spPr>
        <p:txBody>
          <a:bodyPr wrap="square" rtlCol="0">
            <a:spAutoFit/>
          </a:bodyPr>
          <a:lstStyle/>
          <a:p>
            <a:r>
              <a:rPr lang="en-US" sz="800" dirty="0"/>
              <a:t>Charlotte-Mecklenburg Schools</a:t>
            </a:r>
          </a:p>
        </p:txBody>
      </p:sp>
    </p:spTree>
    <p:extLst>
      <p:ext uri="{BB962C8B-B14F-4D97-AF65-F5344CB8AC3E}">
        <p14:creationId xmlns:p14="http://schemas.microsoft.com/office/powerpoint/2010/main" val="34782846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28000">
              <a:schemeClr val="accent1">
                <a:lumMod val="45000"/>
                <a:lumOff val="55000"/>
              </a:schemeClr>
            </a:gs>
            <a:gs pos="4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 </a:t>
            </a:r>
          </a:p>
        </p:txBody>
      </p:sp>
      <p:sp>
        <p:nvSpPr>
          <p:cNvPr id="3" name="Content Placeholder 2"/>
          <p:cNvSpPr>
            <a:spLocks noGrp="1"/>
          </p:cNvSpPr>
          <p:nvPr>
            <p:ph idx="1"/>
          </p:nvPr>
        </p:nvSpPr>
        <p:spPr>
          <a:xfrm>
            <a:off x="609602" y="2659927"/>
            <a:ext cx="5838823" cy="3466236"/>
          </a:xfrm>
        </p:spPr>
        <p:txBody>
          <a:bodyPr/>
          <a:lstStyle/>
          <a:p>
            <a:r>
              <a:rPr lang="en-US" dirty="0"/>
              <a:t>The homeless face multiple obstacles to health care, dental care in particular. </a:t>
            </a:r>
          </a:p>
          <a:p>
            <a:endParaRPr lang="en-US" dirty="0"/>
          </a:p>
          <a:p>
            <a:r>
              <a:rPr lang="en-US" dirty="0"/>
              <a:t>Students provide dental cleanings.</a:t>
            </a:r>
          </a:p>
          <a:p>
            <a:endParaRPr lang="en-US" dirty="0"/>
          </a:p>
          <a:p>
            <a:r>
              <a:rPr lang="en-US" dirty="0"/>
              <a:t>Needs of individual patients vary greatly.</a:t>
            </a:r>
          </a:p>
          <a:p>
            <a:endParaRPr lang="en-US" dirty="0"/>
          </a:p>
          <a:p>
            <a:r>
              <a:rPr lang="en-US" dirty="0"/>
              <a:t>Many are medically compromised</a:t>
            </a:r>
          </a:p>
          <a:p>
            <a:pPr marL="0" indent="0">
              <a:buNone/>
            </a:pPr>
            <a:endParaRPr lang="en-US" dirty="0"/>
          </a:p>
        </p:txBody>
      </p:sp>
      <p:sp>
        <p:nvSpPr>
          <p:cNvPr id="4" name="Text Placeholder 3"/>
          <p:cNvSpPr>
            <a:spLocks noGrp="1"/>
          </p:cNvSpPr>
          <p:nvPr>
            <p:ph type="body" idx="10"/>
          </p:nvPr>
        </p:nvSpPr>
        <p:spPr/>
        <p:txBody>
          <a:bodyPr/>
          <a:lstStyle/>
          <a:p>
            <a:r>
              <a:rPr lang="en-US" dirty="0"/>
              <a:t>Faith Mission of Lutheran Social Services</a:t>
            </a:r>
          </a:p>
        </p:txBody>
      </p:sp>
      <p:pic>
        <p:nvPicPr>
          <p:cNvPr id="6" name="Picture 5"/>
          <p:cNvPicPr>
            <a:picLocks noChangeAspect="1"/>
          </p:cNvPicPr>
          <p:nvPr/>
        </p:nvPicPr>
        <p:blipFill>
          <a:blip r:embed="rId3"/>
          <a:stretch>
            <a:fillRect/>
          </a:stretch>
        </p:blipFill>
        <p:spPr>
          <a:xfrm>
            <a:off x="6511920" y="1724026"/>
            <a:ext cx="5281951" cy="3525988"/>
          </a:xfrm>
          <a:prstGeom prst="rect">
            <a:avLst/>
          </a:prstGeom>
          <a:ln>
            <a:noFill/>
          </a:ln>
          <a:effectLst>
            <a:softEdge rad="112500"/>
          </a:effectLst>
        </p:spPr>
      </p:pic>
    </p:spTree>
    <p:extLst>
      <p:ext uri="{BB962C8B-B14F-4D97-AF65-F5344CB8AC3E}">
        <p14:creationId xmlns:p14="http://schemas.microsoft.com/office/powerpoint/2010/main" val="534816595"/>
      </p:ext>
    </p:extLst>
  </p:cSld>
  <p:clrMapOvr>
    <a:masterClrMapping/>
  </p:clrMapOvr>
  <p:timing>
    <p:tnLst>
      <p:par>
        <p:cTn id="1" dur="indefinite" restart="never" nodeType="tmRoot"/>
      </p:par>
    </p:tnLst>
  </p:timing>
</p:sld>
</file>

<file path=ppt/theme/theme1.xml><?xml version="1.0" encoding="utf-8"?>
<a:theme xmlns:a="http://schemas.openxmlformats.org/drawingml/2006/main" name="ColumbusStat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lumbusStateTemplate" id="{2B7654B6-91F3-43DB-9D07-B1602BD084C2}" vid="{EAC4F33C-2AEC-475D-88D8-5AD969A1FB13}"/>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ColumbusStateTemplate</Template>
  <TotalTime>725</TotalTime>
  <Words>1698</Words>
  <Application>Microsoft Office PowerPoint</Application>
  <PresentationFormat>Widescreen</PresentationFormat>
  <Paragraphs>241</Paragraphs>
  <Slides>30</Slides>
  <Notes>30</Notes>
  <HiddenSlides>0</HiddenSlides>
  <MMClips>1</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30</vt:i4>
      </vt:variant>
    </vt:vector>
  </HeadingPairs>
  <TitlesOfParts>
    <vt:vector size="42" baseType="lpstr">
      <vt:lpstr>Arial</vt:lpstr>
      <vt:lpstr>Calibri</vt:lpstr>
      <vt:lpstr>Georgia</vt:lpstr>
      <vt:lpstr>Helvetica</vt:lpstr>
      <vt:lpstr>Times New Roman</vt:lpstr>
      <vt:lpstr>Wingdings</vt:lpstr>
      <vt:lpstr>ColumbusStateTemplate</vt:lpstr>
      <vt:lpstr>Custom Design</vt:lpstr>
      <vt:lpstr>1_Custom Design</vt:lpstr>
      <vt:lpstr>3_Custom Design</vt:lpstr>
      <vt:lpstr>2_Custom Design</vt:lpstr>
      <vt:lpstr>4_Custom Design</vt:lpstr>
      <vt:lpstr>Seeing Yourself in Those You Serve</vt:lpstr>
      <vt:lpstr>What is Service Learning?</vt:lpstr>
      <vt:lpstr>Activity</vt:lpstr>
      <vt:lpstr>What is Service Learning </vt:lpstr>
      <vt:lpstr>A Service-Learning  class has:  </vt:lpstr>
      <vt:lpstr>What is different about a Service Learning Class? </vt:lpstr>
      <vt:lpstr>Community Engagement</vt:lpstr>
      <vt:lpstr>Community Engagement</vt:lpstr>
      <vt:lpstr>Service </vt:lpstr>
      <vt:lpstr>Academics</vt:lpstr>
      <vt:lpstr>Academics</vt:lpstr>
      <vt:lpstr>Reflection</vt:lpstr>
      <vt:lpstr>Activity</vt:lpstr>
      <vt:lpstr>PowerPoint Presentation</vt:lpstr>
      <vt:lpstr>How do the students change?</vt:lpstr>
      <vt:lpstr>What are the expected outcomes from Service Learning? </vt:lpstr>
      <vt:lpstr>PowerPoint Presentation</vt:lpstr>
      <vt:lpstr>What are the expected outcomes from Service Learning? </vt:lpstr>
      <vt:lpstr>What are the expected outcomes from Service Learning? </vt:lpstr>
      <vt:lpstr>PowerPoint Presentation</vt:lpstr>
      <vt:lpstr>PowerPoint Presentation</vt:lpstr>
      <vt:lpstr>PowerPoint Presentation</vt:lpstr>
      <vt:lpstr>Community Service</vt:lpstr>
      <vt:lpstr>Community Service</vt:lpstr>
      <vt:lpstr>Interpreter interaction </vt:lpstr>
      <vt:lpstr>Expected Outcomes</vt:lpstr>
      <vt:lpstr>Expected Outcomes</vt:lpstr>
      <vt:lpstr>Summary</vt:lpstr>
      <vt:lpstr>Questions?</vt:lpstr>
      <vt:lpstr>PowerPoint Presentation</vt:lpstr>
    </vt:vector>
  </TitlesOfParts>
  <Company>Columbus State Community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Seeing Yourself in Those You Serve</dc:title>
  <dc:creator>Daniel Collins</dc:creator>
  <cp:lastModifiedBy>Melissa Hiatt</cp:lastModifiedBy>
  <cp:revision>68</cp:revision>
  <cp:lastPrinted>2017-03-31T11:49:35Z</cp:lastPrinted>
  <dcterms:created xsi:type="dcterms:W3CDTF">2017-03-09T13:13:25Z</dcterms:created>
  <dcterms:modified xsi:type="dcterms:W3CDTF">2017-08-17T17:10:37Z</dcterms:modified>
</cp:coreProperties>
</file>