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114369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20000"/>
              </a:lnSpc>
              <a:spcBef>
                <a:spcPts val="0"/>
              </a:spcBef>
              <a:spcAft>
                <a:spcPts val="1400"/>
              </a:spcAft>
              <a:buNone/>
            </a:pPr>
            <a:r>
              <a:rPr lang="en" sz="1200">
                <a:solidFill>
                  <a:schemeClr val="dk1"/>
                </a:solidFill>
                <a:latin typeface="Times New Roman"/>
                <a:ea typeface="Times New Roman"/>
                <a:cs typeface="Times New Roman"/>
                <a:sym typeface="Times New Roman"/>
              </a:rPr>
              <a:t>A group of second-year Interpreter Education Program (IEP) students have been engaged in a long-term service-learning project that spans Autumn 2016 and Spring 2017.  In partnership with Community Refugee and Immigration Services (CRIS), IEP students provide tutoring in basic English literacy and U.S. Civics to assist refugees with passing their U.S. Naturalization Test. This workshop will bring together multiple perspectives for a roundtable discussion about the challenges and successes of this long-term project. Perspectives will include: refugee recipients of service, student participants, the course instructor, the Americorps Vista Service-Learning Coordinator, and the Service-Learning Advocates who have been assisting with the project. Participants will learn about the urgent need for service in refugee communities, and explore potential opportunities for serving refugees through service-learning projects.</a:t>
            </a:r>
          </a:p>
          <a:p>
            <a:pPr lvl="0" rtl="0">
              <a:lnSpc>
                <a:spcPct val="120000"/>
              </a:lnSpc>
              <a:spcBef>
                <a:spcPts val="0"/>
              </a:spcBef>
              <a:spcAft>
                <a:spcPts val="14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Three learning objectives for participants:</a:t>
            </a:r>
          </a:p>
          <a:p>
            <a:pPr lvl="0" rtl="0">
              <a:lnSpc>
                <a:spcPct val="120000"/>
              </a:lnSpc>
              <a:spcBef>
                <a:spcPts val="0"/>
              </a:spcBef>
              <a:spcAft>
                <a:spcPts val="14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 Participants will understand how service-learning can be mutually beneficial for our community and our students.</a:t>
            </a:r>
          </a:p>
          <a:p>
            <a:pPr lvl="0" rtl="0">
              <a:lnSpc>
                <a:spcPct val="120000"/>
              </a:lnSpc>
              <a:spcBef>
                <a:spcPts val="0"/>
              </a:spcBef>
              <a:spcAft>
                <a:spcPts val="14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2. Participants will examine an example of a two-semester service-learning project with second-year IEP students.</a:t>
            </a:r>
          </a:p>
          <a:p>
            <a:pPr lvl="0" rtl="0">
              <a:lnSpc>
                <a:spcPct val="120000"/>
              </a:lnSpc>
              <a:spcBef>
                <a:spcPts val="0"/>
              </a:spcBef>
              <a:spcAft>
                <a:spcPts val="14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3. Participants will understand the unique experience of serving refugee communities.</a:t>
            </a:r>
          </a:p>
          <a:p>
            <a:pPr lvl="0">
              <a:spcBef>
                <a:spcPts val="0"/>
              </a:spcBef>
              <a:buNone/>
            </a:pPr>
            <a:endParaRPr/>
          </a:p>
        </p:txBody>
      </p:sp>
    </p:spTree>
    <p:extLst>
      <p:ext uri="{BB962C8B-B14F-4D97-AF65-F5344CB8AC3E}">
        <p14:creationId xmlns:p14="http://schemas.microsoft.com/office/powerpoint/2010/main" val="213132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IIII.	Q&amp;A (10 min)</a:t>
            </a:r>
          </a:p>
          <a:p>
            <a:pPr lvl="0" rtl="0">
              <a:lnSpc>
                <a:spcPct val="120000"/>
              </a:lnSpc>
              <a:spcBef>
                <a:spcPts val="0"/>
              </a:spcBef>
              <a:spcAft>
                <a:spcPts val="1400"/>
              </a:spcAft>
              <a:buNone/>
            </a:pPr>
            <a:endParaRPr sz="1200">
              <a:solidFill>
                <a:schemeClr val="dk1"/>
              </a:solidFill>
              <a:latin typeface="Times New Roman"/>
              <a:ea typeface="Times New Roman"/>
              <a:cs typeface="Times New Roman"/>
              <a:sym typeface="Times New Roman"/>
            </a:endParaRPr>
          </a:p>
          <a:p>
            <a:pPr lvl="0" rtl="0">
              <a:lnSpc>
                <a:spcPct val="120000"/>
              </a:lnSpc>
              <a:spcBef>
                <a:spcPts val="0"/>
              </a:spcBef>
              <a:spcAft>
                <a:spcPts val="1400"/>
              </a:spcAft>
              <a:buNone/>
            </a:pPr>
            <a:r>
              <a:rPr lang="en" sz="1200">
                <a:solidFill>
                  <a:schemeClr val="dk1"/>
                </a:solidFill>
                <a:latin typeface="Times New Roman"/>
                <a:ea typeface="Times New Roman"/>
                <a:cs typeface="Times New Roman"/>
                <a:sym typeface="Times New Roman"/>
              </a:rPr>
              <a:t>A group of second-year Interpreter Education Program (IEP) students have been engaged in a long-term service-learning project that spans Autumn 2016 and Spring 2017.  In partnership with Community Refugee and Immigration Services (CRIS), IEP students provide tutoring in basic English literacy and U.S. Civics to assist refugees with passing their U.S. Naturalization Test. This workshop will bring together multiple perspectives for a roundtable discussion about the challenges and successes of this long-term project. Perspectives will include: refugee recipients of service, student participants, the course instructor, the Americorps Vista Service-Learning Coordinator, and the Service-Learning Advocates who have been assisting with the project. Participants will learn about the urgent need for service in refugee communities, and explore potential opportunities for serving refugees through service-learning projects.</a:t>
            </a:r>
          </a:p>
          <a:p>
            <a:pPr lvl="0" rtl="0">
              <a:lnSpc>
                <a:spcPct val="120000"/>
              </a:lnSpc>
              <a:spcBef>
                <a:spcPts val="0"/>
              </a:spcBef>
              <a:spcAft>
                <a:spcPts val="1400"/>
              </a:spcAft>
              <a:buNone/>
            </a:pPr>
            <a:r>
              <a:rPr lang="en" sz="1200">
                <a:solidFill>
                  <a:schemeClr val="dk1"/>
                </a:solidFill>
                <a:latin typeface="Times New Roman"/>
                <a:ea typeface="Times New Roman"/>
                <a:cs typeface="Times New Roman"/>
                <a:sym typeface="Times New Roman"/>
              </a:rPr>
              <a:t>Three learning objectives for participants:</a:t>
            </a:r>
          </a:p>
          <a:p>
            <a:pPr lvl="0" rtl="0">
              <a:lnSpc>
                <a:spcPct val="120000"/>
              </a:lnSpc>
              <a:spcBef>
                <a:spcPts val="0"/>
              </a:spcBef>
              <a:spcAft>
                <a:spcPts val="1400"/>
              </a:spcAft>
              <a:buNone/>
            </a:pPr>
            <a:r>
              <a:rPr lang="en" sz="1200">
                <a:solidFill>
                  <a:schemeClr val="dk1"/>
                </a:solidFill>
                <a:latin typeface="Times New Roman"/>
                <a:ea typeface="Times New Roman"/>
                <a:cs typeface="Times New Roman"/>
                <a:sym typeface="Times New Roman"/>
              </a:rPr>
              <a:t>1. Participants will understand how service-learning can be mutually beneficial for our community and our students.</a:t>
            </a:r>
          </a:p>
          <a:p>
            <a:pPr lvl="0" rtl="0">
              <a:lnSpc>
                <a:spcPct val="120000"/>
              </a:lnSpc>
              <a:spcBef>
                <a:spcPts val="0"/>
              </a:spcBef>
              <a:spcAft>
                <a:spcPts val="1400"/>
              </a:spcAft>
              <a:buNone/>
            </a:pPr>
            <a:r>
              <a:rPr lang="en" sz="1200">
                <a:solidFill>
                  <a:schemeClr val="dk1"/>
                </a:solidFill>
                <a:latin typeface="Times New Roman"/>
                <a:ea typeface="Times New Roman"/>
                <a:cs typeface="Times New Roman"/>
                <a:sym typeface="Times New Roman"/>
              </a:rPr>
              <a:t>2. Participants will examine an example of a two-semester service-learning project with second-year IEP students.</a:t>
            </a:r>
          </a:p>
          <a:p>
            <a:pPr lvl="0" rtl="0">
              <a:lnSpc>
                <a:spcPct val="120000"/>
              </a:lnSpc>
              <a:spcBef>
                <a:spcPts val="0"/>
              </a:spcBef>
              <a:spcAft>
                <a:spcPts val="1400"/>
              </a:spcAft>
              <a:buNone/>
            </a:pPr>
            <a:r>
              <a:rPr lang="en" sz="1200">
                <a:solidFill>
                  <a:schemeClr val="dk1"/>
                </a:solidFill>
                <a:latin typeface="Times New Roman"/>
                <a:ea typeface="Times New Roman"/>
                <a:cs typeface="Times New Roman"/>
                <a:sym typeface="Times New Roman"/>
              </a:rPr>
              <a:t>3. Participants will understand the unique experience of serving refugee communities.</a:t>
            </a:r>
          </a:p>
          <a:p>
            <a:pPr lvl="0" rtl="0">
              <a:spcBef>
                <a:spcPts val="0"/>
              </a:spcBef>
              <a:buNone/>
            </a:pPr>
            <a:endParaRPr>
              <a:solidFill>
                <a:schemeClr val="dk1"/>
              </a:solidFill>
            </a:endParaRPr>
          </a:p>
          <a:p>
            <a:pPr lvl="0" rtl="0">
              <a:lnSpc>
                <a:spcPct val="115000"/>
              </a:lnSpc>
              <a:spcBef>
                <a:spcPts val="0"/>
              </a:spcBef>
              <a:buNone/>
            </a:pPr>
            <a:endParaRPr>
              <a:solidFill>
                <a:schemeClr val="dk1"/>
              </a:solidFill>
            </a:endParaRPr>
          </a:p>
        </p:txBody>
      </p:sp>
    </p:spTree>
    <p:extLst>
      <p:ext uri="{BB962C8B-B14F-4D97-AF65-F5344CB8AC3E}">
        <p14:creationId xmlns:p14="http://schemas.microsoft.com/office/powerpoint/2010/main" val="293203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 Overview of CRIS program - Narad (5-10 min)</a:t>
            </a:r>
          </a:p>
        </p:txBody>
      </p:sp>
    </p:spTree>
    <p:extLst>
      <p:ext uri="{BB962C8B-B14F-4D97-AF65-F5344CB8AC3E}">
        <p14:creationId xmlns:p14="http://schemas.microsoft.com/office/powerpoint/2010/main" val="301651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AutoNum type="romanUcPeriod"/>
            </a:pPr>
            <a:r>
              <a:rPr lang="en">
                <a:solidFill>
                  <a:schemeClr val="dk1"/>
                </a:solidFill>
              </a:rPr>
              <a:t>Overview of what we did (10 min) - Rizz, Amy and Reilly</a:t>
            </a:r>
          </a:p>
          <a:p>
            <a:pPr marL="914400" lvl="1" indent="-298450" rtl="0">
              <a:lnSpc>
                <a:spcPct val="115000"/>
              </a:lnSpc>
              <a:spcBef>
                <a:spcPts val="0"/>
              </a:spcBef>
              <a:buClr>
                <a:schemeClr val="dk1"/>
              </a:buClr>
              <a:buSzPct val="100000"/>
              <a:buAutoNum type="alphaUcPeriod"/>
            </a:pPr>
            <a:r>
              <a:rPr lang="en">
                <a:solidFill>
                  <a:schemeClr val="dk1"/>
                </a:solidFill>
              </a:rPr>
              <a:t>The classes involved</a:t>
            </a:r>
          </a:p>
          <a:p>
            <a:pPr marL="914400" lvl="1" indent="-298450" rtl="0">
              <a:lnSpc>
                <a:spcPct val="115000"/>
              </a:lnSpc>
              <a:spcBef>
                <a:spcPts val="0"/>
              </a:spcBef>
              <a:buClr>
                <a:schemeClr val="dk1"/>
              </a:buClr>
              <a:buSzPct val="100000"/>
              <a:buAutoNum type="alphaUcPeriod"/>
            </a:pPr>
            <a:r>
              <a:rPr lang="en">
                <a:solidFill>
                  <a:schemeClr val="dk1"/>
                </a:solidFill>
              </a:rPr>
              <a:t>The community partner</a:t>
            </a:r>
          </a:p>
          <a:p>
            <a:pPr marL="914400" lvl="1" indent="-298450" rtl="0">
              <a:lnSpc>
                <a:spcPct val="115000"/>
              </a:lnSpc>
              <a:spcBef>
                <a:spcPts val="0"/>
              </a:spcBef>
              <a:buClr>
                <a:schemeClr val="dk1"/>
              </a:buClr>
              <a:buSzPct val="100000"/>
              <a:buAutoNum type="alphaUcPeriod"/>
            </a:pPr>
            <a:r>
              <a:rPr lang="en">
                <a:solidFill>
                  <a:schemeClr val="dk1"/>
                </a:solidFill>
              </a:rPr>
              <a:t>The type of service</a:t>
            </a:r>
          </a:p>
          <a:p>
            <a:pPr marL="914400" lvl="1" indent="-298450" rtl="0">
              <a:lnSpc>
                <a:spcPct val="115000"/>
              </a:lnSpc>
              <a:spcBef>
                <a:spcPts val="0"/>
              </a:spcBef>
              <a:buClr>
                <a:schemeClr val="dk1"/>
              </a:buClr>
              <a:buSzPct val="100000"/>
              <a:buAutoNum type="alphaUcPeriod"/>
            </a:pPr>
            <a:r>
              <a:rPr lang="en">
                <a:solidFill>
                  <a:schemeClr val="dk1"/>
                </a:solidFill>
              </a:rPr>
              <a:t>The connection between the service and learning objectives in the courses </a:t>
            </a:r>
          </a:p>
          <a:p>
            <a:pPr marL="914400" lvl="1" indent="-298450" rtl="0">
              <a:lnSpc>
                <a:spcPct val="115000"/>
              </a:lnSpc>
              <a:spcBef>
                <a:spcPts val="0"/>
              </a:spcBef>
              <a:buClr>
                <a:schemeClr val="dk1"/>
              </a:buClr>
              <a:buSzPct val="100000"/>
              <a:buAutoNum type="alphaUcPeriod"/>
            </a:pPr>
            <a:r>
              <a:rPr lang="en">
                <a:solidFill>
                  <a:schemeClr val="dk1"/>
                </a:solidFill>
              </a:rPr>
              <a:t>The SLA’s responsibilities</a:t>
            </a:r>
          </a:p>
          <a:p>
            <a:pPr marL="914400" lvl="1" indent="-298450" rtl="0">
              <a:lnSpc>
                <a:spcPct val="115000"/>
              </a:lnSpc>
              <a:spcBef>
                <a:spcPts val="0"/>
              </a:spcBef>
              <a:buClr>
                <a:schemeClr val="dk1"/>
              </a:buClr>
              <a:buSzPct val="100000"/>
              <a:buAutoNum type="alphaUcPeriod"/>
            </a:pPr>
            <a:r>
              <a:rPr lang="en">
                <a:solidFill>
                  <a:schemeClr val="dk1"/>
                </a:solidFill>
              </a:rPr>
              <a:t>Pictures of students in service</a:t>
            </a:r>
          </a:p>
          <a:p>
            <a:pPr marL="0" lvl="0" indent="0" rtl="0">
              <a:lnSpc>
                <a:spcPct val="115000"/>
              </a:lnSpc>
              <a:spcBef>
                <a:spcPts val="0"/>
              </a:spcBef>
              <a:buNone/>
            </a:pPr>
            <a:r>
              <a:rPr lang="en">
                <a:solidFill>
                  <a:schemeClr val="dk1"/>
                </a:solidFill>
              </a:rPr>
              <a:t>The Service-Learning Advocates have been responsible for serving alongside students and refugees, helping to coordinate the students’ schedules with the refugee’s schedules in order to find a time that works for them all to meet each week for U.S. Civics tutoring, following up with CRIS to make sure we are providing a high quality of service, troubleshooting service issues with students that involve language and cultural barriers, developing and facilitating reflection in class on a number of topics, including cultural humility, poverty, food insecurity, gentrification, trauma, navigating heatlhcare systems as a person with a language barrier, culturally bound syndromes and refugee advocacy.</a:t>
            </a:r>
          </a:p>
          <a:p>
            <a:pPr lvl="0">
              <a:spcBef>
                <a:spcPts val="0"/>
              </a:spcBef>
              <a:buNone/>
            </a:pPr>
            <a:endParaRPr/>
          </a:p>
        </p:txBody>
      </p:sp>
    </p:spTree>
    <p:extLst>
      <p:ext uri="{BB962C8B-B14F-4D97-AF65-F5344CB8AC3E}">
        <p14:creationId xmlns:p14="http://schemas.microsoft.com/office/powerpoint/2010/main" val="394344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III.	Q&amp;A of SLA’s, SL students, service recipients (both non-profit and individual refugees) (30 min)</a:t>
            </a:r>
          </a:p>
          <a:p>
            <a:pPr marL="914400" lvl="1" indent="-298450" rtl="0">
              <a:lnSpc>
                <a:spcPct val="115000"/>
              </a:lnSpc>
              <a:spcBef>
                <a:spcPts val="0"/>
              </a:spcBef>
              <a:buClr>
                <a:schemeClr val="dk1"/>
              </a:buClr>
              <a:buSzPct val="100000"/>
              <a:buAutoNum type="alphaUcPeriod"/>
            </a:pPr>
            <a:r>
              <a:rPr lang="en">
                <a:solidFill>
                  <a:schemeClr val="dk1"/>
                </a:solidFill>
              </a:rPr>
              <a:t>Reilly is going to answer the question first and then ask the questions</a:t>
            </a:r>
          </a:p>
          <a:p>
            <a:pPr lvl="0">
              <a:spcBef>
                <a:spcPts val="0"/>
              </a:spcBef>
              <a:buNone/>
            </a:pPr>
            <a:endParaRPr/>
          </a:p>
        </p:txBody>
      </p:sp>
    </p:spTree>
    <p:extLst>
      <p:ext uri="{BB962C8B-B14F-4D97-AF65-F5344CB8AC3E}">
        <p14:creationId xmlns:p14="http://schemas.microsoft.com/office/powerpoint/2010/main" val="354742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III.	Q&amp;A of SLA’s, SL students, service recipients (both non-profit and individual refugees) (30 min)</a:t>
            </a:r>
          </a:p>
          <a:p>
            <a:pPr marL="914400" lvl="1" indent="-298450" rtl="0">
              <a:lnSpc>
                <a:spcPct val="115000"/>
              </a:lnSpc>
              <a:spcBef>
                <a:spcPts val="0"/>
              </a:spcBef>
              <a:buClr>
                <a:schemeClr val="dk1"/>
              </a:buClr>
              <a:buSzPct val="100000"/>
              <a:buAutoNum type="alphaUcPeriod"/>
            </a:pPr>
            <a:r>
              <a:rPr lang="en">
                <a:solidFill>
                  <a:schemeClr val="dk1"/>
                </a:solidFill>
              </a:rPr>
              <a:t>Reilly is going to answer the question first and then ask the questions</a:t>
            </a:r>
          </a:p>
        </p:txBody>
      </p:sp>
    </p:spTree>
    <p:extLst>
      <p:ext uri="{BB962C8B-B14F-4D97-AF65-F5344CB8AC3E}">
        <p14:creationId xmlns:p14="http://schemas.microsoft.com/office/powerpoint/2010/main" val="319379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III.	Q&amp;A of SLA’s, SL students, service recipients (both non-profit and individual refugees) (30 min)</a:t>
            </a:r>
          </a:p>
          <a:p>
            <a:pPr marL="914400" lvl="1" indent="-298450" rtl="0">
              <a:lnSpc>
                <a:spcPct val="115000"/>
              </a:lnSpc>
              <a:spcBef>
                <a:spcPts val="0"/>
              </a:spcBef>
              <a:buClr>
                <a:schemeClr val="dk1"/>
              </a:buClr>
              <a:buSzPct val="100000"/>
              <a:buAutoNum type="alphaUcPeriod"/>
            </a:pPr>
            <a:r>
              <a:rPr lang="en">
                <a:solidFill>
                  <a:schemeClr val="dk1"/>
                </a:solidFill>
              </a:rPr>
              <a:t>Reilly is going to answer the question first and then ask the questions</a:t>
            </a:r>
          </a:p>
        </p:txBody>
      </p:sp>
    </p:spTree>
    <p:extLst>
      <p:ext uri="{BB962C8B-B14F-4D97-AF65-F5344CB8AC3E}">
        <p14:creationId xmlns:p14="http://schemas.microsoft.com/office/powerpoint/2010/main" val="216364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III.	Q&amp;A of SLA’s, SL students, service recipients (both non-profit and individual refugees) (30 min)</a:t>
            </a:r>
          </a:p>
          <a:p>
            <a:pPr marL="914400" lvl="1" indent="-298450" rtl="0">
              <a:lnSpc>
                <a:spcPct val="115000"/>
              </a:lnSpc>
              <a:spcBef>
                <a:spcPts val="0"/>
              </a:spcBef>
              <a:buClr>
                <a:schemeClr val="dk1"/>
              </a:buClr>
              <a:buSzPct val="100000"/>
              <a:buAutoNum type="alphaUcPeriod"/>
            </a:pPr>
            <a:r>
              <a:rPr lang="en">
                <a:solidFill>
                  <a:schemeClr val="dk1"/>
                </a:solidFill>
              </a:rPr>
              <a:t>Reilly is going to answer the question first and then ask the questions</a:t>
            </a:r>
          </a:p>
        </p:txBody>
      </p:sp>
    </p:spTree>
    <p:extLst>
      <p:ext uri="{BB962C8B-B14F-4D97-AF65-F5344CB8AC3E}">
        <p14:creationId xmlns:p14="http://schemas.microsoft.com/office/powerpoint/2010/main" val="257527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III.	Q&amp;A of SLA’s, SL students, service recipients (both non-profit and individual refugees) (30 min)</a:t>
            </a:r>
          </a:p>
          <a:p>
            <a:pPr marL="914400" lvl="1" indent="-298450" rtl="0">
              <a:lnSpc>
                <a:spcPct val="115000"/>
              </a:lnSpc>
              <a:spcBef>
                <a:spcPts val="0"/>
              </a:spcBef>
              <a:buClr>
                <a:schemeClr val="dk1"/>
              </a:buClr>
              <a:buSzPct val="100000"/>
              <a:buAutoNum type="alphaUcPeriod"/>
            </a:pPr>
            <a:r>
              <a:rPr lang="en">
                <a:solidFill>
                  <a:schemeClr val="dk1"/>
                </a:solidFill>
              </a:rPr>
              <a:t>Reilly is going to answer the question first and then ask the questions</a:t>
            </a:r>
          </a:p>
        </p:txBody>
      </p:sp>
    </p:spTree>
    <p:extLst>
      <p:ext uri="{BB962C8B-B14F-4D97-AF65-F5344CB8AC3E}">
        <p14:creationId xmlns:p14="http://schemas.microsoft.com/office/powerpoint/2010/main" val="197869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III.	Q&amp;A of SLA’s, SL students, service recipients (both non-profit and individual refugees) (30 min)</a:t>
            </a:r>
          </a:p>
          <a:p>
            <a:pPr marL="914400" lvl="1" indent="-298450" rtl="0">
              <a:lnSpc>
                <a:spcPct val="115000"/>
              </a:lnSpc>
              <a:spcBef>
                <a:spcPts val="0"/>
              </a:spcBef>
              <a:buClr>
                <a:schemeClr val="dk1"/>
              </a:buClr>
              <a:buSzPct val="100000"/>
              <a:buAutoNum type="alphaUcPeriod"/>
            </a:pPr>
            <a:r>
              <a:rPr lang="en">
                <a:solidFill>
                  <a:schemeClr val="dk1"/>
                </a:solidFill>
              </a:rPr>
              <a:t>Reilly is going to answer the question first and then ask the questions</a:t>
            </a:r>
          </a:p>
        </p:txBody>
      </p:sp>
    </p:spTree>
    <p:extLst>
      <p:ext uri="{BB962C8B-B14F-4D97-AF65-F5344CB8AC3E}">
        <p14:creationId xmlns:p14="http://schemas.microsoft.com/office/powerpoint/2010/main" val="16003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DE"/>
        </a:solidFill>
        <a:effectLst/>
      </p:bgPr>
    </p:bg>
    <p:spTree>
      <p:nvGrpSpPr>
        <p:cNvPr id="1" name="Shape 53"/>
        <p:cNvGrpSpPr/>
        <p:nvPr/>
      </p:nvGrpSpPr>
      <p:grpSpPr>
        <a:xfrm>
          <a:off x="0" y="0"/>
          <a:ext cx="0" cy="0"/>
          <a:chOff x="0" y="0"/>
          <a:chExt cx="0" cy="0"/>
        </a:xfrm>
      </p:grpSpPr>
      <p:pic>
        <p:nvPicPr>
          <p:cNvPr id="54" name="Shape 54" descr="Snapchat-8357314063986224397.jpg"/>
          <p:cNvPicPr preferRelativeResize="0"/>
          <p:nvPr/>
        </p:nvPicPr>
        <p:blipFill>
          <a:blip r:embed="rId3">
            <a:alphaModFix/>
          </a:blip>
          <a:stretch>
            <a:fillRect/>
          </a:stretch>
        </p:blipFill>
        <p:spPr>
          <a:xfrm rot="-5400000">
            <a:off x="3125390" y="445675"/>
            <a:ext cx="2893218" cy="5143500"/>
          </a:xfrm>
          <a:prstGeom prst="rect">
            <a:avLst/>
          </a:prstGeom>
          <a:noFill/>
          <a:ln>
            <a:noFill/>
          </a:ln>
        </p:spPr>
      </p:pic>
      <p:sp>
        <p:nvSpPr>
          <p:cNvPr id="55" name="Shape 55"/>
          <p:cNvSpPr txBox="1">
            <a:spLocks noGrp="1"/>
          </p:cNvSpPr>
          <p:nvPr>
            <p:ph type="ctrTitle"/>
          </p:nvPr>
        </p:nvSpPr>
        <p:spPr>
          <a:xfrm>
            <a:off x="311700" y="0"/>
            <a:ext cx="8520600" cy="1642800"/>
          </a:xfrm>
          <a:prstGeom prst="rect">
            <a:avLst/>
          </a:prstGeom>
        </p:spPr>
        <p:txBody>
          <a:bodyPr lIns="91425" tIns="91425" rIns="91425" bIns="91425" anchor="b" anchorCtr="0">
            <a:noAutofit/>
          </a:bodyPr>
          <a:lstStyle/>
          <a:p>
            <a:pPr lvl="0">
              <a:spcBef>
                <a:spcPts val="0"/>
              </a:spcBef>
              <a:buNone/>
            </a:pPr>
            <a:r>
              <a:rPr lang="en" sz="4800" b="1">
                <a:solidFill>
                  <a:srgbClr val="CC4125"/>
                </a:solidFill>
                <a:latin typeface="Times New Roman"/>
                <a:ea typeface="Times New Roman"/>
                <a:cs typeface="Times New Roman"/>
                <a:sym typeface="Times New Roman"/>
              </a:rPr>
              <a:t>Exploring a Long Term Service Project with Refugees</a:t>
            </a:r>
          </a:p>
        </p:txBody>
      </p:sp>
      <p:sp>
        <p:nvSpPr>
          <p:cNvPr id="56" name="Shape 56"/>
          <p:cNvSpPr txBox="1">
            <a:spLocks noGrp="1"/>
          </p:cNvSpPr>
          <p:nvPr>
            <p:ph type="subTitle" idx="1"/>
          </p:nvPr>
        </p:nvSpPr>
        <p:spPr>
          <a:xfrm>
            <a:off x="311700" y="4046175"/>
            <a:ext cx="8520600" cy="792600"/>
          </a:xfrm>
          <a:prstGeom prst="rect">
            <a:avLst/>
          </a:prstGeom>
        </p:spPr>
        <p:txBody>
          <a:bodyPr lIns="91425" tIns="91425" rIns="91425" bIns="91425" anchor="t" anchorCtr="0">
            <a:noAutofit/>
          </a:bodyPr>
          <a:lstStyle/>
          <a:p>
            <a:pPr marL="0" lvl="0" indent="0" algn="l">
              <a:spcBef>
                <a:spcPts val="0"/>
              </a:spcBef>
              <a:buNone/>
            </a:pPr>
            <a:r>
              <a:rPr lang="en" sz="2400" b="1" i="1">
                <a:solidFill>
                  <a:srgbClr val="3C78D8"/>
                </a:solidFill>
                <a:highlight>
                  <a:srgbClr val="FBFFD9"/>
                </a:highlight>
                <a:latin typeface="Times New Roman"/>
                <a:ea typeface="Times New Roman"/>
                <a:cs typeface="Times New Roman"/>
                <a:sym typeface="Times New Roman"/>
              </a:rPr>
              <a:t>      </a:t>
            </a:r>
            <a:r>
              <a:rPr lang="en" sz="2400" b="1" i="1">
                <a:solidFill>
                  <a:srgbClr val="1C4587"/>
                </a:solidFill>
                <a:highlight>
                  <a:srgbClr val="FBFFD9"/>
                </a:highlight>
                <a:latin typeface="Times New Roman"/>
                <a:ea typeface="Times New Roman"/>
                <a:cs typeface="Times New Roman"/>
                <a:sym typeface="Times New Roman"/>
              </a:rPr>
              <a:t>Rizz Dickson,          Amy DeLorenzo     &amp;     Reilly Linehan</a:t>
            </a:r>
          </a:p>
          <a:p>
            <a:pPr marL="0" lvl="0" indent="0" algn="l">
              <a:spcBef>
                <a:spcPts val="0"/>
              </a:spcBef>
              <a:buNone/>
            </a:pPr>
            <a:r>
              <a:rPr lang="en" sz="2400" b="1" i="1">
                <a:solidFill>
                  <a:srgbClr val="1C4587"/>
                </a:solidFill>
                <a:highlight>
                  <a:srgbClr val="FBFFD9"/>
                </a:highlight>
                <a:latin typeface="Times New Roman"/>
                <a:ea typeface="Times New Roman"/>
                <a:cs typeface="Times New Roman"/>
                <a:sym typeface="Times New Roman"/>
              </a:rPr>
              <a:t>    they/them/their            she/her/hers	              he/him/his</a:t>
            </a:r>
          </a:p>
        </p:txBody>
      </p:sp>
      <p:sp>
        <p:nvSpPr>
          <p:cNvPr id="57" name="Shape 57"/>
          <p:cNvSpPr txBox="1"/>
          <p:nvPr/>
        </p:nvSpPr>
        <p:spPr>
          <a:xfrm>
            <a:off x="721900" y="1711150"/>
            <a:ext cx="5133600" cy="5988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
        <p:cNvGrpSpPr/>
        <p:nvPr/>
      </p:nvGrpSpPr>
      <p:grpSpPr>
        <a:xfrm>
          <a:off x="0" y="0"/>
          <a:ext cx="0" cy="0"/>
          <a:chOff x="0" y="0"/>
          <a:chExt cx="0" cy="0"/>
        </a:xfrm>
      </p:grpSpPr>
      <p:sp>
        <p:nvSpPr>
          <p:cNvPr id="121" name="Shape 121"/>
          <p:cNvSpPr/>
          <p:nvPr/>
        </p:nvSpPr>
        <p:spPr>
          <a:xfrm>
            <a:off x="475950" y="1943206"/>
            <a:ext cx="8192098" cy="1010956"/>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FBFFD9"/>
                </a:solidFill>
                <a:latin typeface="Arial"/>
              </a:rPr>
              <a:t>QUESTIONS?</a:t>
            </a:r>
          </a:p>
        </p:txBody>
      </p:sp>
      <p:sp>
        <p:nvSpPr>
          <p:cNvPr id="122" name="Shape 122"/>
          <p:cNvSpPr/>
          <p:nvPr/>
        </p:nvSpPr>
        <p:spPr>
          <a:xfrm rot="-1294563">
            <a:off x="1641710" y="685155"/>
            <a:ext cx="578929" cy="886787"/>
          </a:xfrm>
          <a:prstGeom prst="rect">
            <a:avLst/>
          </a:prstGeom>
        </p:spPr>
        <p:txBody>
          <a:bodyPr>
            <a:prstTxWarp prst="textPlain">
              <a:avLst/>
            </a:prstTxWarp>
          </a:bodyPr>
          <a:lstStyle/>
          <a:p>
            <a:pPr lvl="0" algn="ctr"/>
            <a:r>
              <a:rPr b="0" i="0">
                <a:ln>
                  <a:noFill/>
                </a:ln>
                <a:solidFill>
                  <a:srgbClr val="C4DFFF"/>
                </a:solidFill>
                <a:latin typeface="Arial"/>
              </a:rPr>
              <a:t>?</a:t>
            </a:r>
          </a:p>
        </p:txBody>
      </p:sp>
      <p:sp>
        <p:nvSpPr>
          <p:cNvPr id="123" name="Shape 123"/>
          <p:cNvSpPr/>
          <p:nvPr/>
        </p:nvSpPr>
        <p:spPr>
          <a:xfrm rot="596141">
            <a:off x="6760823" y="3572635"/>
            <a:ext cx="625775" cy="973859"/>
          </a:xfrm>
          <a:prstGeom prst="rect">
            <a:avLst/>
          </a:prstGeom>
        </p:spPr>
        <p:txBody>
          <a:bodyPr>
            <a:prstTxWarp prst="textPlain">
              <a:avLst/>
            </a:prstTxWarp>
          </a:bodyPr>
          <a:lstStyle/>
          <a:p>
            <a:pPr lvl="0" algn="ctr"/>
            <a:r>
              <a:rPr b="0" i="0">
                <a:ln>
                  <a:noFill/>
                </a:ln>
                <a:solidFill>
                  <a:srgbClr val="FFB6B6"/>
                </a:solidFill>
                <a:latin typeface="Arial"/>
              </a:rPr>
              <a:t>?</a:t>
            </a:r>
          </a:p>
        </p:txBody>
      </p:sp>
      <p:sp>
        <p:nvSpPr>
          <p:cNvPr id="124" name="Shape 124"/>
          <p:cNvSpPr txBox="1"/>
          <p:nvPr/>
        </p:nvSpPr>
        <p:spPr>
          <a:xfrm>
            <a:off x="1851125" y="3633900"/>
            <a:ext cx="3715800" cy="498600"/>
          </a:xfrm>
          <a:prstGeom prst="rect">
            <a:avLst/>
          </a:prstGeom>
          <a:noFill/>
          <a:ln>
            <a:noFill/>
          </a:ln>
        </p:spPr>
        <p:txBody>
          <a:bodyPr lIns="91425" tIns="91425" rIns="91425" bIns="91425" anchor="t" anchorCtr="0">
            <a:noAutofit/>
          </a:bodyPr>
          <a:lstStyle/>
          <a:p>
            <a:pPr lvl="0">
              <a:spcBef>
                <a:spcPts val="0"/>
              </a:spcBef>
              <a:buNone/>
            </a:pPr>
            <a:r>
              <a:rPr lang="en" sz="3000">
                <a:solidFill>
                  <a:srgbClr val="0E2447"/>
                </a:solidFill>
                <a:latin typeface="Times New Roman"/>
                <a:ea typeface="Times New Roman"/>
                <a:cs typeface="Times New Roman"/>
                <a:sym typeface="Times New Roman"/>
              </a:rPr>
              <a:t>sladvocates@cscc.edu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descr="CRIS logo small.png"/>
          <p:cNvPicPr preferRelativeResize="0"/>
          <p:nvPr/>
        </p:nvPicPr>
        <p:blipFill rotWithShape="1">
          <a:blip r:embed="rId3">
            <a:alphaModFix/>
          </a:blip>
          <a:srcRect t="32585" b="18648"/>
          <a:stretch/>
        </p:blipFill>
        <p:spPr>
          <a:xfrm>
            <a:off x="3643024" y="604050"/>
            <a:ext cx="1857950" cy="906075"/>
          </a:xfrm>
          <a:prstGeom prst="rect">
            <a:avLst/>
          </a:prstGeom>
          <a:noFill/>
          <a:ln>
            <a:noFill/>
          </a:ln>
        </p:spPr>
      </p:pic>
      <p:sp>
        <p:nvSpPr>
          <p:cNvPr id="64" name="Shape 64"/>
          <p:cNvSpPr txBox="1"/>
          <p:nvPr/>
        </p:nvSpPr>
        <p:spPr>
          <a:xfrm>
            <a:off x="976350" y="61500"/>
            <a:ext cx="7191300" cy="655800"/>
          </a:xfrm>
          <a:prstGeom prst="rect">
            <a:avLst/>
          </a:prstGeom>
          <a:noFill/>
          <a:ln>
            <a:noFill/>
          </a:ln>
        </p:spPr>
        <p:txBody>
          <a:bodyPr lIns="91425" tIns="91425" rIns="91425" bIns="91425" anchor="t" anchorCtr="0">
            <a:noAutofit/>
          </a:bodyPr>
          <a:lstStyle/>
          <a:p>
            <a:pPr lvl="0">
              <a:spcBef>
                <a:spcPts val="0"/>
              </a:spcBef>
              <a:buNone/>
            </a:pPr>
            <a:r>
              <a:rPr lang="en" sz="3000">
                <a:latin typeface="Times New Roman"/>
                <a:ea typeface="Times New Roman"/>
                <a:cs typeface="Times New Roman"/>
                <a:sym typeface="Times New Roman"/>
              </a:rPr>
              <a:t>Community Refugee &amp; Immigration Services</a:t>
            </a:r>
          </a:p>
        </p:txBody>
      </p:sp>
      <p:sp>
        <p:nvSpPr>
          <p:cNvPr id="65" name="Shape 65"/>
          <p:cNvSpPr txBox="1"/>
          <p:nvPr/>
        </p:nvSpPr>
        <p:spPr>
          <a:xfrm>
            <a:off x="1074750" y="4412625"/>
            <a:ext cx="6994500" cy="471000"/>
          </a:xfrm>
          <a:prstGeom prst="rect">
            <a:avLst/>
          </a:prstGeom>
          <a:noFill/>
          <a:ln>
            <a:noFill/>
          </a:ln>
        </p:spPr>
        <p:txBody>
          <a:bodyPr lIns="91425" tIns="91425" rIns="91425" bIns="91425" anchor="t" anchorCtr="0">
            <a:noAutofit/>
          </a:bodyPr>
          <a:lstStyle/>
          <a:p>
            <a:pPr lvl="0" algn="ctr">
              <a:spcBef>
                <a:spcPts val="0"/>
              </a:spcBef>
              <a:buNone/>
            </a:pPr>
            <a:r>
              <a:rPr lang="en" sz="2300">
                <a:latin typeface="Times New Roman"/>
                <a:ea typeface="Times New Roman"/>
                <a:cs typeface="Times New Roman"/>
                <a:sym typeface="Times New Roman"/>
              </a:rPr>
              <a:t>Narad Nepal &amp; Erika Crawford</a:t>
            </a:r>
          </a:p>
        </p:txBody>
      </p:sp>
      <p:pic>
        <p:nvPicPr>
          <p:cNvPr id="1026" name="Picture 2" descr="C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023" y="1661039"/>
            <a:ext cx="4723303" cy="2656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9"/>
        <p:cNvGrpSpPr/>
        <p:nvPr/>
      </p:nvGrpSpPr>
      <p:grpSpPr>
        <a:xfrm>
          <a:off x="0" y="0"/>
          <a:ext cx="0" cy="0"/>
          <a:chOff x="0" y="0"/>
          <a:chExt cx="0" cy="0"/>
        </a:xfrm>
      </p:grpSpPr>
      <p:sp>
        <p:nvSpPr>
          <p:cNvPr id="70" name="Shape 70"/>
          <p:cNvSpPr/>
          <p:nvPr/>
        </p:nvSpPr>
        <p:spPr>
          <a:xfrm>
            <a:off x="143450" y="1325200"/>
            <a:ext cx="2547900" cy="2191500"/>
          </a:xfrm>
          <a:prstGeom prst="rect">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2459200" y="519125"/>
            <a:ext cx="2909400" cy="1782900"/>
          </a:xfrm>
          <a:prstGeom prst="rect">
            <a:avLst/>
          </a:prstGeom>
          <a:solidFill>
            <a:srgbClr val="B4A7D6"/>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4166875" y="2418050"/>
            <a:ext cx="2452200" cy="2467500"/>
          </a:xfrm>
          <a:prstGeom prst="rect">
            <a:avLst/>
          </a:prstGeom>
          <a:solidFill>
            <a:srgbClr val="FFE599"/>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6530125" y="1495950"/>
            <a:ext cx="2452200" cy="2075700"/>
          </a:xfrm>
          <a:prstGeom prst="rect">
            <a:avLst/>
          </a:prstGeom>
          <a:solidFill>
            <a:srgbClr val="93C47D"/>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2186500" y="2857750"/>
            <a:ext cx="2000700" cy="2027700"/>
          </a:xfrm>
          <a:prstGeom prst="rect">
            <a:avLst/>
          </a:prstGeom>
          <a:solidFill>
            <a:srgbClr val="E06666"/>
          </a:solidFill>
          <a:ln>
            <a:noFill/>
          </a:ln>
        </p:spPr>
        <p:txBody>
          <a:bodyPr lIns="91425" tIns="91425" rIns="91425" bIns="91425" anchor="ctr" anchorCtr="0">
            <a:noAutofit/>
          </a:bodyPr>
          <a:lstStyle/>
          <a:p>
            <a:pPr lvl="0">
              <a:spcBef>
                <a:spcPts val="0"/>
              </a:spcBef>
              <a:buNone/>
            </a:pPr>
            <a:endParaRPr/>
          </a:p>
        </p:txBody>
      </p:sp>
      <p:pic>
        <p:nvPicPr>
          <p:cNvPr id="75" name="Shape 75" descr="Copy of tea_coffee.JPG"/>
          <p:cNvPicPr preferRelativeResize="0"/>
          <p:nvPr/>
        </p:nvPicPr>
        <p:blipFill rotWithShape="1">
          <a:blip r:embed="rId3">
            <a:alphaModFix/>
          </a:blip>
          <a:srcRect l="6468" t="-1041" r="16347" b="-1041"/>
          <a:stretch/>
        </p:blipFill>
        <p:spPr>
          <a:xfrm>
            <a:off x="5620299" y="2725437"/>
            <a:ext cx="2349752" cy="2075724"/>
          </a:xfrm>
          <a:prstGeom prst="rect">
            <a:avLst/>
          </a:prstGeom>
          <a:noFill/>
          <a:ln>
            <a:noFill/>
          </a:ln>
        </p:spPr>
      </p:pic>
      <p:pic>
        <p:nvPicPr>
          <p:cNvPr id="76" name="Shape 76" descr="Cohort family.JPG"/>
          <p:cNvPicPr preferRelativeResize="0"/>
          <p:nvPr/>
        </p:nvPicPr>
        <p:blipFill rotWithShape="1">
          <a:blip r:embed="rId4">
            <a:alphaModFix/>
          </a:blip>
          <a:srcRect t="10873" r="18573"/>
          <a:stretch/>
        </p:blipFill>
        <p:spPr>
          <a:xfrm>
            <a:off x="5340487" y="409812"/>
            <a:ext cx="2909373" cy="2127024"/>
          </a:xfrm>
          <a:prstGeom prst="rect">
            <a:avLst/>
          </a:prstGeom>
          <a:noFill/>
          <a:ln>
            <a:noFill/>
          </a:ln>
        </p:spPr>
      </p:pic>
      <p:pic>
        <p:nvPicPr>
          <p:cNvPr id="77" name="Shape 77" descr="Copy of Snapchat-297942073.jpg"/>
          <p:cNvPicPr preferRelativeResize="0"/>
          <p:nvPr/>
        </p:nvPicPr>
        <p:blipFill rotWithShape="1">
          <a:blip r:embed="rId5">
            <a:alphaModFix/>
          </a:blip>
          <a:srcRect t="10258" b="19952"/>
          <a:stretch/>
        </p:blipFill>
        <p:spPr>
          <a:xfrm>
            <a:off x="691150" y="264700"/>
            <a:ext cx="1803100" cy="2237100"/>
          </a:xfrm>
          <a:prstGeom prst="rect">
            <a:avLst/>
          </a:prstGeom>
          <a:noFill/>
          <a:ln>
            <a:noFill/>
          </a:ln>
        </p:spPr>
      </p:pic>
      <p:pic>
        <p:nvPicPr>
          <p:cNvPr id="78" name="Shape 78" descr="Copy of Jesse with Cohort 1.JPG"/>
          <p:cNvPicPr preferRelativeResize="0"/>
          <p:nvPr/>
        </p:nvPicPr>
        <p:blipFill rotWithShape="1">
          <a:blip r:embed="rId6">
            <a:alphaModFix/>
          </a:blip>
          <a:srcRect l="16022" r="14945" b="4933"/>
          <a:stretch/>
        </p:blipFill>
        <p:spPr>
          <a:xfrm>
            <a:off x="2691262" y="1005824"/>
            <a:ext cx="2597724" cy="2389297"/>
          </a:xfrm>
          <a:prstGeom prst="rect">
            <a:avLst/>
          </a:prstGeom>
          <a:noFill/>
          <a:ln>
            <a:noFill/>
          </a:ln>
        </p:spPr>
      </p:pic>
      <p:pic>
        <p:nvPicPr>
          <p:cNvPr id="79" name="Shape 79" descr="Copy of IMG_1972.JPG"/>
          <p:cNvPicPr preferRelativeResize="0"/>
          <p:nvPr/>
        </p:nvPicPr>
        <p:blipFill rotWithShape="1">
          <a:blip r:embed="rId7">
            <a:alphaModFix/>
          </a:blip>
          <a:srcRect b="21154"/>
          <a:stretch/>
        </p:blipFill>
        <p:spPr>
          <a:xfrm>
            <a:off x="486225" y="2725449"/>
            <a:ext cx="2084551" cy="2191500"/>
          </a:xfrm>
          <a:prstGeom prst="rect">
            <a:avLst/>
          </a:prstGeom>
          <a:noFill/>
          <a:ln>
            <a:noFill/>
          </a:ln>
        </p:spPr>
      </p:pic>
      <p:sp>
        <p:nvSpPr>
          <p:cNvPr id="80" name="Shape 80"/>
          <p:cNvSpPr/>
          <p:nvPr/>
        </p:nvSpPr>
        <p:spPr>
          <a:xfrm>
            <a:off x="193537" y="2039200"/>
            <a:ext cx="8756917" cy="1020949"/>
          </a:xfrm>
          <a:prstGeom prst="rect">
            <a:avLst/>
          </a:prstGeom>
        </p:spPr>
        <p:txBody>
          <a:bodyPr>
            <a:prstTxWarp prst="textPlain">
              <a:avLst/>
            </a:prstTxWarp>
          </a:bodyPr>
          <a:lstStyle/>
          <a:p>
            <a:pPr lvl="0" algn="ctr"/>
            <a:r>
              <a:rPr b="0" i="0">
                <a:ln w="9525" cap="flat" cmpd="sng">
                  <a:solidFill>
                    <a:srgbClr val="000000"/>
                  </a:solidFill>
                  <a:prstDash val="solid"/>
                  <a:round/>
                  <a:headEnd type="none" w="med" len="med"/>
                  <a:tailEnd type="none" w="med" len="med"/>
                </a:ln>
                <a:solidFill>
                  <a:schemeClr val="lt1"/>
                </a:solidFill>
                <a:latin typeface="Arial"/>
              </a:rPr>
              <a:t>IEP 2403 &amp; 2404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84"/>
        <p:cNvGrpSpPr/>
        <p:nvPr/>
      </p:nvGrpSpPr>
      <p:grpSpPr>
        <a:xfrm>
          <a:off x="0" y="0"/>
          <a:ext cx="0" cy="0"/>
          <a:chOff x="0" y="0"/>
          <a:chExt cx="0" cy="0"/>
        </a:xfrm>
      </p:grpSpPr>
      <p:pic>
        <p:nvPicPr>
          <p:cNvPr id="85" name="Shape 85" descr="Copy of IMG_1972.JPG"/>
          <p:cNvPicPr preferRelativeResize="0"/>
          <p:nvPr/>
        </p:nvPicPr>
        <p:blipFill>
          <a:blip r:embed="rId3">
            <a:alphaModFix/>
          </a:blip>
          <a:stretch>
            <a:fillRect/>
          </a:stretch>
        </p:blipFill>
        <p:spPr>
          <a:xfrm>
            <a:off x="3509838" y="2156149"/>
            <a:ext cx="2124324" cy="2725849"/>
          </a:xfrm>
          <a:prstGeom prst="rect">
            <a:avLst/>
          </a:prstGeom>
          <a:noFill/>
          <a:ln>
            <a:noFill/>
          </a:ln>
        </p:spPr>
      </p:pic>
      <p:sp>
        <p:nvSpPr>
          <p:cNvPr id="86" name="Shape 86"/>
          <p:cNvSpPr txBox="1"/>
          <p:nvPr/>
        </p:nvSpPr>
        <p:spPr>
          <a:xfrm>
            <a:off x="1394550" y="150300"/>
            <a:ext cx="6354900" cy="1932900"/>
          </a:xfrm>
          <a:prstGeom prst="rect">
            <a:avLst/>
          </a:prstGeom>
          <a:noFill/>
          <a:ln>
            <a:noFill/>
          </a:ln>
        </p:spPr>
        <p:txBody>
          <a:bodyPr lIns="91425" tIns="91425" rIns="91425" bIns="91425" anchor="t" anchorCtr="0">
            <a:noAutofit/>
          </a:bodyPr>
          <a:lstStyle/>
          <a:p>
            <a:pPr marL="0" lvl="0" indent="0" algn="ctr" rtl="0">
              <a:lnSpc>
                <a:spcPct val="115000"/>
              </a:lnSpc>
              <a:spcBef>
                <a:spcPts val="0"/>
              </a:spcBef>
              <a:buNone/>
            </a:pPr>
            <a:r>
              <a:rPr lang="en" sz="3600">
                <a:solidFill>
                  <a:srgbClr val="FFFDDE"/>
                </a:solidFill>
                <a:latin typeface="Times New Roman"/>
                <a:ea typeface="Times New Roman"/>
                <a:cs typeface="Times New Roman"/>
                <a:sym typeface="Times New Roman"/>
              </a:rPr>
              <a:t>Briefly introduce yourself and your connection to this service-learning project.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DE"/>
        </a:solidFill>
        <a:effectLst/>
      </p:bgPr>
    </p:bg>
    <p:spTree>
      <p:nvGrpSpPr>
        <p:cNvPr id="1" name="Shape 90"/>
        <p:cNvGrpSpPr/>
        <p:nvPr/>
      </p:nvGrpSpPr>
      <p:grpSpPr>
        <a:xfrm>
          <a:off x="0" y="0"/>
          <a:ext cx="0" cy="0"/>
          <a:chOff x="0" y="0"/>
          <a:chExt cx="0" cy="0"/>
        </a:xfrm>
      </p:grpSpPr>
      <p:sp>
        <p:nvSpPr>
          <p:cNvPr id="91" name="Shape 91"/>
          <p:cNvSpPr txBox="1"/>
          <p:nvPr/>
        </p:nvSpPr>
        <p:spPr>
          <a:xfrm>
            <a:off x="2109600" y="54650"/>
            <a:ext cx="4924800" cy="25716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25000"/>
              <a:buFont typeface="Arial"/>
              <a:buNone/>
            </a:pPr>
            <a:r>
              <a:rPr lang="en" sz="4800">
                <a:solidFill>
                  <a:srgbClr val="16386E"/>
                </a:solidFill>
                <a:latin typeface="Times New Roman"/>
                <a:ea typeface="Times New Roman"/>
                <a:cs typeface="Times New Roman"/>
                <a:sym typeface="Times New Roman"/>
              </a:rPr>
              <a:t>Why is there a need for this type of service?</a:t>
            </a:r>
          </a:p>
        </p:txBody>
      </p:sp>
      <p:pic>
        <p:nvPicPr>
          <p:cNvPr id="92" name="Shape 92" descr="Cohort family.JPG"/>
          <p:cNvPicPr preferRelativeResize="0"/>
          <p:nvPr/>
        </p:nvPicPr>
        <p:blipFill>
          <a:blip r:embed="rId3">
            <a:alphaModFix/>
          </a:blip>
          <a:stretch>
            <a:fillRect/>
          </a:stretch>
        </p:blipFill>
        <p:spPr>
          <a:xfrm>
            <a:off x="2915897" y="2626250"/>
            <a:ext cx="3312204" cy="2212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6"/>
        <p:cNvGrpSpPr/>
        <p:nvPr/>
      </p:nvGrpSpPr>
      <p:grpSpPr>
        <a:xfrm>
          <a:off x="0" y="0"/>
          <a:ext cx="0" cy="0"/>
          <a:chOff x="0" y="0"/>
          <a:chExt cx="0" cy="0"/>
        </a:xfrm>
      </p:grpSpPr>
      <p:sp>
        <p:nvSpPr>
          <p:cNvPr id="97" name="Shape 97"/>
          <p:cNvSpPr txBox="1"/>
          <p:nvPr/>
        </p:nvSpPr>
        <p:spPr>
          <a:xfrm>
            <a:off x="729775" y="153750"/>
            <a:ext cx="7766400" cy="2855100"/>
          </a:xfrm>
          <a:prstGeom prst="rect">
            <a:avLst/>
          </a:prstGeom>
          <a:noFill/>
          <a:ln>
            <a:noFill/>
          </a:ln>
        </p:spPr>
        <p:txBody>
          <a:bodyPr lIns="91425" tIns="91425" rIns="91425" bIns="91425" anchor="t" anchorCtr="0">
            <a:noAutofit/>
          </a:bodyPr>
          <a:lstStyle/>
          <a:p>
            <a:pPr marL="0" lvl="0" indent="-69850" algn="ctr" rtl="0">
              <a:lnSpc>
                <a:spcPct val="115000"/>
              </a:lnSpc>
              <a:spcBef>
                <a:spcPts val="0"/>
              </a:spcBef>
              <a:buClr>
                <a:schemeClr val="dk1"/>
              </a:buClr>
              <a:buSzPct val="30555"/>
              <a:buFont typeface="Arial"/>
              <a:buNone/>
            </a:pPr>
            <a:r>
              <a:rPr lang="en" sz="3600">
                <a:solidFill>
                  <a:srgbClr val="FFFDDE"/>
                </a:solidFill>
                <a:latin typeface="Times New Roman"/>
                <a:ea typeface="Times New Roman"/>
                <a:cs typeface="Times New Roman"/>
                <a:sym typeface="Times New Roman"/>
              </a:rPr>
              <a:t> From your individual or organizational perspective, what are the most significant challenges of this service-learning experience?</a:t>
            </a:r>
          </a:p>
        </p:txBody>
      </p:sp>
      <p:pic>
        <p:nvPicPr>
          <p:cNvPr id="98" name="Shape 98" descr="Copy of Jesse with Cohort 2.JPG"/>
          <p:cNvPicPr preferRelativeResize="0"/>
          <p:nvPr/>
        </p:nvPicPr>
        <p:blipFill>
          <a:blip r:embed="rId3">
            <a:alphaModFix/>
          </a:blip>
          <a:stretch>
            <a:fillRect/>
          </a:stretch>
        </p:blipFill>
        <p:spPr>
          <a:xfrm>
            <a:off x="3202287" y="2888025"/>
            <a:ext cx="2739425" cy="1829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Shape 103"/>
          <p:cNvSpPr txBox="1"/>
          <p:nvPr/>
        </p:nvSpPr>
        <p:spPr>
          <a:xfrm>
            <a:off x="736650" y="126300"/>
            <a:ext cx="7670700" cy="2759700"/>
          </a:xfrm>
          <a:prstGeom prst="rect">
            <a:avLst/>
          </a:prstGeom>
          <a:noFill/>
          <a:ln>
            <a:noFill/>
          </a:ln>
        </p:spPr>
        <p:txBody>
          <a:bodyPr lIns="91425" tIns="91425" rIns="91425" bIns="91425" anchor="t" anchorCtr="0">
            <a:noAutofit/>
          </a:bodyPr>
          <a:lstStyle/>
          <a:p>
            <a:pPr marL="0" lvl="0" indent="-69850" algn="ctr" rtl="0">
              <a:lnSpc>
                <a:spcPct val="115000"/>
              </a:lnSpc>
              <a:spcBef>
                <a:spcPts val="0"/>
              </a:spcBef>
              <a:buClr>
                <a:schemeClr val="dk1"/>
              </a:buClr>
              <a:buSzPct val="30555"/>
              <a:buFont typeface="Arial"/>
              <a:buNone/>
            </a:pPr>
            <a:r>
              <a:rPr lang="en" sz="3600">
                <a:solidFill>
                  <a:schemeClr val="accent2"/>
                </a:solidFill>
                <a:latin typeface="Times New Roman"/>
                <a:ea typeface="Times New Roman"/>
                <a:cs typeface="Times New Roman"/>
                <a:sym typeface="Times New Roman"/>
              </a:rPr>
              <a:t>From your individual or organizational perspective, what are the most significant successes of this service-learning experience?</a:t>
            </a:r>
          </a:p>
        </p:txBody>
      </p:sp>
      <p:pic>
        <p:nvPicPr>
          <p:cNvPr id="104" name="Shape 104" descr="Copy of 20170112_110317.jpg"/>
          <p:cNvPicPr preferRelativeResize="0"/>
          <p:nvPr/>
        </p:nvPicPr>
        <p:blipFill>
          <a:blip r:embed="rId3">
            <a:alphaModFix/>
          </a:blip>
          <a:stretch>
            <a:fillRect/>
          </a:stretch>
        </p:blipFill>
        <p:spPr>
          <a:xfrm>
            <a:off x="2836266" y="2806150"/>
            <a:ext cx="3471467" cy="195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8"/>
        <p:cNvGrpSpPr/>
        <p:nvPr/>
      </p:nvGrpSpPr>
      <p:grpSpPr>
        <a:xfrm>
          <a:off x="0" y="0"/>
          <a:ext cx="0" cy="0"/>
          <a:chOff x="0" y="0"/>
          <a:chExt cx="0" cy="0"/>
        </a:xfrm>
      </p:grpSpPr>
      <p:sp>
        <p:nvSpPr>
          <p:cNvPr id="109" name="Shape 109"/>
          <p:cNvSpPr txBox="1"/>
          <p:nvPr/>
        </p:nvSpPr>
        <p:spPr>
          <a:xfrm>
            <a:off x="927450" y="403075"/>
            <a:ext cx="7289100" cy="2383800"/>
          </a:xfrm>
          <a:prstGeom prst="rect">
            <a:avLst/>
          </a:prstGeom>
          <a:noFill/>
          <a:ln>
            <a:noFill/>
          </a:ln>
        </p:spPr>
        <p:txBody>
          <a:bodyPr lIns="91425" tIns="91425" rIns="91425" bIns="91425" anchor="t" anchorCtr="0">
            <a:noAutofit/>
          </a:bodyPr>
          <a:lstStyle/>
          <a:p>
            <a:pPr marL="0" lvl="0" indent="-69850" algn="ctr" rtl="0">
              <a:lnSpc>
                <a:spcPct val="115000"/>
              </a:lnSpc>
              <a:spcBef>
                <a:spcPts val="0"/>
              </a:spcBef>
              <a:buClr>
                <a:schemeClr val="dk1"/>
              </a:buClr>
              <a:buSzPct val="27500"/>
              <a:buFont typeface="Arial"/>
              <a:buNone/>
            </a:pPr>
            <a:r>
              <a:rPr lang="en" sz="4000">
                <a:solidFill>
                  <a:srgbClr val="1C4587"/>
                </a:solidFill>
                <a:latin typeface="Times New Roman"/>
                <a:ea typeface="Times New Roman"/>
                <a:cs typeface="Times New Roman"/>
                <a:sym typeface="Times New Roman"/>
              </a:rPr>
              <a:t>What have you or your organization learned through this service-learning experience?</a:t>
            </a:r>
          </a:p>
        </p:txBody>
      </p:sp>
      <p:pic>
        <p:nvPicPr>
          <p:cNvPr id="110" name="Shape 110" descr="20170215_103743.jpg"/>
          <p:cNvPicPr preferRelativeResize="0"/>
          <p:nvPr/>
        </p:nvPicPr>
        <p:blipFill>
          <a:blip r:embed="rId3">
            <a:alphaModFix/>
          </a:blip>
          <a:stretch>
            <a:fillRect/>
          </a:stretch>
        </p:blipFill>
        <p:spPr>
          <a:xfrm>
            <a:off x="2748156" y="2666050"/>
            <a:ext cx="3647687" cy="2051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4"/>
        <p:cNvGrpSpPr/>
        <p:nvPr/>
      </p:nvGrpSpPr>
      <p:grpSpPr>
        <a:xfrm>
          <a:off x="0" y="0"/>
          <a:ext cx="0" cy="0"/>
          <a:chOff x="0" y="0"/>
          <a:chExt cx="0" cy="0"/>
        </a:xfrm>
      </p:grpSpPr>
      <p:sp>
        <p:nvSpPr>
          <p:cNvPr id="115" name="Shape 115"/>
          <p:cNvSpPr txBox="1"/>
          <p:nvPr/>
        </p:nvSpPr>
        <p:spPr>
          <a:xfrm>
            <a:off x="893725" y="95650"/>
            <a:ext cx="7465800" cy="28347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27500"/>
              <a:buFont typeface="Arial"/>
              <a:buNone/>
            </a:pPr>
            <a:r>
              <a:rPr lang="en" sz="4000">
                <a:latin typeface="Times New Roman"/>
                <a:ea typeface="Times New Roman"/>
                <a:cs typeface="Times New Roman"/>
                <a:sym typeface="Times New Roman"/>
              </a:rPr>
              <a:t>What recommendations do you have for improving this service-learning experience for all involved?</a:t>
            </a:r>
          </a:p>
        </p:txBody>
      </p:sp>
      <p:pic>
        <p:nvPicPr>
          <p:cNvPr id="116" name="Shape 116" descr="Cohort 1,2,3.JPG"/>
          <p:cNvPicPr preferRelativeResize="0"/>
          <p:nvPr/>
        </p:nvPicPr>
        <p:blipFill>
          <a:blip r:embed="rId3">
            <a:alphaModFix/>
          </a:blip>
          <a:stretch>
            <a:fillRect/>
          </a:stretch>
        </p:blipFill>
        <p:spPr>
          <a:xfrm>
            <a:off x="3086337" y="2930349"/>
            <a:ext cx="2971325" cy="1984776"/>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On-screen Show (16:9)</PresentationFormat>
  <Paragraphs>49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simple-light-2</vt:lpstr>
      <vt:lpstr>Exploring a Long Term Service Project with Refugees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a Long Term Service Project with Refugees</dc:title>
  <dc:creator>Rizz Dickson</dc:creator>
  <cp:lastModifiedBy>Melissa Hiatt</cp:lastModifiedBy>
  <cp:revision>1</cp:revision>
  <dcterms:modified xsi:type="dcterms:W3CDTF">2017-08-17T17:10:14Z</dcterms:modified>
</cp:coreProperties>
</file>