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68" r:id="rId3"/>
    <p:sldMasterId id="2147483670" r:id="rId4"/>
    <p:sldMasterId id="2147483673" r:id="rId5"/>
  </p:sldMasterIdLst>
  <p:notesMasterIdLst>
    <p:notesMasterId r:id="rId31"/>
  </p:notesMasterIdLst>
  <p:handoutMasterIdLst>
    <p:handoutMasterId r:id="rId32"/>
  </p:handoutMasterIdLst>
  <p:sldIdLst>
    <p:sldId id="256" r:id="rId6"/>
    <p:sldId id="266" r:id="rId7"/>
    <p:sldId id="312" r:id="rId8"/>
    <p:sldId id="265" r:id="rId9"/>
    <p:sldId id="325" r:id="rId10"/>
    <p:sldId id="324" r:id="rId11"/>
    <p:sldId id="313" r:id="rId12"/>
    <p:sldId id="314" r:id="rId13"/>
    <p:sldId id="267" r:id="rId14"/>
    <p:sldId id="276" r:id="rId15"/>
    <p:sldId id="320" r:id="rId16"/>
    <p:sldId id="318" r:id="rId17"/>
    <p:sldId id="321" r:id="rId18"/>
    <p:sldId id="322" r:id="rId19"/>
    <p:sldId id="326" r:id="rId20"/>
    <p:sldId id="323" r:id="rId21"/>
    <p:sldId id="268" r:id="rId22"/>
    <p:sldId id="298" r:id="rId23"/>
    <p:sldId id="311" r:id="rId24"/>
    <p:sldId id="308" r:id="rId25"/>
    <p:sldId id="309" r:id="rId26"/>
    <p:sldId id="307" r:id="rId27"/>
    <p:sldId id="271" r:id="rId28"/>
    <p:sldId id="296" r:id="rId29"/>
    <p:sldId id="273" r:id="rId3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76" d="100"/>
          <a:sy n="76" d="100"/>
        </p:scale>
        <p:origin x="126"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8F1DC5-9C0C-4EE5-97B6-56F1BD66354E}" type="doc">
      <dgm:prSet loTypeId="urn:microsoft.com/office/officeart/2005/8/layout/arrow2" loCatId="process" qsTypeId="urn:microsoft.com/office/officeart/2005/8/quickstyle/3d1" qsCatId="3D" csTypeId="urn:microsoft.com/office/officeart/2005/8/colors/colorful3" csCatId="colorful" phldr="1"/>
      <dgm:spPr/>
    </dgm:pt>
    <dgm:pt modelId="{00985553-A5D5-47A4-9B84-A1626CEA1094}">
      <dgm:prSet phldrT="[Text]" custT="1"/>
      <dgm:spPr/>
      <dgm:t>
        <a:bodyPr/>
        <a:lstStyle/>
        <a:p>
          <a:r>
            <a:rPr lang="en-US" sz="1600" dirty="0" smtClean="0"/>
            <a:t>High School</a:t>
          </a:r>
          <a:endParaRPr lang="en-US" sz="1600" dirty="0"/>
        </a:p>
      </dgm:t>
    </dgm:pt>
    <dgm:pt modelId="{C2E6241F-C2DB-4F19-973A-5B27E57960A1}" type="parTrans" cxnId="{680785E4-E685-4DFA-B43C-D4B7CE7A2A81}">
      <dgm:prSet/>
      <dgm:spPr/>
      <dgm:t>
        <a:bodyPr/>
        <a:lstStyle/>
        <a:p>
          <a:endParaRPr lang="en-US"/>
        </a:p>
      </dgm:t>
    </dgm:pt>
    <dgm:pt modelId="{1B20EAEA-B4D7-47F3-8577-B120F61B9F49}" type="sibTrans" cxnId="{680785E4-E685-4DFA-B43C-D4B7CE7A2A81}">
      <dgm:prSet/>
      <dgm:spPr/>
      <dgm:t>
        <a:bodyPr/>
        <a:lstStyle/>
        <a:p>
          <a:endParaRPr lang="en-US"/>
        </a:p>
      </dgm:t>
    </dgm:pt>
    <dgm:pt modelId="{220BE6A1-6B68-4671-88DB-172921FF48B4}">
      <dgm:prSet phldrT="[Text]" custT="1"/>
      <dgm:spPr/>
      <dgm:t>
        <a:bodyPr/>
        <a:lstStyle/>
        <a:p>
          <a:r>
            <a:rPr lang="en-US" sz="1600" dirty="0" smtClean="0"/>
            <a:t>College</a:t>
          </a:r>
          <a:endParaRPr lang="en-US" sz="1600" dirty="0"/>
        </a:p>
      </dgm:t>
    </dgm:pt>
    <dgm:pt modelId="{7299CC56-C50B-4FDD-A8B0-8213E81520F2}" type="parTrans" cxnId="{900E092D-EB41-4EB5-B2DA-7E17456AB4BF}">
      <dgm:prSet/>
      <dgm:spPr/>
      <dgm:t>
        <a:bodyPr/>
        <a:lstStyle/>
        <a:p>
          <a:endParaRPr lang="en-US"/>
        </a:p>
      </dgm:t>
    </dgm:pt>
    <dgm:pt modelId="{ADC2FD7D-C7FE-4178-B6D6-8EDA77CE61DC}" type="sibTrans" cxnId="{900E092D-EB41-4EB5-B2DA-7E17456AB4BF}">
      <dgm:prSet/>
      <dgm:spPr/>
      <dgm:t>
        <a:bodyPr/>
        <a:lstStyle/>
        <a:p>
          <a:endParaRPr lang="en-US"/>
        </a:p>
      </dgm:t>
    </dgm:pt>
    <dgm:pt modelId="{1E8805F1-37C5-4106-88D2-0103EEF58093}">
      <dgm:prSet phldrT="[Text]" custT="1"/>
      <dgm:spPr/>
      <dgm:t>
        <a:bodyPr/>
        <a:lstStyle/>
        <a:p>
          <a:r>
            <a:rPr lang="en-US" sz="1600" dirty="0" smtClean="0"/>
            <a:t>Work Study</a:t>
          </a:r>
          <a:endParaRPr lang="en-US" sz="1600" dirty="0"/>
        </a:p>
      </dgm:t>
    </dgm:pt>
    <dgm:pt modelId="{124A2C2B-A62D-4490-BA88-F2ED8FFACF0D}" type="parTrans" cxnId="{A7B02840-5FDD-4EE3-85CA-B4F4A26E2B84}">
      <dgm:prSet/>
      <dgm:spPr/>
      <dgm:t>
        <a:bodyPr/>
        <a:lstStyle/>
        <a:p>
          <a:endParaRPr lang="en-US"/>
        </a:p>
      </dgm:t>
    </dgm:pt>
    <dgm:pt modelId="{A2470DED-7993-4C24-8AE3-1E965E8BCAAE}" type="sibTrans" cxnId="{A7B02840-5FDD-4EE3-85CA-B4F4A26E2B84}">
      <dgm:prSet/>
      <dgm:spPr/>
      <dgm:t>
        <a:bodyPr/>
        <a:lstStyle/>
        <a:p>
          <a:endParaRPr lang="en-US"/>
        </a:p>
      </dgm:t>
    </dgm:pt>
    <dgm:pt modelId="{F9EAC564-375B-4188-A486-B44B492ECDAC}">
      <dgm:prSet/>
      <dgm:spPr/>
      <dgm:t>
        <a:bodyPr/>
        <a:lstStyle/>
        <a:p>
          <a:r>
            <a:rPr lang="en-US" dirty="0" smtClean="0"/>
            <a:t>Career</a:t>
          </a:r>
          <a:endParaRPr lang="en-US" dirty="0"/>
        </a:p>
      </dgm:t>
    </dgm:pt>
    <dgm:pt modelId="{68BCE5CC-994E-40E8-9577-45A4E2AC7000}" type="parTrans" cxnId="{3BC32201-9ADC-4F86-9A05-7E7693987DC4}">
      <dgm:prSet/>
      <dgm:spPr/>
      <dgm:t>
        <a:bodyPr/>
        <a:lstStyle/>
        <a:p>
          <a:endParaRPr lang="en-US"/>
        </a:p>
      </dgm:t>
    </dgm:pt>
    <dgm:pt modelId="{E540EB49-E309-42F8-9739-BB82D7B08222}" type="sibTrans" cxnId="{3BC32201-9ADC-4F86-9A05-7E7693987DC4}">
      <dgm:prSet/>
      <dgm:spPr/>
      <dgm:t>
        <a:bodyPr/>
        <a:lstStyle/>
        <a:p>
          <a:endParaRPr lang="en-US"/>
        </a:p>
      </dgm:t>
    </dgm:pt>
    <dgm:pt modelId="{6CDB94F3-411F-4689-8658-ECD6095BC82E}" type="pres">
      <dgm:prSet presAssocID="{DB8F1DC5-9C0C-4EE5-97B6-56F1BD66354E}" presName="arrowDiagram" presStyleCnt="0">
        <dgm:presLayoutVars>
          <dgm:chMax val="5"/>
          <dgm:dir/>
          <dgm:resizeHandles val="exact"/>
        </dgm:presLayoutVars>
      </dgm:prSet>
      <dgm:spPr/>
    </dgm:pt>
    <dgm:pt modelId="{318F963E-4E47-4044-B4DB-DABF952144C2}" type="pres">
      <dgm:prSet presAssocID="{DB8F1DC5-9C0C-4EE5-97B6-56F1BD66354E}" presName="arrow" presStyleLbl="bgShp" presStyleIdx="0" presStyleCnt="1" custLinFactNeighborX="11249" custLinFactNeighborY="-7726"/>
      <dgm:spPr/>
    </dgm:pt>
    <dgm:pt modelId="{ED742A57-AB53-489C-8249-44E6B9D12876}" type="pres">
      <dgm:prSet presAssocID="{DB8F1DC5-9C0C-4EE5-97B6-56F1BD66354E}" presName="arrowDiagram4" presStyleCnt="0"/>
      <dgm:spPr/>
    </dgm:pt>
    <dgm:pt modelId="{A7A6E377-2F6D-48D6-B707-D528C81E3260}" type="pres">
      <dgm:prSet presAssocID="{00985553-A5D5-47A4-9B84-A1626CEA1094}" presName="bullet4a" presStyleLbl="node1" presStyleIdx="0" presStyleCnt="4"/>
      <dgm:spPr/>
    </dgm:pt>
    <dgm:pt modelId="{E0DA7A3F-3F97-48FE-A524-688F59AE9672}" type="pres">
      <dgm:prSet presAssocID="{00985553-A5D5-47A4-9B84-A1626CEA1094}" presName="textBox4a" presStyleLbl="revTx" presStyleIdx="0" presStyleCnt="4" custScaleX="131219" custLinFactNeighborX="32816" custLinFactNeighborY="-13122">
        <dgm:presLayoutVars>
          <dgm:bulletEnabled val="1"/>
        </dgm:presLayoutVars>
      </dgm:prSet>
      <dgm:spPr/>
      <dgm:t>
        <a:bodyPr/>
        <a:lstStyle/>
        <a:p>
          <a:endParaRPr lang="en-US"/>
        </a:p>
      </dgm:t>
    </dgm:pt>
    <dgm:pt modelId="{27099F28-F87D-4185-BD62-8C28EF5B05B6}" type="pres">
      <dgm:prSet presAssocID="{220BE6A1-6B68-4671-88DB-172921FF48B4}" presName="bullet4b" presStyleLbl="node1" presStyleIdx="1" presStyleCnt="4"/>
      <dgm:spPr/>
    </dgm:pt>
    <dgm:pt modelId="{4CA9A7A1-4808-48E3-B014-1B72F1202F4A}" type="pres">
      <dgm:prSet presAssocID="{220BE6A1-6B68-4671-88DB-172921FF48B4}" presName="textBox4b" presStyleLbl="revTx" presStyleIdx="1" presStyleCnt="4" custScaleX="131466" custLinFactNeighborX="16997" custLinFactNeighborY="-993">
        <dgm:presLayoutVars>
          <dgm:bulletEnabled val="1"/>
        </dgm:presLayoutVars>
      </dgm:prSet>
      <dgm:spPr/>
      <dgm:t>
        <a:bodyPr/>
        <a:lstStyle/>
        <a:p>
          <a:endParaRPr lang="en-US"/>
        </a:p>
      </dgm:t>
    </dgm:pt>
    <dgm:pt modelId="{88E2822E-B794-4CE4-9C1D-3D42376154F0}" type="pres">
      <dgm:prSet presAssocID="{1E8805F1-37C5-4106-88D2-0103EEF58093}" presName="bullet4c" presStyleLbl="node1" presStyleIdx="2" presStyleCnt="4"/>
      <dgm:spPr/>
    </dgm:pt>
    <dgm:pt modelId="{4CB86DE5-FA9E-4591-9799-8E460164C840}" type="pres">
      <dgm:prSet presAssocID="{1E8805F1-37C5-4106-88D2-0103EEF58093}" presName="textBox4c" presStyleLbl="revTx" presStyleIdx="2" presStyleCnt="4">
        <dgm:presLayoutVars>
          <dgm:bulletEnabled val="1"/>
        </dgm:presLayoutVars>
      </dgm:prSet>
      <dgm:spPr/>
      <dgm:t>
        <a:bodyPr/>
        <a:lstStyle/>
        <a:p>
          <a:endParaRPr lang="en-US"/>
        </a:p>
      </dgm:t>
    </dgm:pt>
    <dgm:pt modelId="{59647642-D8FF-41FB-9929-FE5EC6600AEB}" type="pres">
      <dgm:prSet presAssocID="{F9EAC564-375B-4188-A486-B44B492ECDAC}" presName="bullet4d" presStyleLbl="node1" presStyleIdx="3" presStyleCnt="4"/>
      <dgm:spPr/>
    </dgm:pt>
    <dgm:pt modelId="{43F8B26C-F510-4B62-9AB2-33F778A8D807}" type="pres">
      <dgm:prSet presAssocID="{F9EAC564-375B-4188-A486-B44B492ECDAC}" presName="textBox4d" presStyleLbl="revTx" presStyleIdx="3" presStyleCnt="4">
        <dgm:presLayoutVars>
          <dgm:bulletEnabled val="1"/>
        </dgm:presLayoutVars>
      </dgm:prSet>
      <dgm:spPr/>
      <dgm:t>
        <a:bodyPr/>
        <a:lstStyle/>
        <a:p>
          <a:endParaRPr lang="en-US"/>
        </a:p>
      </dgm:t>
    </dgm:pt>
  </dgm:ptLst>
  <dgm:cxnLst>
    <dgm:cxn modelId="{85EAEF17-1A08-4CFA-92D0-717E2044F6AF}" type="presOf" srcId="{220BE6A1-6B68-4671-88DB-172921FF48B4}" destId="{4CA9A7A1-4808-48E3-B014-1B72F1202F4A}" srcOrd="0" destOrd="0" presId="urn:microsoft.com/office/officeart/2005/8/layout/arrow2"/>
    <dgm:cxn modelId="{A7B02840-5FDD-4EE3-85CA-B4F4A26E2B84}" srcId="{DB8F1DC5-9C0C-4EE5-97B6-56F1BD66354E}" destId="{1E8805F1-37C5-4106-88D2-0103EEF58093}" srcOrd="2" destOrd="0" parTransId="{124A2C2B-A62D-4490-BA88-F2ED8FFACF0D}" sibTransId="{A2470DED-7993-4C24-8AE3-1E965E8BCAAE}"/>
    <dgm:cxn modelId="{D8D3C066-8E13-46E4-BEBF-A6DA69F36064}" type="presOf" srcId="{1E8805F1-37C5-4106-88D2-0103EEF58093}" destId="{4CB86DE5-FA9E-4591-9799-8E460164C840}" srcOrd="0" destOrd="0" presId="urn:microsoft.com/office/officeart/2005/8/layout/arrow2"/>
    <dgm:cxn modelId="{900E092D-EB41-4EB5-B2DA-7E17456AB4BF}" srcId="{DB8F1DC5-9C0C-4EE5-97B6-56F1BD66354E}" destId="{220BE6A1-6B68-4671-88DB-172921FF48B4}" srcOrd="1" destOrd="0" parTransId="{7299CC56-C50B-4FDD-A8B0-8213E81520F2}" sibTransId="{ADC2FD7D-C7FE-4178-B6D6-8EDA77CE61DC}"/>
    <dgm:cxn modelId="{57669D2E-51B1-439D-A8B6-B1121461FEC2}" type="presOf" srcId="{DB8F1DC5-9C0C-4EE5-97B6-56F1BD66354E}" destId="{6CDB94F3-411F-4689-8658-ECD6095BC82E}" srcOrd="0" destOrd="0" presId="urn:microsoft.com/office/officeart/2005/8/layout/arrow2"/>
    <dgm:cxn modelId="{680785E4-E685-4DFA-B43C-D4B7CE7A2A81}" srcId="{DB8F1DC5-9C0C-4EE5-97B6-56F1BD66354E}" destId="{00985553-A5D5-47A4-9B84-A1626CEA1094}" srcOrd="0" destOrd="0" parTransId="{C2E6241F-C2DB-4F19-973A-5B27E57960A1}" sibTransId="{1B20EAEA-B4D7-47F3-8577-B120F61B9F49}"/>
    <dgm:cxn modelId="{F92D9B37-00B6-483C-95A7-305254DC339B}" type="presOf" srcId="{00985553-A5D5-47A4-9B84-A1626CEA1094}" destId="{E0DA7A3F-3F97-48FE-A524-688F59AE9672}" srcOrd="0" destOrd="0" presId="urn:microsoft.com/office/officeart/2005/8/layout/arrow2"/>
    <dgm:cxn modelId="{58BD91B1-A713-4A3F-9DF0-F53A700CBDF2}" type="presOf" srcId="{F9EAC564-375B-4188-A486-B44B492ECDAC}" destId="{43F8B26C-F510-4B62-9AB2-33F778A8D807}" srcOrd="0" destOrd="0" presId="urn:microsoft.com/office/officeart/2005/8/layout/arrow2"/>
    <dgm:cxn modelId="{3BC32201-9ADC-4F86-9A05-7E7693987DC4}" srcId="{DB8F1DC5-9C0C-4EE5-97B6-56F1BD66354E}" destId="{F9EAC564-375B-4188-A486-B44B492ECDAC}" srcOrd="3" destOrd="0" parTransId="{68BCE5CC-994E-40E8-9577-45A4E2AC7000}" sibTransId="{E540EB49-E309-42F8-9739-BB82D7B08222}"/>
    <dgm:cxn modelId="{4EB782B9-7397-4140-B5DB-6A6DF3C98FE9}" type="presParOf" srcId="{6CDB94F3-411F-4689-8658-ECD6095BC82E}" destId="{318F963E-4E47-4044-B4DB-DABF952144C2}" srcOrd="0" destOrd="0" presId="urn:microsoft.com/office/officeart/2005/8/layout/arrow2"/>
    <dgm:cxn modelId="{A5861C14-6572-4DA6-85D4-D03A14A46B6B}" type="presParOf" srcId="{6CDB94F3-411F-4689-8658-ECD6095BC82E}" destId="{ED742A57-AB53-489C-8249-44E6B9D12876}" srcOrd="1" destOrd="0" presId="urn:microsoft.com/office/officeart/2005/8/layout/arrow2"/>
    <dgm:cxn modelId="{0AAB0F0D-4D8E-427C-B192-D9E39E47455D}" type="presParOf" srcId="{ED742A57-AB53-489C-8249-44E6B9D12876}" destId="{A7A6E377-2F6D-48D6-B707-D528C81E3260}" srcOrd="0" destOrd="0" presId="urn:microsoft.com/office/officeart/2005/8/layout/arrow2"/>
    <dgm:cxn modelId="{66240489-2F65-49B7-9245-EF8BCFC5DDFB}" type="presParOf" srcId="{ED742A57-AB53-489C-8249-44E6B9D12876}" destId="{E0DA7A3F-3F97-48FE-A524-688F59AE9672}" srcOrd="1" destOrd="0" presId="urn:microsoft.com/office/officeart/2005/8/layout/arrow2"/>
    <dgm:cxn modelId="{5E6E675B-4F7D-4939-9339-20BC29734A9E}" type="presParOf" srcId="{ED742A57-AB53-489C-8249-44E6B9D12876}" destId="{27099F28-F87D-4185-BD62-8C28EF5B05B6}" srcOrd="2" destOrd="0" presId="urn:microsoft.com/office/officeart/2005/8/layout/arrow2"/>
    <dgm:cxn modelId="{CD9864A7-CA1C-47D9-AA99-BF3662CFD64A}" type="presParOf" srcId="{ED742A57-AB53-489C-8249-44E6B9D12876}" destId="{4CA9A7A1-4808-48E3-B014-1B72F1202F4A}" srcOrd="3" destOrd="0" presId="urn:microsoft.com/office/officeart/2005/8/layout/arrow2"/>
    <dgm:cxn modelId="{E43E6A9E-169D-4256-A23A-B141C1EA96A4}" type="presParOf" srcId="{ED742A57-AB53-489C-8249-44E6B9D12876}" destId="{88E2822E-B794-4CE4-9C1D-3D42376154F0}" srcOrd="4" destOrd="0" presId="urn:microsoft.com/office/officeart/2005/8/layout/arrow2"/>
    <dgm:cxn modelId="{B20F020C-EF5D-4D36-9408-B35C766721F6}" type="presParOf" srcId="{ED742A57-AB53-489C-8249-44E6B9D12876}" destId="{4CB86DE5-FA9E-4591-9799-8E460164C840}" srcOrd="5" destOrd="0" presId="urn:microsoft.com/office/officeart/2005/8/layout/arrow2"/>
    <dgm:cxn modelId="{8EEAB2CE-3FE6-423C-A0C2-EBEAEC7D13DA}" type="presParOf" srcId="{ED742A57-AB53-489C-8249-44E6B9D12876}" destId="{59647642-D8FF-41FB-9929-FE5EC6600AEB}" srcOrd="6" destOrd="0" presId="urn:microsoft.com/office/officeart/2005/8/layout/arrow2"/>
    <dgm:cxn modelId="{12DCCC37-14FE-4581-AD67-7687C7B860AD}" type="presParOf" srcId="{ED742A57-AB53-489C-8249-44E6B9D12876}" destId="{43F8B26C-F510-4B62-9AB2-33F778A8D807}"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0C88ED-EC7E-4F8C-B45A-081D8B43C9A9}" type="doc">
      <dgm:prSet loTypeId="urn:microsoft.com/office/officeart/2005/8/layout/hProcess11" loCatId="process" qsTypeId="urn:microsoft.com/office/officeart/2005/8/quickstyle/simple1" qsCatId="simple" csTypeId="urn:microsoft.com/office/officeart/2005/8/colors/accent1_2" csCatId="accent1" phldr="1"/>
      <dgm:spPr/>
    </dgm:pt>
    <dgm:pt modelId="{445786E6-80F1-408C-86F8-0C2C456BA51D}" type="pres">
      <dgm:prSet presAssocID="{0D0C88ED-EC7E-4F8C-B45A-081D8B43C9A9}" presName="Name0" presStyleCnt="0">
        <dgm:presLayoutVars>
          <dgm:dir/>
          <dgm:resizeHandles val="exact"/>
        </dgm:presLayoutVars>
      </dgm:prSet>
      <dgm:spPr/>
    </dgm:pt>
    <dgm:pt modelId="{A28FEDC7-E590-455D-A6D5-330558777B71}" type="pres">
      <dgm:prSet presAssocID="{0D0C88ED-EC7E-4F8C-B45A-081D8B43C9A9}" presName="arrow" presStyleLbl="bgShp" presStyleIdx="0" presStyleCnt="1" custLinFactNeighborX="2688" custLinFactNeighborY="-4695"/>
      <dgm:spPr>
        <a:solidFill>
          <a:schemeClr val="accent6">
            <a:lumMod val="75000"/>
          </a:schemeClr>
        </a:solidFill>
        <a:ln>
          <a:solidFill>
            <a:schemeClr val="accent6">
              <a:lumMod val="75000"/>
            </a:schemeClr>
          </a:solidFill>
        </a:ln>
      </dgm:spPr>
    </dgm:pt>
    <dgm:pt modelId="{8E02968C-7F89-4220-8D8B-742F50404476}" type="pres">
      <dgm:prSet presAssocID="{0D0C88ED-EC7E-4F8C-B45A-081D8B43C9A9}" presName="points" presStyleCnt="0"/>
      <dgm:spPr/>
    </dgm:pt>
  </dgm:ptLst>
  <dgm:cxnLst>
    <dgm:cxn modelId="{D1DC551C-057D-4D09-A7B3-2A26C1FD2B8F}" type="presOf" srcId="{0D0C88ED-EC7E-4F8C-B45A-081D8B43C9A9}" destId="{445786E6-80F1-408C-86F8-0C2C456BA51D}" srcOrd="0" destOrd="0" presId="urn:microsoft.com/office/officeart/2005/8/layout/hProcess11"/>
    <dgm:cxn modelId="{CDE826D2-1379-43AE-AF1B-3123856F17FB}" type="presParOf" srcId="{445786E6-80F1-408C-86F8-0C2C456BA51D}" destId="{A28FEDC7-E590-455D-A6D5-330558777B71}" srcOrd="0" destOrd="0" presId="urn:microsoft.com/office/officeart/2005/8/layout/hProcess11"/>
    <dgm:cxn modelId="{21FB8265-B062-42C9-9C3C-A099E007D6A7}" type="presParOf" srcId="{445786E6-80F1-408C-86F8-0C2C456BA51D}" destId="{8E02968C-7F89-4220-8D8B-742F50404476}" srcOrd="1"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FD383D5F-4EF6-4568-A5DD-76EAF67FBE59}" type="datetimeFigureOut">
              <a:rPr lang="en-US" smtClean="0"/>
              <a:t>8/18/2016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B0F5052A-DE22-4D75-93B3-BE9ABB6066BB}" type="slidenum">
              <a:rPr lang="en-US" smtClean="0"/>
              <a:t>‹#›</a:t>
            </a:fld>
            <a:endParaRPr lang="en-US"/>
          </a:p>
        </p:txBody>
      </p:sp>
    </p:spTree>
    <p:extLst>
      <p:ext uri="{BB962C8B-B14F-4D97-AF65-F5344CB8AC3E}">
        <p14:creationId xmlns:p14="http://schemas.microsoft.com/office/powerpoint/2010/main" val="1343153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5F3423F-3157-4747-BD21-3730FF4615F8}" type="datetimeFigureOut">
              <a:rPr lang="en-US" smtClean="0"/>
              <a:t>8/18/2016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BC248A23-B007-4CB3-87FB-8452D610D272}" type="slidenum">
              <a:rPr lang="en-US" smtClean="0"/>
              <a:t>‹#›</a:t>
            </a:fld>
            <a:endParaRPr lang="en-US"/>
          </a:p>
        </p:txBody>
      </p:sp>
    </p:spTree>
    <p:extLst>
      <p:ext uri="{BB962C8B-B14F-4D97-AF65-F5344CB8AC3E}">
        <p14:creationId xmlns:p14="http://schemas.microsoft.com/office/powerpoint/2010/main" val="264078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Stamping presses/dies, plastic 	injection molding presses/dies, casting 	dies, overhead cranes, lasers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1" dirty="0" smtClean="0"/>
              <a:t>Conveyors, lifts, robots, servo systems, PLCs, CNCs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BC248A23-B007-4CB3-87FB-8452D610D27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39855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48A23-B007-4CB3-87FB-8452D610D272}"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69791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More than 89 countries are represented in our student body</a:t>
            </a:r>
          </a:p>
          <a:p>
            <a:endParaRPr lang="en-US" dirty="0"/>
          </a:p>
        </p:txBody>
      </p:sp>
      <p:sp>
        <p:nvSpPr>
          <p:cNvPr id="4" name="Slide Number Placeholder 3"/>
          <p:cNvSpPr>
            <a:spLocks noGrp="1"/>
          </p:cNvSpPr>
          <p:nvPr>
            <p:ph type="sldNum" sz="quarter" idx="10"/>
          </p:nvPr>
        </p:nvSpPr>
        <p:spPr/>
        <p:txBody>
          <a:bodyPr/>
          <a:lstStyle/>
          <a:p>
            <a:fld id="{BC248A23-B007-4CB3-87FB-8452D610D272}" type="slidenum">
              <a:rPr lang="en-US" smtClean="0"/>
              <a:t>9</a:t>
            </a:fld>
            <a:endParaRPr lang="en-US"/>
          </a:p>
        </p:txBody>
      </p:sp>
    </p:spTree>
    <p:extLst>
      <p:ext uri="{BB962C8B-B14F-4D97-AF65-F5344CB8AC3E}">
        <p14:creationId xmlns:p14="http://schemas.microsoft.com/office/powerpoint/2010/main" val="452274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Starting salary: $13.00</a:t>
            </a:r>
          </a:p>
          <a:p>
            <a:r>
              <a:rPr lang="en-US" sz="1200" b="0" i="0" kern="1200" dirty="0" smtClean="0">
                <a:solidFill>
                  <a:schemeClr val="tx1"/>
                </a:solidFill>
                <a:effectLst/>
                <a:latin typeface="+mn-lt"/>
                <a:ea typeface="+mn-ea"/>
                <a:cs typeface="+mn-cs"/>
              </a:rPr>
              <a:t>o Average Salary for Mechanical Engineering Department: $62,000.00</a:t>
            </a:r>
          </a:p>
          <a:p>
            <a:r>
              <a:rPr lang="en-US" sz="1200" b="0" i="0" kern="1200" dirty="0" smtClean="0">
                <a:solidFill>
                  <a:schemeClr val="tx1"/>
                </a:solidFill>
                <a:effectLst/>
                <a:latin typeface="+mn-lt"/>
                <a:ea typeface="+mn-ea"/>
                <a:cs typeface="+mn-cs"/>
              </a:rPr>
              <a:t>o Average Salary for Electrical Department: $57,000.00</a:t>
            </a:r>
          </a:p>
          <a:p>
            <a:r>
              <a:rPr lang="en-US" sz="1200" b="0" i="0" kern="1200" dirty="0" smtClean="0">
                <a:solidFill>
                  <a:schemeClr val="tx1"/>
                </a:solidFill>
                <a:effectLst/>
                <a:latin typeface="+mn-lt"/>
                <a:ea typeface="+mn-ea"/>
                <a:cs typeface="+mn-cs"/>
              </a:rPr>
              <a:t>o Average Salary for Fabrication Department: $40,000.00</a:t>
            </a:r>
          </a:p>
          <a:p>
            <a:endParaRPr lang="en-US" dirty="0"/>
          </a:p>
        </p:txBody>
      </p:sp>
      <p:sp>
        <p:nvSpPr>
          <p:cNvPr id="4" name="Slide Number Placeholder 3"/>
          <p:cNvSpPr>
            <a:spLocks noGrp="1"/>
          </p:cNvSpPr>
          <p:nvPr>
            <p:ph type="sldNum" sz="quarter" idx="10"/>
          </p:nvPr>
        </p:nvSpPr>
        <p:spPr/>
        <p:txBody>
          <a:bodyPr/>
          <a:lstStyle/>
          <a:p>
            <a:fld id="{BC248A23-B007-4CB3-87FB-8452D610D272}" type="slidenum">
              <a:rPr lang="en-US" smtClean="0"/>
              <a:t>14</a:t>
            </a:fld>
            <a:endParaRPr lang="en-US"/>
          </a:p>
        </p:txBody>
      </p:sp>
    </p:spTree>
    <p:extLst>
      <p:ext uri="{BB962C8B-B14F-4D97-AF65-F5344CB8AC3E}">
        <p14:creationId xmlns:p14="http://schemas.microsoft.com/office/powerpoint/2010/main" val="128409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41E0B582-4F37-4203-926A-E456C96A6362}" type="slidenum">
              <a:rPr lang="en-US" smtClean="0">
                <a:solidFill>
                  <a:srgbClr val="000000"/>
                </a:solidFill>
              </a:rPr>
              <a:pPr/>
              <a:t>18</a:t>
            </a:fld>
            <a:endParaRPr lang="en-US" dirty="0" smtClean="0">
              <a:solidFill>
                <a:srgbClr val="000000"/>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4F504F"/>
                </a:solidFill>
                <a:latin typeface="Arial" pitchFamily="34" charset="0"/>
                <a:cs typeface="Arial" pitchFamily="34" charset="0"/>
              </a:rPr>
              <a:t>Automobiles | </a:t>
            </a:r>
            <a:r>
              <a:rPr lang="en-US" sz="1200" b="1" dirty="0" err="1" smtClean="0">
                <a:solidFill>
                  <a:srgbClr val="4F504F"/>
                </a:solidFill>
                <a:latin typeface="Arial" pitchFamily="34" charset="0"/>
                <a:cs typeface="Arial" pitchFamily="34" charset="0"/>
              </a:rPr>
              <a:t>Powersports</a:t>
            </a:r>
            <a:r>
              <a:rPr lang="en-US" sz="1200" b="1" dirty="0" smtClean="0">
                <a:solidFill>
                  <a:srgbClr val="4F504F"/>
                </a:solidFill>
                <a:latin typeface="Arial" pitchFamily="34" charset="0"/>
                <a:cs typeface="Arial" pitchFamily="34" charset="0"/>
              </a:rPr>
              <a:t> | Power Equipment | Marine | Racing | Robotics Technology | </a:t>
            </a:r>
            <a:r>
              <a:rPr lang="en-US" sz="1200" b="1" dirty="0" err="1" smtClean="0">
                <a:solidFill>
                  <a:srgbClr val="4F504F"/>
                </a:solidFill>
                <a:latin typeface="Arial" pitchFamily="34" charset="0"/>
                <a:cs typeface="Arial" pitchFamily="34" charset="0"/>
              </a:rPr>
              <a:t>HondaJet</a:t>
            </a:r>
            <a:endParaRPr lang="en-US" sz="1200" b="1" dirty="0" smtClean="0">
              <a:solidFill>
                <a:srgbClr val="4F504F"/>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eaLnBrk="1" hangingPunct="1"/>
            <a:r>
              <a:rPr lang="en-US" altLang="ja-JP" dirty="0" smtClean="0"/>
              <a:t>You can see from the legend at the left, that American Honda is our North American regional headquarters.  </a:t>
            </a:r>
          </a:p>
          <a:p>
            <a:pPr eaLnBrk="1" hangingPunct="1"/>
            <a:endParaRPr lang="en-US" altLang="ja-JP" dirty="0" smtClean="0"/>
          </a:p>
          <a:p>
            <a:pPr eaLnBrk="1" hangingPunct="1"/>
            <a:r>
              <a:rPr lang="en-US" altLang="ja-JP" dirty="0" smtClean="0"/>
              <a:t>In the 50 years since American Honda was first established, Honda has expanded operations in North American in order to achieve our commitment to develop and build our products in the markets they are sold.</a:t>
            </a:r>
          </a:p>
          <a:p>
            <a:pPr eaLnBrk="1" hangingPunct="1"/>
            <a:endParaRPr lang="en-US" altLang="ja-JP" dirty="0" smtClean="0"/>
          </a:p>
          <a:p>
            <a:pPr eaLnBrk="1" hangingPunct="1"/>
            <a:r>
              <a:rPr lang="en-US" altLang="ja-JP" dirty="0" smtClean="0"/>
              <a:t>Today, Honda’s North American operations include:</a:t>
            </a:r>
          </a:p>
          <a:p>
            <a:pPr lvl="1" eaLnBrk="1" hangingPunct="1">
              <a:buFontTx/>
              <a:buChar char="•"/>
            </a:pPr>
            <a:r>
              <a:rPr lang="en-US" altLang="ja-JP" dirty="0" smtClean="0"/>
              <a:t> production and engineering facilities, (red triangles)</a:t>
            </a:r>
          </a:p>
          <a:p>
            <a:pPr lvl="1" eaLnBrk="1" hangingPunct="1">
              <a:buFontTx/>
              <a:buChar char="•"/>
            </a:pPr>
            <a:r>
              <a:rPr lang="en-US" altLang="ja-JP" dirty="0" smtClean="0"/>
              <a:t> sales offices, parts and product distribution centers (green circles)</a:t>
            </a:r>
          </a:p>
          <a:p>
            <a:pPr lvl="1" eaLnBrk="1" hangingPunct="1">
              <a:buFontTx/>
              <a:buChar char="•"/>
            </a:pPr>
            <a:r>
              <a:rPr lang="en-US" altLang="ja-JP" dirty="0" smtClean="0"/>
              <a:t> and research &amp; development operations  (blue squares)</a:t>
            </a:r>
          </a:p>
          <a:p>
            <a:pPr eaLnBrk="1" hangingPunct="1"/>
            <a:endParaRPr lang="en-US" altLang="ja-JP" sz="600" dirty="0" smtClean="0"/>
          </a:p>
          <a:p>
            <a:pPr eaLnBrk="1" hangingPunct="1"/>
            <a:r>
              <a:rPr lang="en-US" altLang="ja-JP" dirty="0" smtClean="0"/>
              <a:t>This map shows all of these and even includes Honda’s recently-established jet engine and aircraft business, whose locations are shown with the pink circles.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eaLnBrk="1" hangingPunct="1"/>
            <a:endParaRPr lang="en-US" altLang="ja-JP" dirty="0" smtClean="0">
              <a:latin typeface="Times New Roman" pitchFamily="18" charset="0"/>
              <a:ea typeface="?? ??"/>
              <a:cs typeface="?? ??"/>
            </a:endParaRPr>
          </a:p>
        </p:txBody>
      </p:sp>
    </p:spTree>
    <p:extLst>
      <p:ext uri="{BB962C8B-B14F-4D97-AF65-F5344CB8AC3E}">
        <p14:creationId xmlns:p14="http://schemas.microsoft.com/office/powerpoint/2010/main" val="52927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48A23-B007-4CB3-87FB-8452D610D272}"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82676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48A23-B007-4CB3-87FB-8452D610D272}"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98743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Honda’s Vision - Develop a new pipeline of potential candidates for technician positions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228600" indent="-228600" eaLnBrk="1" hangingPunct="1">
              <a:buClr>
                <a:srgbClr val="0033CC"/>
              </a:buClr>
            </a:pPr>
            <a:r>
              <a:rPr lang="en-US" sz="1200" dirty="0" smtClean="0"/>
              <a:t>Benefit to Honda- </a:t>
            </a:r>
          </a:p>
          <a:p>
            <a:pPr marL="228600" indent="-228600" eaLnBrk="1" hangingPunct="1">
              <a:buClr>
                <a:srgbClr val="0033CC"/>
              </a:buClr>
            </a:pPr>
            <a:r>
              <a:rPr lang="en-US" sz="1200" dirty="0" smtClean="0">
                <a:solidFill>
                  <a:schemeClr val="tx2"/>
                </a:solidFill>
              </a:rPr>
              <a:t>To provide Honda qualified students for development and assessment toward full-time employment consideration.</a:t>
            </a:r>
          </a:p>
          <a:p>
            <a:pPr marL="228600" indent="-228600" eaLnBrk="1" hangingPunct="1">
              <a:buClr>
                <a:srgbClr val="0033CC"/>
              </a:buClr>
            </a:pPr>
            <a:r>
              <a:rPr lang="en-US" sz="1200" dirty="0" smtClean="0">
                <a:solidFill>
                  <a:schemeClr val="tx2"/>
                </a:solidFill>
              </a:rPr>
              <a:t>To provide college students with practical hands-on experiential learning. </a:t>
            </a:r>
          </a:p>
          <a:p>
            <a:pPr marL="228600" indent="-228600" eaLnBrk="1" hangingPunct="1">
              <a:buClr>
                <a:srgbClr val="0033CC"/>
              </a:buClr>
            </a:pPr>
            <a:endParaRPr lang="en-US" sz="1200" dirty="0" smtClean="0">
              <a:solidFill>
                <a:schemeClr val="tx2"/>
              </a:solidFill>
            </a:endParaRPr>
          </a:p>
          <a:p>
            <a:pPr marL="228600" indent="-228600" eaLnBrk="1" hangingPunct="1">
              <a:buClr>
                <a:srgbClr val="0033CC"/>
              </a:buClr>
            </a:pPr>
            <a:r>
              <a:rPr lang="en-US" sz="1200" dirty="0" smtClean="0">
                <a:solidFill>
                  <a:schemeClr val="tx2"/>
                </a:solidFill>
              </a:rPr>
              <a:t>Benefit to Student- </a:t>
            </a:r>
          </a:p>
          <a:p>
            <a:pPr eaLnBrk="1" hangingPunct="1">
              <a:lnSpc>
                <a:spcPct val="90000"/>
              </a:lnSpc>
              <a:buClr>
                <a:srgbClr val="0033CC"/>
              </a:buClr>
              <a:buFont typeface="Arial" pitchFamily="34" charset="0"/>
              <a:buChar char="•"/>
            </a:pPr>
            <a:r>
              <a:rPr lang="en-US" sz="1200" dirty="0" smtClean="0"/>
              <a:t>Gain hands-on work experience in your field of study</a:t>
            </a:r>
          </a:p>
          <a:p>
            <a:pPr eaLnBrk="1" hangingPunct="1">
              <a:lnSpc>
                <a:spcPct val="90000"/>
              </a:lnSpc>
              <a:buClr>
                <a:srgbClr val="0033CC"/>
              </a:buClr>
              <a:buFont typeface="Arial" pitchFamily="34" charset="0"/>
              <a:buChar char="•"/>
            </a:pPr>
            <a:r>
              <a:rPr lang="en-US" sz="1200" dirty="0" smtClean="0"/>
              <a:t> Discover your </a:t>
            </a:r>
            <a:r>
              <a:rPr lang="en-US" sz="1200" u="sng" dirty="0" smtClean="0"/>
              <a:t>likes </a:t>
            </a:r>
            <a:r>
              <a:rPr lang="en-US" sz="1200" dirty="0" smtClean="0"/>
              <a:t>and </a:t>
            </a:r>
            <a:r>
              <a:rPr lang="en-US" sz="1200" u="sng" dirty="0" smtClean="0"/>
              <a:t>dislikes</a:t>
            </a:r>
          </a:p>
          <a:p>
            <a:pPr eaLnBrk="1" hangingPunct="1">
              <a:lnSpc>
                <a:spcPct val="90000"/>
              </a:lnSpc>
              <a:buClr>
                <a:srgbClr val="0033CC"/>
              </a:buClr>
              <a:buFont typeface="Arial" pitchFamily="34" charset="0"/>
              <a:buChar char="•"/>
            </a:pPr>
            <a:r>
              <a:rPr lang="en-US" sz="1200" dirty="0" smtClean="0"/>
              <a:t> Evaluate company culture</a:t>
            </a:r>
          </a:p>
          <a:p>
            <a:pPr eaLnBrk="1" hangingPunct="1">
              <a:lnSpc>
                <a:spcPct val="90000"/>
              </a:lnSpc>
              <a:buClr>
                <a:srgbClr val="0033CC"/>
              </a:buClr>
              <a:buFont typeface="Arial" pitchFamily="34" charset="0"/>
              <a:buChar char="•"/>
            </a:pPr>
            <a:r>
              <a:rPr lang="en-US" sz="1200" dirty="0" smtClean="0"/>
              <a:t> Paid co-op position (starting at $16.33 per hour)</a:t>
            </a:r>
          </a:p>
          <a:p>
            <a:pPr eaLnBrk="1" hangingPunct="1">
              <a:lnSpc>
                <a:spcPct val="90000"/>
              </a:lnSpc>
              <a:buClr>
                <a:srgbClr val="0033CC"/>
              </a:buClr>
              <a:buFont typeface="Arial" pitchFamily="34" charset="0"/>
              <a:buChar char="•"/>
            </a:pPr>
            <a:r>
              <a:rPr lang="en-US" sz="1200" baseline="0" dirty="0" smtClean="0"/>
              <a:t> </a:t>
            </a:r>
            <a:r>
              <a:rPr lang="en-US" sz="1200" dirty="0" smtClean="0"/>
              <a:t>Experience and networking will build your resource pool</a:t>
            </a:r>
          </a:p>
          <a:p>
            <a:pPr eaLnBrk="1" hangingPunct="1">
              <a:lnSpc>
                <a:spcPct val="90000"/>
              </a:lnSpc>
              <a:buClr>
                <a:srgbClr val="0033CC"/>
              </a:buClr>
              <a:buFont typeface="Arial" pitchFamily="34" charset="0"/>
              <a:buChar char="•"/>
            </a:pPr>
            <a:r>
              <a:rPr lang="en-US" sz="1200" dirty="0" smtClean="0"/>
              <a:t> The knowledge you will gain is invaluable in your career and will </a:t>
            </a:r>
            <a:r>
              <a:rPr lang="en-US" sz="1200" u="sng" dirty="0" smtClean="0"/>
              <a:t>prepare</a:t>
            </a:r>
            <a:r>
              <a:rPr lang="en-US" sz="1200" dirty="0" smtClean="0"/>
              <a:t> you for the workforce</a:t>
            </a:r>
          </a:p>
          <a:p>
            <a:pPr eaLnBrk="1" hangingPunct="1">
              <a:lnSpc>
                <a:spcPct val="90000"/>
              </a:lnSpc>
              <a:buClr>
                <a:srgbClr val="0033CC"/>
              </a:buClr>
              <a:buFont typeface="Arial" pitchFamily="34" charset="0"/>
              <a:buChar char="•"/>
            </a:pPr>
            <a:r>
              <a:rPr lang="en-US" sz="1200" dirty="0" smtClean="0"/>
              <a:t> Consideration for future employment opportunities</a:t>
            </a:r>
          </a:p>
          <a:p>
            <a:pPr marL="228600" indent="-228600" eaLnBrk="1" hangingPunct="1">
              <a:buClr>
                <a:srgbClr val="0033CC"/>
              </a:buClr>
            </a:pPr>
            <a:endParaRPr lang="en-US" sz="1200" dirty="0" smtClean="0">
              <a:solidFill>
                <a:schemeClr val="tx2"/>
              </a:solidFill>
            </a:endParaRPr>
          </a:p>
          <a:p>
            <a:pPr marL="228600" indent="-228600" eaLnBrk="1" hangingPunct="1">
              <a:buClr>
                <a:srgbClr val="0033CC"/>
              </a:buClr>
            </a:pPr>
            <a:endParaRPr lang="en-US" sz="1200" dirty="0" smtClean="0">
              <a:solidFill>
                <a:schemeClr val="tx2"/>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BC248A23-B007-4CB3-87FB-8452D610D27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502901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8E53F0-90F7-47EE-A232-C90DB9DDBB5D}"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2D306-531E-48FC-8167-9EF79BF98FA2}" type="slidenum">
              <a:rPr lang="en-US" smtClean="0"/>
              <a:t>‹#›</a:t>
            </a:fld>
            <a:endParaRPr lang="en-US"/>
          </a:p>
        </p:txBody>
      </p:sp>
    </p:spTree>
    <p:extLst>
      <p:ext uri="{BB962C8B-B14F-4D97-AF65-F5344CB8AC3E}">
        <p14:creationId xmlns:p14="http://schemas.microsoft.com/office/powerpoint/2010/main" val="2028524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E53F0-90F7-47EE-A232-C90DB9DDBB5D}"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2D306-531E-48FC-8167-9EF79BF98FA2}" type="slidenum">
              <a:rPr lang="en-US" smtClean="0"/>
              <a:t>‹#›</a:t>
            </a:fld>
            <a:endParaRPr lang="en-US"/>
          </a:p>
        </p:txBody>
      </p:sp>
    </p:spTree>
    <p:extLst>
      <p:ext uri="{BB962C8B-B14F-4D97-AF65-F5344CB8AC3E}">
        <p14:creationId xmlns:p14="http://schemas.microsoft.com/office/powerpoint/2010/main" val="2392192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E53F0-90F7-47EE-A232-C90DB9DDBB5D}"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2D306-531E-48FC-8167-9EF79BF98FA2}" type="slidenum">
              <a:rPr lang="en-US" smtClean="0"/>
              <a:t>‹#›</a:t>
            </a:fld>
            <a:endParaRPr lang="en-US"/>
          </a:p>
        </p:txBody>
      </p:sp>
    </p:spTree>
    <p:extLst>
      <p:ext uri="{BB962C8B-B14F-4D97-AF65-F5344CB8AC3E}">
        <p14:creationId xmlns:p14="http://schemas.microsoft.com/office/powerpoint/2010/main" val="2576193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56267" y="1536702"/>
            <a:ext cx="10329333" cy="2051051"/>
          </a:xfrm>
          <a:prstGeom prst="rect">
            <a:avLst/>
          </a:prstGeom>
        </p:spPr>
        <p:txBody>
          <a:bodyPr/>
          <a:lstStyle>
            <a:lvl1pPr>
              <a:defRPr sz="4000" b="0">
                <a:solidFill>
                  <a:srgbClr val="FFFFFF"/>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D52203FC-6C14-7646-AA4B-E30BD437D50D}" type="datetimeFigureOut">
              <a:rPr lang="en-US" smtClean="0">
                <a:solidFill>
                  <a:srgbClr val="4F504F"/>
                </a:solidFill>
              </a:rPr>
              <a:pPr/>
              <a:t>8/18/2016</a:t>
            </a:fld>
            <a:endParaRPr lang="en-US" dirty="0">
              <a:solidFill>
                <a:srgbClr val="4F504F"/>
              </a:solidFill>
            </a:endParaRPr>
          </a:p>
        </p:txBody>
      </p:sp>
      <p:sp>
        <p:nvSpPr>
          <p:cNvPr id="5" name="Footer Placeholder 4"/>
          <p:cNvSpPr>
            <a:spLocks noGrp="1"/>
          </p:cNvSpPr>
          <p:nvPr>
            <p:ph type="ftr" sz="quarter" idx="11"/>
          </p:nvPr>
        </p:nvSpPr>
        <p:spPr/>
        <p:txBody>
          <a:bodyPr/>
          <a:lstStyle/>
          <a:p>
            <a:endParaRPr lang="en-US" dirty="0">
              <a:solidFill>
                <a:srgbClr val="4F504F"/>
              </a:solidFill>
            </a:endParaRPr>
          </a:p>
        </p:txBody>
      </p:sp>
      <p:sp>
        <p:nvSpPr>
          <p:cNvPr id="6" name="Slide Number Placeholder 5"/>
          <p:cNvSpPr>
            <a:spLocks noGrp="1"/>
          </p:cNvSpPr>
          <p:nvPr>
            <p:ph type="sldNum" sz="quarter" idx="12"/>
          </p:nvPr>
        </p:nvSpPr>
        <p:spPr/>
        <p:txBody>
          <a:bodyPr/>
          <a:lstStyle/>
          <a:p>
            <a:fld id="{7B4F9293-F411-EE48-8635-2900DA4D7AEA}" type="slidenum">
              <a:rPr lang="en-US" smtClean="0">
                <a:solidFill>
                  <a:srgbClr val="4F504F"/>
                </a:solidFill>
              </a:rPr>
              <a:pPr/>
              <a:t>‹#›</a:t>
            </a:fld>
            <a:endParaRPr lang="en-US" dirty="0">
              <a:solidFill>
                <a:srgbClr val="4F504F"/>
              </a:solidFill>
            </a:endParaRPr>
          </a:p>
        </p:txBody>
      </p:sp>
    </p:spTree>
    <p:extLst>
      <p:ext uri="{BB962C8B-B14F-4D97-AF65-F5344CB8AC3E}">
        <p14:creationId xmlns:p14="http://schemas.microsoft.com/office/powerpoint/2010/main" val="581656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36211"/>
            <a:ext cx="10972800" cy="71717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203FC-6C14-7646-AA4B-E30BD437D50D}" type="datetimeFigureOut">
              <a:rPr lang="en-US" smtClean="0">
                <a:solidFill>
                  <a:srgbClr val="4F504F"/>
                </a:solidFill>
              </a:rPr>
              <a:pPr/>
              <a:t>8/18/2016</a:t>
            </a:fld>
            <a:endParaRPr lang="en-US" dirty="0">
              <a:solidFill>
                <a:srgbClr val="4F504F"/>
              </a:solidFill>
            </a:endParaRPr>
          </a:p>
        </p:txBody>
      </p:sp>
      <p:sp>
        <p:nvSpPr>
          <p:cNvPr id="5" name="Footer Placeholder 4"/>
          <p:cNvSpPr>
            <a:spLocks noGrp="1"/>
          </p:cNvSpPr>
          <p:nvPr>
            <p:ph type="ftr" sz="quarter" idx="11"/>
          </p:nvPr>
        </p:nvSpPr>
        <p:spPr/>
        <p:txBody>
          <a:bodyPr/>
          <a:lstStyle/>
          <a:p>
            <a:endParaRPr lang="en-US" dirty="0">
              <a:solidFill>
                <a:srgbClr val="4F504F"/>
              </a:solidFill>
            </a:endParaRPr>
          </a:p>
        </p:txBody>
      </p:sp>
      <p:sp>
        <p:nvSpPr>
          <p:cNvPr id="6" name="Slide Number Placeholder 5"/>
          <p:cNvSpPr>
            <a:spLocks noGrp="1"/>
          </p:cNvSpPr>
          <p:nvPr>
            <p:ph type="sldNum" sz="quarter" idx="12"/>
          </p:nvPr>
        </p:nvSpPr>
        <p:spPr/>
        <p:txBody>
          <a:bodyPr/>
          <a:lstStyle/>
          <a:p>
            <a:fld id="{7B4F9293-F411-EE48-8635-2900DA4D7AEA}" type="slidenum">
              <a:rPr lang="en-US" smtClean="0">
                <a:solidFill>
                  <a:srgbClr val="4F504F"/>
                </a:solidFill>
              </a:rPr>
              <a:pPr/>
              <a:t>‹#›</a:t>
            </a:fld>
            <a:endParaRPr lang="en-US" dirty="0">
              <a:solidFill>
                <a:srgbClr val="4F504F"/>
              </a:solidFill>
            </a:endParaRPr>
          </a:p>
        </p:txBody>
      </p:sp>
    </p:spTree>
    <p:extLst>
      <p:ext uri="{BB962C8B-B14F-4D97-AF65-F5344CB8AC3E}">
        <p14:creationId xmlns:p14="http://schemas.microsoft.com/office/powerpoint/2010/main" val="514429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D77B1A-B0C9-492C-96BB-95277AC02F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4565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203FC-6C14-7646-AA4B-E30BD437D50D}" type="datetimeFigureOut">
              <a:rPr lang="en-US" smtClean="0">
                <a:solidFill>
                  <a:srgbClr val="4F504F"/>
                </a:solidFill>
              </a:rPr>
              <a:pPr/>
              <a:t>8/18/2016</a:t>
            </a:fld>
            <a:endParaRPr lang="en-US" dirty="0">
              <a:solidFill>
                <a:srgbClr val="4F504F"/>
              </a:solidFill>
            </a:endParaRPr>
          </a:p>
        </p:txBody>
      </p:sp>
      <p:sp>
        <p:nvSpPr>
          <p:cNvPr id="5" name="Footer Placeholder 4"/>
          <p:cNvSpPr>
            <a:spLocks noGrp="1"/>
          </p:cNvSpPr>
          <p:nvPr>
            <p:ph type="ftr" sz="quarter" idx="11"/>
          </p:nvPr>
        </p:nvSpPr>
        <p:spPr/>
        <p:txBody>
          <a:bodyPr/>
          <a:lstStyle/>
          <a:p>
            <a:endParaRPr lang="en-US" dirty="0">
              <a:solidFill>
                <a:srgbClr val="4F504F"/>
              </a:solidFill>
            </a:endParaRPr>
          </a:p>
        </p:txBody>
      </p:sp>
      <p:sp>
        <p:nvSpPr>
          <p:cNvPr id="6" name="Slide Number Placeholder 5"/>
          <p:cNvSpPr>
            <a:spLocks noGrp="1"/>
          </p:cNvSpPr>
          <p:nvPr>
            <p:ph type="sldNum" sz="quarter" idx="12"/>
          </p:nvPr>
        </p:nvSpPr>
        <p:spPr/>
        <p:txBody>
          <a:bodyPr/>
          <a:lstStyle/>
          <a:p>
            <a:fld id="{7B4F9293-F411-EE48-8635-2900DA4D7AEA}" type="slidenum">
              <a:rPr lang="en-US" smtClean="0">
                <a:solidFill>
                  <a:srgbClr val="4F504F"/>
                </a:solidFill>
              </a:rPr>
              <a:pPr/>
              <a:t>‹#›</a:t>
            </a:fld>
            <a:endParaRPr lang="en-US" dirty="0">
              <a:solidFill>
                <a:srgbClr val="4F504F"/>
              </a:solidFill>
            </a:endParaRPr>
          </a:p>
        </p:txBody>
      </p:sp>
    </p:spTree>
    <p:extLst>
      <p:ext uri="{BB962C8B-B14F-4D97-AF65-F5344CB8AC3E}">
        <p14:creationId xmlns:p14="http://schemas.microsoft.com/office/powerpoint/2010/main" val="2765518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203FC-6C14-7646-AA4B-E30BD437D50D}" type="datetimeFigureOut">
              <a:rPr lang="en-US" smtClean="0">
                <a:solidFill>
                  <a:srgbClr val="4F504F"/>
                </a:solidFill>
              </a:rPr>
              <a:pPr/>
              <a:t>8/18/2016</a:t>
            </a:fld>
            <a:endParaRPr lang="en-US" dirty="0">
              <a:solidFill>
                <a:srgbClr val="4F504F"/>
              </a:solidFill>
            </a:endParaRPr>
          </a:p>
        </p:txBody>
      </p:sp>
      <p:sp>
        <p:nvSpPr>
          <p:cNvPr id="4" name="Footer Placeholder 3"/>
          <p:cNvSpPr>
            <a:spLocks noGrp="1"/>
          </p:cNvSpPr>
          <p:nvPr>
            <p:ph type="ftr" sz="quarter" idx="11"/>
          </p:nvPr>
        </p:nvSpPr>
        <p:spPr/>
        <p:txBody>
          <a:bodyPr/>
          <a:lstStyle/>
          <a:p>
            <a:endParaRPr lang="en-US" dirty="0">
              <a:solidFill>
                <a:srgbClr val="4F504F"/>
              </a:solidFill>
            </a:endParaRPr>
          </a:p>
        </p:txBody>
      </p:sp>
      <p:sp>
        <p:nvSpPr>
          <p:cNvPr id="5" name="Slide Number Placeholder 4"/>
          <p:cNvSpPr>
            <a:spLocks noGrp="1"/>
          </p:cNvSpPr>
          <p:nvPr>
            <p:ph type="sldNum" sz="quarter" idx="12"/>
          </p:nvPr>
        </p:nvSpPr>
        <p:spPr/>
        <p:txBody>
          <a:bodyPr/>
          <a:lstStyle/>
          <a:p>
            <a:fld id="{7B4F9293-F411-EE48-8635-2900DA4D7AEA}" type="slidenum">
              <a:rPr lang="en-US" smtClean="0">
                <a:solidFill>
                  <a:srgbClr val="4F504F"/>
                </a:solidFill>
              </a:rPr>
              <a:pPr/>
              <a:t>‹#›</a:t>
            </a:fld>
            <a:endParaRPr lang="en-US" dirty="0">
              <a:solidFill>
                <a:srgbClr val="4F504F"/>
              </a:solidFill>
            </a:endParaRPr>
          </a:p>
        </p:txBody>
      </p:sp>
    </p:spTree>
    <p:extLst>
      <p:ext uri="{BB962C8B-B14F-4D97-AF65-F5344CB8AC3E}">
        <p14:creationId xmlns:p14="http://schemas.microsoft.com/office/powerpoint/2010/main" val="3088158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76908-855B-4303-971C-BCEC1E53CC58}" type="datetimeFigureOut">
              <a:rPr lang="en-US" smtClean="0">
                <a:solidFill>
                  <a:prstClr val="black">
                    <a:tint val="75000"/>
                  </a:prstClr>
                </a:solidFill>
              </a:rPr>
              <a:pPr/>
              <a:t>8/18/2016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751CED-F679-42C5-AF6A-32F6BC8C99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135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76908-855B-4303-971C-BCEC1E53CC58}" type="datetimeFigureOut">
              <a:rPr lang="en-US" smtClean="0">
                <a:solidFill>
                  <a:prstClr val="black">
                    <a:tint val="75000"/>
                  </a:prstClr>
                </a:solidFill>
              </a:rPr>
              <a:pPr/>
              <a:t>8/18/2016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751CED-F679-42C5-AF6A-32F6BC8C99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559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76908-855B-4303-971C-BCEC1E53CC58}" type="datetimeFigureOut">
              <a:rPr lang="en-US" smtClean="0">
                <a:solidFill>
                  <a:prstClr val="black">
                    <a:tint val="75000"/>
                  </a:prstClr>
                </a:solidFill>
              </a:rPr>
              <a:pPr/>
              <a:t>8/18/2016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751CED-F679-42C5-AF6A-32F6BC8C99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193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8E53F0-90F7-47EE-A232-C90DB9DDBB5D}"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2D306-531E-48FC-8167-9EF79BF98FA2}" type="slidenum">
              <a:rPr lang="en-US" smtClean="0"/>
              <a:t>‹#›</a:t>
            </a:fld>
            <a:endParaRPr lang="en-US"/>
          </a:p>
        </p:txBody>
      </p:sp>
    </p:spTree>
    <p:extLst>
      <p:ext uri="{BB962C8B-B14F-4D97-AF65-F5344CB8AC3E}">
        <p14:creationId xmlns:p14="http://schemas.microsoft.com/office/powerpoint/2010/main" val="4052565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76908-855B-4303-971C-BCEC1E53CC58}" type="datetimeFigureOut">
              <a:rPr lang="en-US" smtClean="0">
                <a:solidFill>
                  <a:prstClr val="black">
                    <a:tint val="75000"/>
                  </a:prstClr>
                </a:solidFill>
              </a:rPr>
              <a:pPr/>
              <a:t>8/18/2016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751CED-F679-42C5-AF6A-32F6BC8C99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313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76908-855B-4303-971C-BCEC1E53CC58}" type="datetimeFigureOut">
              <a:rPr lang="en-US" smtClean="0">
                <a:solidFill>
                  <a:prstClr val="black">
                    <a:tint val="75000"/>
                  </a:prstClr>
                </a:solidFill>
              </a:rPr>
              <a:pPr/>
              <a:t>8/18/2016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B751CED-F679-42C5-AF6A-32F6BC8C99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008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76908-855B-4303-971C-BCEC1E53CC58}" type="datetimeFigureOut">
              <a:rPr lang="en-US" smtClean="0">
                <a:solidFill>
                  <a:prstClr val="black">
                    <a:tint val="75000"/>
                  </a:prstClr>
                </a:solidFill>
              </a:rPr>
              <a:pPr/>
              <a:t>8/18/2016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B751CED-F679-42C5-AF6A-32F6BC8C99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72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76908-855B-4303-971C-BCEC1E53CC58}" type="datetimeFigureOut">
              <a:rPr lang="en-US" smtClean="0">
                <a:solidFill>
                  <a:prstClr val="black">
                    <a:tint val="75000"/>
                  </a:prstClr>
                </a:solidFill>
              </a:rPr>
              <a:pPr/>
              <a:t>8/18/2016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B751CED-F679-42C5-AF6A-32F6BC8C99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251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76908-855B-4303-971C-BCEC1E53CC58}" type="datetimeFigureOut">
              <a:rPr lang="en-US" smtClean="0">
                <a:solidFill>
                  <a:prstClr val="black">
                    <a:tint val="75000"/>
                  </a:prstClr>
                </a:solidFill>
              </a:rPr>
              <a:pPr/>
              <a:t>8/18/2016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751CED-F679-42C5-AF6A-32F6BC8C99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136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76908-855B-4303-971C-BCEC1E53CC58}" type="datetimeFigureOut">
              <a:rPr lang="en-US" smtClean="0">
                <a:solidFill>
                  <a:prstClr val="black">
                    <a:tint val="75000"/>
                  </a:prstClr>
                </a:solidFill>
              </a:rPr>
              <a:pPr/>
              <a:t>8/18/2016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B751CED-F679-42C5-AF6A-32F6BC8C99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92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76908-855B-4303-971C-BCEC1E53CC58}" type="datetimeFigureOut">
              <a:rPr lang="en-US" smtClean="0">
                <a:solidFill>
                  <a:prstClr val="black">
                    <a:tint val="75000"/>
                  </a:prstClr>
                </a:solidFill>
              </a:rPr>
              <a:pPr/>
              <a:t>8/18/2016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751CED-F679-42C5-AF6A-32F6BC8C99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563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76908-855B-4303-971C-BCEC1E53CC58}" type="datetimeFigureOut">
              <a:rPr lang="en-US" smtClean="0">
                <a:solidFill>
                  <a:prstClr val="black">
                    <a:tint val="75000"/>
                  </a:prstClr>
                </a:solidFill>
              </a:rPr>
              <a:pPr/>
              <a:t>8/18/2016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B751CED-F679-42C5-AF6A-32F6BC8C99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61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8E53F0-90F7-47EE-A232-C90DB9DDBB5D}" type="datetimeFigureOut">
              <a:rPr lang="en-US" smtClean="0"/>
              <a:t>8/18/2016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2D306-531E-48FC-8167-9EF79BF98FA2}" type="slidenum">
              <a:rPr lang="en-US" smtClean="0"/>
              <a:t>‹#›</a:t>
            </a:fld>
            <a:endParaRPr lang="en-US"/>
          </a:p>
        </p:txBody>
      </p:sp>
    </p:spTree>
    <p:extLst>
      <p:ext uri="{BB962C8B-B14F-4D97-AF65-F5344CB8AC3E}">
        <p14:creationId xmlns:p14="http://schemas.microsoft.com/office/powerpoint/2010/main" val="211489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8E53F0-90F7-47EE-A232-C90DB9DDBB5D}"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2D306-531E-48FC-8167-9EF79BF98FA2}" type="slidenum">
              <a:rPr lang="en-US" smtClean="0"/>
              <a:t>‹#›</a:t>
            </a:fld>
            <a:endParaRPr lang="en-US"/>
          </a:p>
        </p:txBody>
      </p:sp>
    </p:spTree>
    <p:extLst>
      <p:ext uri="{BB962C8B-B14F-4D97-AF65-F5344CB8AC3E}">
        <p14:creationId xmlns:p14="http://schemas.microsoft.com/office/powerpoint/2010/main" val="1937661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8E53F0-90F7-47EE-A232-C90DB9DDBB5D}" type="datetimeFigureOut">
              <a:rPr lang="en-US" smtClean="0"/>
              <a:t>8/18/2016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2D306-531E-48FC-8167-9EF79BF98FA2}" type="slidenum">
              <a:rPr lang="en-US" smtClean="0"/>
              <a:t>‹#›</a:t>
            </a:fld>
            <a:endParaRPr lang="en-US"/>
          </a:p>
        </p:txBody>
      </p:sp>
    </p:spTree>
    <p:extLst>
      <p:ext uri="{BB962C8B-B14F-4D97-AF65-F5344CB8AC3E}">
        <p14:creationId xmlns:p14="http://schemas.microsoft.com/office/powerpoint/2010/main" val="3110546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8E53F0-90F7-47EE-A232-C90DB9DDBB5D}" type="datetimeFigureOut">
              <a:rPr lang="en-US" smtClean="0"/>
              <a:t>8/18/2016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2D306-531E-48FC-8167-9EF79BF98FA2}" type="slidenum">
              <a:rPr lang="en-US" smtClean="0"/>
              <a:t>‹#›</a:t>
            </a:fld>
            <a:endParaRPr lang="en-US"/>
          </a:p>
        </p:txBody>
      </p:sp>
    </p:spTree>
    <p:extLst>
      <p:ext uri="{BB962C8B-B14F-4D97-AF65-F5344CB8AC3E}">
        <p14:creationId xmlns:p14="http://schemas.microsoft.com/office/powerpoint/2010/main" val="408657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E53F0-90F7-47EE-A232-C90DB9DDBB5D}" type="datetimeFigureOut">
              <a:rPr lang="en-US" smtClean="0"/>
              <a:t>8/18/2016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2D306-531E-48FC-8167-9EF79BF98FA2}" type="slidenum">
              <a:rPr lang="en-US" smtClean="0"/>
              <a:t>‹#›</a:t>
            </a:fld>
            <a:endParaRPr lang="en-US"/>
          </a:p>
        </p:txBody>
      </p:sp>
    </p:spTree>
    <p:extLst>
      <p:ext uri="{BB962C8B-B14F-4D97-AF65-F5344CB8AC3E}">
        <p14:creationId xmlns:p14="http://schemas.microsoft.com/office/powerpoint/2010/main" val="913125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E53F0-90F7-47EE-A232-C90DB9DDBB5D}"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2D306-531E-48FC-8167-9EF79BF98FA2}" type="slidenum">
              <a:rPr lang="en-US" smtClean="0"/>
              <a:t>‹#›</a:t>
            </a:fld>
            <a:endParaRPr lang="en-US"/>
          </a:p>
        </p:txBody>
      </p:sp>
    </p:spTree>
    <p:extLst>
      <p:ext uri="{BB962C8B-B14F-4D97-AF65-F5344CB8AC3E}">
        <p14:creationId xmlns:p14="http://schemas.microsoft.com/office/powerpoint/2010/main" val="1271486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E53F0-90F7-47EE-A232-C90DB9DDBB5D}" type="datetimeFigureOut">
              <a:rPr lang="en-US" smtClean="0"/>
              <a:t>8/18/2016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2D306-531E-48FC-8167-9EF79BF98FA2}" type="slidenum">
              <a:rPr lang="en-US" smtClean="0"/>
              <a:t>‹#›</a:t>
            </a:fld>
            <a:endParaRPr lang="en-US"/>
          </a:p>
        </p:txBody>
      </p:sp>
    </p:spTree>
    <p:extLst>
      <p:ext uri="{BB962C8B-B14F-4D97-AF65-F5344CB8AC3E}">
        <p14:creationId xmlns:p14="http://schemas.microsoft.com/office/powerpoint/2010/main" val="1461308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E53F0-90F7-47EE-A232-C90DB9DDBB5D}" type="datetimeFigureOut">
              <a:rPr lang="en-US" smtClean="0"/>
              <a:t>8/18/2016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2D306-531E-48FC-8167-9EF79BF98FA2}" type="slidenum">
              <a:rPr lang="en-US" smtClean="0"/>
              <a:t>‹#›</a:t>
            </a:fld>
            <a:endParaRPr lang="en-US"/>
          </a:p>
        </p:txBody>
      </p:sp>
    </p:spTree>
    <p:extLst>
      <p:ext uri="{BB962C8B-B14F-4D97-AF65-F5344CB8AC3E}">
        <p14:creationId xmlns:p14="http://schemas.microsoft.com/office/powerpoint/2010/main" val="211709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84867"/>
            <a:ext cx="12192000" cy="6173135"/>
          </a:xfrm>
          <a:prstGeom prst="rect">
            <a:avLst/>
          </a:prstGeom>
          <a:solidFill>
            <a:schemeClr val="accent5">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3" name="Text Placeholder 2"/>
          <p:cNvSpPr>
            <a:spLocks noGrp="1"/>
          </p:cNvSpPr>
          <p:nvPr>
            <p:ph type="body" idx="1"/>
          </p:nvPr>
        </p:nvSpPr>
        <p:spPr>
          <a:xfrm>
            <a:off x="1608667" y="1587501"/>
            <a:ext cx="9973733" cy="434514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 </a:t>
            </a:r>
            <a:endParaRPr lang="en-US" dirty="0"/>
          </a:p>
        </p:txBody>
      </p:sp>
      <p:sp>
        <p:nvSpPr>
          <p:cNvPr id="4" name="Date Placeholder 3"/>
          <p:cNvSpPr>
            <a:spLocks noGrp="1"/>
          </p:cNvSpPr>
          <p:nvPr>
            <p:ph type="dt" sz="half" idx="2"/>
          </p:nvPr>
        </p:nvSpPr>
        <p:spPr>
          <a:xfrm>
            <a:off x="609600" y="6404733"/>
            <a:ext cx="2844800" cy="365125"/>
          </a:xfrm>
          <a:prstGeom prst="rect">
            <a:avLst/>
          </a:prstGeom>
        </p:spPr>
        <p:txBody>
          <a:bodyPr vert="horz" lIns="91440" tIns="45720" rIns="91440" bIns="45720" rtlCol="0" anchor="b"/>
          <a:lstStyle>
            <a:lvl1pPr algn="l">
              <a:defRPr sz="1050">
                <a:solidFill>
                  <a:schemeClr val="tx2"/>
                </a:solidFill>
              </a:defRPr>
            </a:lvl1pPr>
          </a:lstStyle>
          <a:p>
            <a:pPr defTabSz="457200"/>
            <a:fld id="{D52203FC-6C14-7646-AA4B-E30BD437D50D}" type="datetimeFigureOut">
              <a:rPr lang="en-US" smtClean="0">
                <a:solidFill>
                  <a:srgbClr val="4F504F"/>
                </a:solidFill>
              </a:rPr>
              <a:pPr defTabSz="457200"/>
              <a:t>8/18/2016</a:t>
            </a:fld>
            <a:endParaRPr lang="en-US" dirty="0">
              <a:solidFill>
                <a:srgbClr val="4F504F"/>
              </a:solidFill>
            </a:endParaRPr>
          </a:p>
        </p:txBody>
      </p:sp>
      <p:sp>
        <p:nvSpPr>
          <p:cNvPr id="5" name="Footer Placeholder 4"/>
          <p:cNvSpPr>
            <a:spLocks noGrp="1"/>
          </p:cNvSpPr>
          <p:nvPr>
            <p:ph type="ftr" sz="quarter" idx="3"/>
          </p:nvPr>
        </p:nvSpPr>
        <p:spPr>
          <a:xfrm>
            <a:off x="1524000" y="6404733"/>
            <a:ext cx="3860800" cy="365125"/>
          </a:xfrm>
          <a:prstGeom prst="rect">
            <a:avLst/>
          </a:prstGeom>
        </p:spPr>
        <p:txBody>
          <a:bodyPr vert="horz" lIns="91440" tIns="45720" rIns="91440" bIns="45720" rtlCol="0" anchor="b"/>
          <a:lstStyle>
            <a:lvl1pPr algn="l">
              <a:defRPr sz="1050">
                <a:solidFill>
                  <a:schemeClr val="tx2"/>
                </a:solidFill>
              </a:defRPr>
            </a:lvl1pPr>
          </a:lstStyle>
          <a:p>
            <a:pPr defTabSz="457200"/>
            <a:r>
              <a:rPr lang="en-US" smtClean="0">
                <a:solidFill>
                  <a:srgbClr val="4F504F"/>
                </a:solidFill>
              </a:rPr>
              <a:t>Confidential</a:t>
            </a:r>
            <a:endParaRPr lang="en-US" dirty="0">
              <a:solidFill>
                <a:srgbClr val="4F504F"/>
              </a:solidFill>
            </a:endParaRPr>
          </a:p>
        </p:txBody>
      </p:sp>
      <p:sp>
        <p:nvSpPr>
          <p:cNvPr id="6" name="Slide Number Placeholder 5"/>
          <p:cNvSpPr>
            <a:spLocks noGrp="1"/>
          </p:cNvSpPr>
          <p:nvPr>
            <p:ph type="sldNum" sz="quarter" idx="4"/>
          </p:nvPr>
        </p:nvSpPr>
        <p:spPr>
          <a:xfrm>
            <a:off x="8737600" y="6404733"/>
            <a:ext cx="2844800" cy="365125"/>
          </a:xfrm>
          <a:prstGeom prst="rect">
            <a:avLst/>
          </a:prstGeom>
        </p:spPr>
        <p:txBody>
          <a:bodyPr vert="horz" lIns="91440" tIns="45720" rIns="91440" bIns="45720" rtlCol="0" anchor="b"/>
          <a:lstStyle>
            <a:lvl1pPr algn="r">
              <a:defRPr sz="1050">
                <a:solidFill>
                  <a:schemeClr val="tx2"/>
                </a:solidFill>
              </a:defRPr>
            </a:lvl1pPr>
          </a:lstStyle>
          <a:p>
            <a:pPr defTabSz="457200"/>
            <a:fld id="{7B4F9293-F411-EE48-8635-2900DA4D7AEA}" type="slidenum">
              <a:rPr lang="en-US" smtClean="0">
                <a:solidFill>
                  <a:srgbClr val="4F504F"/>
                </a:solidFill>
              </a:rPr>
              <a:pPr defTabSz="457200"/>
              <a:t>‹#›</a:t>
            </a:fld>
            <a:endParaRPr lang="en-US" dirty="0">
              <a:solidFill>
                <a:srgbClr val="4F504F"/>
              </a:solidFill>
            </a:endParaRPr>
          </a:p>
        </p:txBody>
      </p:sp>
      <p:pic>
        <p:nvPicPr>
          <p:cNvPr id="8" name="Picture 7" descr="Screen Shot 2013-09-24 at 11.11.03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3651" y="265637"/>
            <a:ext cx="2467427" cy="367949"/>
          </a:xfrm>
          <a:prstGeom prst="rect">
            <a:avLst/>
          </a:prstGeom>
        </p:spPr>
      </p:pic>
      <p:pic>
        <p:nvPicPr>
          <p:cNvPr id="9" name="Picture 8" descr="HondaArrow.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6669" y="1714501"/>
            <a:ext cx="524935" cy="393701"/>
          </a:xfrm>
          <a:prstGeom prst="rect">
            <a:avLst/>
          </a:prstGeom>
        </p:spPr>
      </p:pic>
    </p:spTree>
    <p:extLst>
      <p:ext uri="{BB962C8B-B14F-4D97-AF65-F5344CB8AC3E}">
        <p14:creationId xmlns:p14="http://schemas.microsoft.com/office/powerpoint/2010/main" val="1251115343"/>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l" defTabSz="457200" rtl="0" eaLnBrk="1" latinLnBrk="0" hangingPunct="1">
        <a:spcBef>
          <a:spcPct val="0"/>
        </a:spcBef>
        <a:buNone/>
        <a:defRPr sz="2400" b="1" kern="1200">
          <a:solidFill>
            <a:schemeClr val="tx1">
              <a:lumMod val="50000"/>
              <a:lumOff val="50000"/>
            </a:schemeClr>
          </a:solidFill>
          <a:latin typeface="+mj-lt"/>
          <a:ea typeface="+mj-ea"/>
          <a:cs typeface="+mj-cs"/>
        </a:defRPr>
      </a:lvl1pPr>
    </p:titleStyle>
    <p:bodyStyle>
      <a:lvl1pPr marL="0" indent="0" algn="l" defTabSz="457200" rtl="0" eaLnBrk="1" latinLnBrk="0" hangingPunct="1">
        <a:spcBef>
          <a:spcPts val="800"/>
        </a:spcBef>
        <a:buFont typeface="Arial"/>
        <a:buNone/>
        <a:defRPr sz="4000" b="0" kern="1200">
          <a:solidFill>
            <a:schemeClr val="bg1"/>
          </a:solidFill>
          <a:latin typeface="+mn-lt"/>
          <a:ea typeface="+mn-ea"/>
          <a:cs typeface="+mn-cs"/>
        </a:defRPr>
      </a:lvl1pPr>
      <a:lvl2pPr marL="0" indent="0" algn="l" defTabSz="457200" rtl="0" eaLnBrk="1" latinLnBrk="0" hangingPunct="1">
        <a:spcBef>
          <a:spcPts val="2200"/>
        </a:spcBef>
        <a:buFont typeface="Arial"/>
        <a:buNone/>
        <a:defRPr sz="2200" b="0" kern="1200">
          <a:solidFill>
            <a:schemeClr val="bg1"/>
          </a:solidFill>
          <a:latin typeface="+mn-lt"/>
          <a:ea typeface="+mn-ea"/>
          <a:cs typeface="+mn-cs"/>
        </a:defRPr>
      </a:lvl2pPr>
      <a:lvl3pPr marL="914400" indent="0" algn="l" defTabSz="457200" rtl="0" eaLnBrk="1" latinLnBrk="0" hangingPunct="1">
        <a:spcBef>
          <a:spcPts val="2200"/>
        </a:spcBef>
        <a:buFont typeface="Arial"/>
        <a:buNone/>
        <a:defRPr sz="2200" b="0" kern="1200">
          <a:solidFill>
            <a:schemeClr val="bg1"/>
          </a:solidFill>
          <a:latin typeface="+mn-lt"/>
          <a:ea typeface="+mn-ea"/>
          <a:cs typeface="+mn-cs"/>
        </a:defRPr>
      </a:lvl3pPr>
      <a:lvl4pPr marL="1371600" indent="0" algn="l" defTabSz="457200" rtl="0" eaLnBrk="1" latinLnBrk="0" hangingPunct="1">
        <a:spcBef>
          <a:spcPts val="2200"/>
        </a:spcBef>
        <a:buFont typeface="Arial"/>
        <a:buNone/>
        <a:defRPr sz="2200" kern="1200">
          <a:solidFill>
            <a:schemeClr val="tx2"/>
          </a:solidFill>
          <a:latin typeface="+mn-lt"/>
          <a:ea typeface="+mn-ea"/>
          <a:cs typeface="+mn-cs"/>
        </a:defRPr>
      </a:lvl4pPr>
      <a:lvl5pPr marL="1828800" indent="0" algn="l" defTabSz="457200" rtl="0" eaLnBrk="1" latinLnBrk="0" hangingPunct="1">
        <a:spcBef>
          <a:spcPts val="2200"/>
        </a:spcBef>
        <a:buFont typeface="Arial"/>
        <a:buNone/>
        <a:defRPr sz="22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fontAlgn="base">
              <a:spcBef>
                <a:spcPct val="0"/>
              </a:spcBef>
              <a:spcAft>
                <a:spcPct val="0"/>
              </a:spcAft>
              <a:defRPr/>
            </a:pPr>
            <a:endParaRPr lang="en-US" dirty="0">
              <a:solidFill>
                <a:srgbClr val="000000"/>
              </a:solidFill>
            </a:endParaRPr>
          </a:p>
        </p:txBody>
      </p:sp>
      <p:sp>
        <p:nvSpPr>
          <p:cNvPr id="4101"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fontAlgn="base">
              <a:spcBef>
                <a:spcPct val="0"/>
              </a:spcBef>
              <a:spcAft>
                <a:spcPct val="0"/>
              </a:spcAft>
              <a:defRPr/>
            </a:pPr>
            <a:endParaRPr lang="en-US" dirty="0">
              <a:solidFill>
                <a:srgbClr val="000000"/>
              </a:solidFill>
            </a:endParaRPr>
          </a:p>
        </p:txBody>
      </p:sp>
      <p:sp>
        <p:nvSpPr>
          <p:cNvPr id="4102"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fontAlgn="base">
              <a:spcBef>
                <a:spcPct val="0"/>
              </a:spcBef>
              <a:spcAft>
                <a:spcPct val="0"/>
              </a:spcAft>
              <a:defRPr/>
            </a:pPr>
            <a:fld id="{C133F69C-1F98-48A5-95AF-D6AD42B06755}"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4014496840"/>
      </p:ext>
    </p:extLst>
  </p:cSld>
  <p:clrMap bg1="lt1" tx1="dk1" bg2="lt2" tx2="dk2" accent1="accent1" accent2="accent2" accent3="accent3" accent4="accent4" accent5="accent5" accent6="accent6" hlink="hlink" folHlink="folHlink"/>
  <p:sldLayoutIdLst>
    <p:sldLayoutId id="2147483669"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84867"/>
            <a:ext cx="12192000" cy="6173135"/>
          </a:xfrm>
          <a:prstGeom prst="rect">
            <a:avLst/>
          </a:prstGeom>
          <a:gradFill>
            <a:gsLst>
              <a:gs pos="0">
                <a:schemeClr val="bg1"/>
              </a:gs>
              <a:gs pos="100000">
                <a:srgbClr val="63A8D0">
                  <a:alpha val="70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 name="Title Placeholder 1"/>
          <p:cNvSpPr>
            <a:spLocks noGrp="1"/>
          </p:cNvSpPr>
          <p:nvPr>
            <p:ph type="title"/>
          </p:nvPr>
        </p:nvSpPr>
        <p:spPr>
          <a:xfrm>
            <a:off x="609600" y="236211"/>
            <a:ext cx="10972800" cy="717172"/>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245811"/>
            <a:ext cx="10972800" cy="468683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 </a:t>
            </a:r>
            <a:endParaRPr lang="en-US" dirty="0"/>
          </a:p>
        </p:txBody>
      </p:sp>
      <p:sp>
        <p:nvSpPr>
          <p:cNvPr id="4" name="Date Placeholder 3"/>
          <p:cNvSpPr>
            <a:spLocks noGrp="1"/>
          </p:cNvSpPr>
          <p:nvPr>
            <p:ph type="dt" sz="half" idx="2"/>
          </p:nvPr>
        </p:nvSpPr>
        <p:spPr>
          <a:xfrm>
            <a:off x="609600" y="6404733"/>
            <a:ext cx="2844800" cy="365125"/>
          </a:xfrm>
          <a:prstGeom prst="rect">
            <a:avLst/>
          </a:prstGeom>
        </p:spPr>
        <p:txBody>
          <a:bodyPr vert="horz" lIns="91440" tIns="45720" rIns="91440" bIns="45720" rtlCol="0" anchor="b"/>
          <a:lstStyle>
            <a:lvl1pPr algn="l">
              <a:defRPr sz="1050">
                <a:solidFill>
                  <a:schemeClr val="tx2"/>
                </a:solidFill>
              </a:defRPr>
            </a:lvl1pPr>
          </a:lstStyle>
          <a:p>
            <a:pPr defTabSz="457200"/>
            <a:fld id="{D52203FC-6C14-7646-AA4B-E30BD437D50D}" type="datetimeFigureOut">
              <a:rPr lang="en-US" smtClean="0">
                <a:solidFill>
                  <a:srgbClr val="4F504F"/>
                </a:solidFill>
              </a:rPr>
              <a:pPr defTabSz="457200"/>
              <a:t>8/18/2016</a:t>
            </a:fld>
            <a:endParaRPr lang="en-US" dirty="0">
              <a:solidFill>
                <a:srgbClr val="4F504F"/>
              </a:solidFill>
            </a:endParaRPr>
          </a:p>
        </p:txBody>
      </p:sp>
      <p:sp>
        <p:nvSpPr>
          <p:cNvPr id="5" name="Footer Placeholder 4"/>
          <p:cNvSpPr>
            <a:spLocks noGrp="1"/>
          </p:cNvSpPr>
          <p:nvPr>
            <p:ph type="ftr" sz="quarter" idx="3"/>
          </p:nvPr>
        </p:nvSpPr>
        <p:spPr>
          <a:xfrm>
            <a:off x="1524000" y="6404733"/>
            <a:ext cx="3860800" cy="365125"/>
          </a:xfrm>
          <a:prstGeom prst="rect">
            <a:avLst/>
          </a:prstGeom>
        </p:spPr>
        <p:txBody>
          <a:bodyPr vert="horz" lIns="91440" tIns="45720" rIns="91440" bIns="45720" rtlCol="0" anchor="b"/>
          <a:lstStyle>
            <a:lvl1pPr algn="l">
              <a:defRPr sz="1050">
                <a:solidFill>
                  <a:schemeClr val="tx2"/>
                </a:solidFill>
              </a:defRPr>
            </a:lvl1pPr>
          </a:lstStyle>
          <a:p>
            <a:pPr defTabSz="457200"/>
            <a:r>
              <a:rPr lang="en-US" smtClean="0">
                <a:solidFill>
                  <a:srgbClr val="4F504F"/>
                </a:solidFill>
              </a:rPr>
              <a:t>Confidential</a:t>
            </a:r>
            <a:endParaRPr lang="en-US" dirty="0">
              <a:solidFill>
                <a:srgbClr val="4F504F"/>
              </a:solidFill>
            </a:endParaRPr>
          </a:p>
        </p:txBody>
      </p:sp>
      <p:sp>
        <p:nvSpPr>
          <p:cNvPr id="6" name="Slide Number Placeholder 5"/>
          <p:cNvSpPr>
            <a:spLocks noGrp="1"/>
          </p:cNvSpPr>
          <p:nvPr>
            <p:ph type="sldNum" sz="quarter" idx="4"/>
          </p:nvPr>
        </p:nvSpPr>
        <p:spPr>
          <a:xfrm>
            <a:off x="8737600" y="6404733"/>
            <a:ext cx="2844800" cy="365125"/>
          </a:xfrm>
          <a:prstGeom prst="rect">
            <a:avLst/>
          </a:prstGeom>
        </p:spPr>
        <p:txBody>
          <a:bodyPr vert="horz" lIns="91440" tIns="45720" rIns="91440" bIns="45720" rtlCol="0" anchor="b"/>
          <a:lstStyle>
            <a:lvl1pPr algn="r">
              <a:defRPr sz="1050">
                <a:solidFill>
                  <a:schemeClr val="tx2"/>
                </a:solidFill>
              </a:defRPr>
            </a:lvl1pPr>
          </a:lstStyle>
          <a:p>
            <a:pPr defTabSz="457200"/>
            <a:fld id="{7B4F9293-F411-EE48-8635-2900DA4D7AEA}" type="slidenum">
              <a:rPr lang="en-US" smtClean="0">
                <a:solidFill>
                  <a:srgbClr val="4F504F"/>
                </a:solidFill>
              </a:rPr>
              <a:pPr defTabSz="457200"/>
              <a:t>‹#›</a:t>
            </a:fld>
            <a:endParaRPr lang="en-US" dirty="0">
              <a:solidFill>
                <a:srgbClr val="4F504F"/>
              </a:solidFill>
            </a:endParaRPr>
          </a:p>
        </p:txBody>
      </p:sp>
      <p:pic>
        <p:nvPicPr>
          <p:cNvPr id="8" name="Picture 7" descr="Screen Shot 2013-09-24 at 11.11.03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3651" y="265637"/>
            <a:ext cx="2467427" cy="367949"/>
          </a:xfrm>
          <a:prstGeom prst="rect">
            <a:avLst/>
          </a:prstGeom>
        </p:spPr>
      </p:pic>
    </p:spTree>
    <p:extLst>
      <p:ext uri="{BB962C8B-B14F-4D97-AF65-F5344CB8AC3E}">
        <p14:creationId xmlns:p14="http://schemas.microsoft.com/office/powerpoint/2010/main" val="746231782"/>
      </p:ext>
    </p:extLst>
  </p:cSld>
  <p:clrMap bg1="lt1" tx1="dk1" bg2="lt2" tx2="dk2" accent1="accent1" accent2="accent2" accent3="accent3" accent4="accent4" accent5="accent5" accent6="accent6" hlink="hlink" folHlink="folHlink"/>
  <p:sldLayoutIdLst>
    <p:sldLayoutId id="2147483671" r:id="rId1"/>
    <p:sldLayoutId id="2147483672" r:id="rId2"/>
  </p:sldLayoutIdLst>
  <p:txStyles>
    <p:titleStyle>
      <a:lvl1pPr algn="l" defTabSz="457200" rtl="0" eaLnBrk="1" latinLnBrk="0" hangingPunct="1">
        <a:spcBef>
          <a:spcPct val="0"/>
        </a:spcBef>
        <a:buNone/>
        <a:defRPr sz="2400" b="1" kern="1200">
          <a:solidFill>
            <a:schemeClr val="tx1">
              <a:lumMod val="50000"/>
              <a:lumOff val="50000"/>
            </a:schemeClr>
          </a:solidFill>
          <a:latin typeface="+mj-lt"/>
          <a:ea typeface="+mj-ea"/>
          <a:cs typeface="+mj-cs"/>
        </a:defRPr>
      </a:lvl1pPr>
    </p:titleStyle>
    <p:bodyStyle>
      <a:lvl1pPr marL="0" indent="0" algn="l" defTabSz="457200" rtl="0" eaLnBrk="1" latinLnBrk="0" hangingPunct="1">
        <a:spcBef>
          <a:spcPts val="800"/>
        </a:spcBef>
        <a:buFont typeface="Arial"/>
        <a:buNone/>
        <a:defRPr sz="3600" b="1" kern="1200">
          <a:solidFill>
            <a:schemeClr val="tx2"/>
          </a:solidFill>
          <a:latin typeface="+mn-lt"/>
          <a:ea typeface="+mn-ea"/>
          <a:cs typeface="+mn-cs"/>
        </a:defRPr>
      </a:lvl1pPr>
      <a:lvl2pPr marL="0" indent="0" algn="l" defTabSz="457200" rtl="0" eaLnBrk="1" latinLnBrk="0" hangingPunct="1">
        <a:spcBef>
          <a:spcPts val="2200"/>
        </a:spcBef>
        <a:buFont typeface="Arial"/>
        <a:buNone/>
        <a:defRPr sz="2200" b="1" kern="1200">
          <a:solidFill>
            <a:schemeClr val="tx2"/>
          </a:solidFill>
          <a:latin typeface="+mn-lt"/>
          <a:ea typeface="+mn-ea"/>
          <a:cs typeface="+mn-cs"/>
        </a:defRPr>
      </a:lvl2pPr>
      <a:lvl3pPr marL="914400" indent="0" algn="l" defTabSz="457200" rtl="0" eaLnBrk="1" latinLnBrk="0" hangingPunct="1">
        <a:spcBef>
          <a:spcPts val="2200"/>
        </a:spcBef>
        <a:buFont typeface="Arial"/>
        <a:buNone/>
        <a:defRPr sz="2200" kern="1200">
          <a:solidFill>
            <a:schemeClr val="tx2"/>
          </a:solidFill>
          <a:latin typeface="+mn-lt"/>
          <a:ea typeface="+mn-ea"/>
          <a:cs typeface="+mn-cs"/>
        </a:defRPr>
      </a:lvl3pPr>
      <a:lvl4pPr marL="1371600" indent="0" algn="l" defTabSz="457200" rtl="0" eaLnBrk="1" latinLnBrk="0" hangingPunct="1">
        <a:spcBef>
          <a:spcPts val="2200"/>
        </a:spcBef>
        <a:buFont typeface="Arial"/>
        <a:buNone/>
        <a:defRPr sz="2200" kern="1200">
          <a:solidFill>
            <a:schemeClr val="tx2"/>
          </a:solidFill>
          <a:latin typeface="+mn-lt"/>
          <a:ea typeface="+mn-ea"/>
          <a:cs typeface="+mn-cs"/>
        </a:defRPr>
      </a:lvl4pPr>
      <a:lvl5pPr marL="1828800" indent="0" algn="l" defTabSz="457200" rtl="0" eaLnBrk="1" latinLnBrk="0" hangingPunct="1">
        <a:spcBef>
          <a:spcPts val="2200"/>
        </a:spcBef>
        <a:buFont typeface="Arial"/>
        <a:buNone/>
        <a:defRPr sz="22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76908-855B-4303-971C-BCEC1E53CC58}" type="datetimeFigureOut">
              <a:rPr lang="en-US" smtClean="0">
                <a:solidFill>
                  <a:prstClr val="black">
                    <a:tint val="75000"/>
                  </a:prstClr>
                </a:solidFill>
              </a:rPr>
              <a:pPr/>
              <a:t>8/18/2016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751CED-F679-42C5-AF6A-32F6BC8C99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0002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q-LSOQ6gFk"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3" Type="http://schemas.openxmlformats.org/officeDocument/2006/relationships/image" Target="../media/image24.jpeg"/><Relationship Id="rId7" Type="http://schemas.openxmlformats.org/officeDocument/2006/relationships/image" Target="../media/image27.jpeg"/><Relationship Id="rId12"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5" Type="http://schemas.openxmlformats.org/officeDocument/2006/relationships/image" Target="../media/image35.png"/><Relationship Id="rId10" Type="http://schemas.openxmlformats.org/officeDocument/2006/relationships/image" Target="../media/image30.jpeg"/><Relationship Id="rId4" Type="http://schemas.openxmlformats.org/officeDocument/2006/relationships/slide" Target="slide2.xml"/><Relationship Id="rId9" Type="http://schemas.openxmlformats.org/officeDocument/2006/relationships/image" Target="../media/image29.jpeg"/><Relationship Id="rId1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www.youtube.com/watch?v=SvXZrEcLeHQ"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255059" y="356583"/>
            <a:ext cx="9144000" cy="2387600"/>
          </a:xfrm>
        </p:spPr>
        <p:txBody>
          <a:bodyPr>
            <a:normAutofit/>
          </a:bodyPr>
          <a:lstStyle/>
          <a:p>
            <a:r>
              <a:rPr lang="en-US" sz="4800" b="1" dirty="0" smtClean="0">
                <a:solidFill>
                  <a:srgbClr val="C00000"/>
                </a:solidFill>
              </a:rPr>
              <a:t>Modern Manufacturing</a:t>
            </a:r>
            <a:r>
              <a:rPr lang="en-US" b="1" dirty="0" smtClean="0">
                <a:solidFill>
                  <a:srgbClr val="C00000"/>
                </a:solidFill>
              </a:rPr>
              <a:t/>
            </a:r>
            <a:br>
              <a:rPr lang="en-US" b="1" dirty="0" smtClean="0">
                <a:solidFill>
                  <a:srgbClr val="C00000"/>
                </a:solidFill>
              </a:rPr>
            </a:br>
            <a:r>
              <a:rPr lang="en-US" sz="4900" b="1" dirty="0" smtClean="0">
                <a:solidFill>
                  <a:srgbClr val="C00000"/>
                </a:solidFill>
              </a:rPr>
              <a:t>Work Study </a:t>
            </a:r>
            <a:endParaRPr lang="en-US" sz="4900" b="1" dirty="0">
              <a:solidFill>
                <a:srgbClr val="C00000"/>
              </a:solidFill>
            </a:endParaRPr>
          </a:p>
        </p:txBody>
      </p:sp>
      <p:pic>
        <p:nvPicPr>
          <p:cNvPr id="5" name="Picture 4"/>
          <p:cNvPicPr>
            <a:picLocks noChangeAspect="1"/>
          </p:cNvPicPr>
          <p:nvPr/>
        </p:nvPicPr>
        <p:blipFill>
          <a:blip r:embed="rId3"/>
          <a:stretch>
            <a:fillRect/>
          </a:stretch>
        </p:blipFill>
        <p:spPr>
          <a:xfrm>
            <a:off x="2721909" y="3263364"/>
            <a:ext cx="6210300" cy="2447925"/>
          </a:xfrm>
          <a:prstGeom prst="rect">
            <a:avLst/>
          </a:prstGeom>
        </p:spPr>
      </p:pic>
    </p:spTree>
    <p:extLst>
      <p:ext uri="{BB962C8B-B14F-4D97-AF65-F5344CB8AC3E}">
        <p14:creationId xmlns:p14="http://schemas.microsoft.com/office/powerpoint/2010/main" val="82757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587679" y="564433"/>
            <a:ext cx="3808956" cy="787270"/>
          </a:xfrm>
        </p:spPr>
        <p:txBody>
          <a:bodyPr>
            <a:normAutofit fontScale="90000"/>
          </a:bodyPr>
          <a:lstStyle/>
          <a:p>
            <a:r>
              <a:rPr lang="en-US" b="1" dirty="0" smtClean="0">
                <a:solidFill>
                  <a:srgbClr val="C00000"/>
                </a:solidFill>
              </a:rPr>
              <a:t/>
            </a:r>
            <a:br>
              <a:rPr lang="en-US" b="1" dirty="0" smtClean="0">
                <a:solidFill>
                  <a:srgbClr val="C00000"/>
                </a:solidFill>
              </a:rPr>
            </a:br>
            <a:r>
              <a:rPr lang="en-US" b="1" dirty="0" smtClean="0">
                <a:solidFill>
                  <a:srgbClr val="C00000"/>
                </a:solidFill>
              </a:rPr>
              <a:t>Dollars and Cents:</a:t>
            </a:r>
            <a:br>
              <a:rPr lang="en-US" b="1" dirty="0" smtClean="0">
                <a:solidFill>
                  <a:srgbClr val="C00000"/>
                </a:solidFill>
              </a:rPr>
            </a:br>
            <a:r>
              <a:rPr lang="en-US" b="1" dirty="0" smtClean="0">
                <a:solidFill>
                  <a:srgbClr val="C00000"/>
                </a:solidFill>
              </a:rPr>
              <a:t/>
            </a:r>
            <a:br>
              <a:rPr lang="en-US" b="1" dirty="0" smtClean="0">
                <a:solidFill>
                  <a:srgbClr val="C00000"/>
                </a:solidFill>
              </a:rPr>
            </a:br>
            <a:endParaRPr lang="en-US" sz="3600" b="1" dirty="0">
              <a:solidFill>
                <a:srgbClr val="C00000"/>
              </a:solidFill>
            </a:endParaRPr>
          </a:p>
        </p:txBody>
      </p:sp>
      <p:pic>
        <p:nvPicPr>
          <p:cNvPr id="5" name="Content Placeholder 4"/>
          <p:cNvPicPr>
            <a:picLocks noGrp="1" noChangeAspect="1"/>
          </p:cNvPicPr>
          <p:nvPr>
            <p:ph idx="1"/>
          </p:nvPr>
        </p:nvPicPr>
        <p:blipFill>
          <a:blip r:embed="rId3"/>
          <a:stretch>
            <a:fillRect/>
          </a:stretch>
        </p:blipFill>
        <p:spPr>
          <a:xfrm>
            <a:off x="5674572" y="564433"/>
            <a:ext cx="6340920" cy="4746603"/>
          </a:xfrm>
          <a:prstGeom prst="rect">
            <a:avLst/>
          </a:prstGeom>
        </p:spPr>
      </p:pic>
      <p:pic>
        <p:nvPicPr>
          <p:cNvPr id="4" name="Picture 3"/>
          <p:cNvPicPr>
            <a:picLocks noChangeAspect="1"/>
          </p:cNvPicPr>
          <p:nvPr/>
        </p:nvPicPr>
        <p:blipFill>
          <a:blip r:embed="rId4"/>
          <a:stretch>
            <a:fillRect/>
          </a:stretch>
        </p:blipFill>
        <p:spPr>
          <a:xfrm>
            <a:off x="-1057" y="5919135"/>
            <a:ext cx="12193057" cy="938865"/>
          </a:xfrm>
          <a:prstGeom prst="rect">
            <a:avLst/>
          </a:prstGeom>
        </p:spPr>
      </p:pic>
      <p:sp>
        <p:nvSpPr>
          <p:cNvPr id="3" name="TextBox 2"/>
          <p:cNvSpPr txBox="1"/>
          <p:nvPr/>
        </p:nvSpPr>
        <p:spPr>
          <a:xfrm>
            <a:off x="778966" y="1166842"/>
            <a:ext cx="501041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Pathways help students emerge from college with less debt because:</a:t>
            </a:r>
          </a:p>
          <a:p>
            <a:pPr marL="285750"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r>
              <a:rPr lang="en-US" sz="2400" dirty="0" smtClean="0"/>
              <a:t>They earn a salary during the internship</a:t>
            </a:r>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r>
              <a:rPr lang="en-US" sz="2400" dirty="0" smtClean="0"/>
              <a:t>Have employability upon graduation</a:t>
            </a:r>
          </a:p>
          <a:p>
            <a:pPr marL="742950" lvl="1" indent="-285750">
              <a:buFont typeface="Arial" panose="020B0604020202020204" pitchFamily="34" charset="0"/>
              <a:buChar char="•"/>
            </a:pPr>
            <a:endParaRPr lang="en-US" sz="2400" dirty="0" smtClean="0"/>
          </a:p>
          <a:p>
            <a:pPr marL="742950" lvl="1" indent="-285750">
              <a:buFont typeface="Arial" panose="020B0604020202020204" pitchFamily="34" charset="0"/>
              <a:buChar char="•"/>
            </a:pPr>
            <a:r>
              <a:rPr lang="en-US" sz="2400" dirty="0" smtClean="0"/>
              <a:t>May be eligible for tuition reimbursement once hired full time for future degree</a:t>
            </a:r>
            <a:endParaRPr lang="en-US" sz="2400" dirty="0"/>
          </a:p>
        </p:txBody>
      </p:sp>
    </p:spTree>
    <p:extLst>
      <p:ext uri="{BB962C8B-B14F-4D97-AF65-F5344CB8AC3E}">
        <p14:creationId xmlns:p14="http://schemas.microsoft.com/office/powerpoint/2010/main" val="4212773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5" name="Title 4"/>
          <p:cNvSpPr>
            <a:spLocks noGrp="1"/>
          </p:cNvSpPr>
          <p:nvPr>
            <p:ph type="ctrTitle"/>
          </p:nvPr>
        </p:nvSpPr>
        <p:spPr>
          <a:xfrm>
            <a:off x="1523999" y="1409233"/>
            <a:ext cx="9144000" cy="2387600"/>
          </a:xfrm>
        </p:spPr>
        <p:txBody>
          <a:bodyPr/>
          <a:lstStyle/>
          <a:p>
            <a:r>
              <a:rPr lang="en-US" b="1" dirty="0" smtClean="0">
                <a:solidFill>
                  <a:srgbClr val="C00000"/>
                </a:solidFill>
              </a:rPr>
              <a:t>Industry Partners</a:t>
            </a:r>
            <a:endParaRPr lang="en-US" b="1" dirty="0">
              <a:solidFill>
                <a:srgbClr val="C00000"/>
              </a:solidFill>
            </a:endParaRPr>
          </a:p>
        </p:txBody>
      </p:sp>
    </p:spTree>
    <p:extLst>
      <p:ext uri="{BB962C8B-B14F-4D97-AF65-F5344CB8AC3E}">
        <p14:creationId xmlns:p14="http://schemas.microsoft.com/office/powerpoint/2010/main" val="406694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0"/>
            <a:ext cx="12193057" cy="6858594"/>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52913" y="2543412"/>
            <a:ext cx="10515600" cy="4351338"/>
          </a:xfrm>
        </p:spPr>
        <p:txBody>
          <a:bodyPr>
            <a:normAutofit/>
          </a:bodyPr>
          <a:lstStyle/>
          <a:p>
            <a:pPr>
              <a:buFont typeface="Wingdings" panose="05000000000000000000" pitchFamily="2" charset="2"/>
              <a:buChar char="Ø"/>
            </a:pPr>
            <a:r>
              <a:rPr lang="en-US" sz="4400" b="1" dirty="0" smtClean="0">
                <a:solidFill>
                  <a:srgbClr val="C00000"/>
                </a:solidFill>
              </a:rPr>
              <a:t>AUTOTOOL </a:t>
            </a:r>
            <a:r>
              <a:rPr lang="en-US" sz="4400" b="1" dirty="0">
                <a:solidFill>
                  <a:srgbClr val="C00000"/>
                </a:solidFill>
              </a:rPr>
              <a:t>Overview</a:t>
            </a:r>
            <a:endParaRPr lang="en-US" sz="4400" dirty="0">
              <a:solidFill>
                <a:srgbClr val="C00000"/>
              </a:solidFill>
            </a:endParaRPr>
          </a:p>
        </p:txBody>
      </p:sp>
      <p:pic>
        <p:nvPicPr>
          <p:cNvPr id="5" name="Picture 4"/>
          <p:cNvPicPr>
            <a:picLocks noChangeAspect="1"/>
          </p:cNvPicPr>
          <p:nvPr/>
        </p:nvPicPr>
        <p:blipFill>
          <a:blip r:embed="rId3"/>
          <a:stretch>
            <a:fillRect/>
          </a:stretch>
        </p:blipFill>
        <p:spPr>
          <a:xfrm rot="10800000" flipV="1">
            <a:off x="-1" y="-36155"/>
            <a:ext cx="12221429" cy="1726844"/>
          </a:xfrm>
          <a:prstGeom prst="rect">
            <a:avLst/>
          </a:prstGeom>
        </p:spPr>
      </p:pic>
      <p:pic>
        <p:nvPicPr>
          <p:cNvPr id="6" name="Picture 5"/>
          <p:cNvPicPr>
            <a:picLocks noChangeAspect="1"/>
          </p:cNvPicPr>
          <p:nvPr/>
        </p:nvPicPr>
        <p:blipFill>
          <a:blip r:embed="rId4"/>
          <a:stretch>
            <a:fillRect/>
          </a:stretch>
        </p:blipFill>
        <p:spPr>
          <a:xfrm>
            <a:off x="9229989" y="365124"/>
            <a:ext cx="2543175" cy="914400"/>
          </a:xfrm>
          <a:prstGeom prst="rect">
            <a:avLst/>
          </a:prstGeom>
        </p:spPr>
      </p:pic>
    </p:spTree>
    <p:extLst>
      <p:ext uri="{BB962C8B-B14F-4D97-AF65-F5344CB8AC3E}">
        <p14:creationId xmlns:p14="http://schemas.microsoft.com/office/powerpoint/2010/main" val="2345735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198" y="2116138"/>
            <a:ext cx="10515600" cy="4351338"/>
          </a:xfrm>
        </p:spPr>
        <p:txBody>
          <a:bodyPr>
            <a:normAutofit/>
          </a:bodyPr>
          <a:lstStyle/>
          <a:p>
            <a:pPr lvl="0">
              <a:buClr>
                <a:srgbClr val="C00000"/>
              </a:buClr>
              <a:buFont typeface="Wingdings" panose="05000000000000000000" pitchFamily="2" charset="2"/>
              <a:buChar char="Ø"/>
            </a:pPr>
            <a:r>
              <a:rPr lang="en-US" b="1" dirty="0">
                <a:solidFill>
                  <a:srgbClr val="C00000"/>
                </a:solidFill>
              </a:rPr>
              <a:t>Student </a:t>
            </a:r>
            <a:r>
              <a:rPr lang="en-US" b="1" dirty="0" smtClean="0">
                <a:solidFill>
                  <a:srgbClr val="C00000"/>
                </a:solidFill>
              </a:rPr>
              <a:t>Experience</a:t>
            </a:r>
          </a:p>
          <a:p>
            <a:pPr marL="0" lvl="0" indent="0">
              <a:buClr>
                <a:srgbClr val="C00000"/>
              </a:buClr>
              <a:buNone/>
            </a:pPr>
            <a:endParaRPr lang="en-US" dirty="0" smtClean="0"/>
          </a:p>
          <a:p>
            <a:pPr lvl="0">
              <a:buClr>
                <a:srgbClr val="C00000"/>
              </a:buClr>
            </a:pPr>
            <a:r>
              <a:rPr lang="en-US" dirty="0" smtClean="0"/>
              <a:t>Project based</a:t>
            </a:r>
          </a:p>
          <a:p>
            <a:pPr lvl="0">
              <a:buClr>
                <a:srgbClr val="C00000"/>
              </a:buClr>
            </a:pPr>
            <a:endParaRPr lang="en-US" dirty="0"/>
          </a:p>
          <a:p>
            <a:pPr lvl="1">
              <a:buClr>
                <a:srgbClr val="C00000"/>
              </a:buClr>
            </a:pPr>
            <a:r>
              <a:rPr lang="en-US" dirty="0"/>
              <a:t>Bulk of our work is in the automotive industry working on lines for models that won’t hit the market for 2 years</a:t>
            </a:r>
          </a:p>
          <a:p>
            <a:pPr lvl="2">
              <a:buClr>
                <a:srgbClr val="C00000"/>
              </a:buClr>
            </a:pPr>
            <a:r>
              <a:rPr lang="en-US" dirty="0"/>
              <a:t>50% Honda and Honda suppliers</a:t>
            </a:r>
          </a:p>
          <a:p>
            <a:pPr lvl="2">
              <a:buClr>
                <a:srgbClr val="C00000"/>
              </a:buClr>
            </a:pPr>
            <a:r>
              <a:rPr lang="en-US" dirty="0"/>
              <a:t>Other 50% spread out through the rest of the automotive </a:t>
            </a:r>
            <a:r>
              <a:rPr lang="en-US" dirty="0" smtClean="0"/>
              <a:t>industry</a:t>
            </a:r>
          </a:p>
          <a:p>
            <a:pPr lvl="2">
              <a:buClr>
                <a:srgbClr val="C00000"/>
              </a:buClr>
            </a:pPr>
            <a:endParaRPr lang="en-US" dirty="0"/>
          </a:p>
          <a:p>
            <a:pPr lvl="1">
              <a:buClr>
                <a:srgbClr val="C00000"/>
              </a:buClr>
            </a:pPr>
            <a:r>
              <a:rPr lang="en-US" dirty="0"/>
              <a:t>Green-energy</a:t>
            </a:r>
          </a:p>
          <a:p>
            <a:endParaRPr lang="en-US" dirty="0"/>
          </a:p>
        </p:txBody>
      </p:sp>
      <p:pic>
        <p:nvPicPr>
          <p:cNvPr id="5" name="Picture 4"/>
          <p:cNvPicPr>
            <a:picLocks noChangeAspect="1"/>
          </p:cNvPicPr>
          <p:nvPr/>
        </p:nvPicPr>
        <p:blipFill>
          <a:blip r:embed="rId3"/>
          <a:stretch>
            <a:fillRect/>
          </a:stretch>
        </p:blipFill>
        <p:spPr>
          <a:xfrm>
            <a:off x="-15771" y="0"/>
            <a:ext cx="12223539" cy="1725318"/>
          </a:xfrm>
          <a:prstGeom prst="rect">
            <a:avLst/>
          </a:prstGeom>
        </p:spPr>
      </p:pic>
      <p:pic>
        <p:nvPicPr>
          <p:cNvPr id="6" name="Picture 5"/>
          <p:cNvPicPr>
            <a:picLocks noChangeAspect="1"/>
          </p:cNvPicPr>
          <p:nvPr/>
        </p:nvPicPr>
        <p:blipFill>
          <a:blip r:embed="rId4"/>
          <a:stretch>
            <a:fillRect/>
          </a:stretch>
        </p:blipFill>
        <p:spPr>
          <a:xfrm>
            <a:off x="9056216" y="330495"/>
            <a:ext cx="2542252" cy="914479"/>
          </a:xfrm>
          <a:prstGeom prst="rect">
            <a:avLst/>
          </a:prstGeom>
        </p:spPr>
      </p:pic>
    </p:spTree>
    <p:extLst>
      <p:ext uri="{BB962C8B-B14F-4D97-AF65-F5344CB8AC3E}">
        <p14:creationId xmlns:p14="http://schemas.microsoft.com/office/powerpoint/2010/main" val="244330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82868" y="2255931"/>
            <a:ext cx="10515600" cy="4351338"/>
          </a:xfrm>
        </p:spPr>
        <p:txBody>
          <a:bodyPr/>
          <a:lstStyle/>
          <a:p>
            <a:pPr lvl="0">
              <a:buClr>
                <a:srgbClr val="C00000"/>
              </a:buClr>
            </a:pPr>
            <a:r>
              <a:rPr lang="en-US" dirty="0"/>
              <a:t>Students will get experience in every step of the process</a:t>
            </a:r>
          </a:p>
          <a:p>
            <a:pPr lvl="1">
              <a:buClr>
                <a:srgbClr val="C00000"/>
              </a:buClr>
            </a:pPr>
            <a:r>
              <a:rPr lang="en-US" dirty="0"/>
              <a:t>Mechanical design</a:t>
            </a:r>
          </a:p>
          <a:p>
            <a:pPr lvl="1">
              <a:buClr>
                <a:srgbClr val="C00000"/>
              </a:buClr>
            </a:pPr>
            <a:r>
              <a:rPr lang="en-US" dirty="0"/>
              <a:t>Electrical Design</a:t>
            </a:r>
          </a:p>
          <a:p>
            <a:pPr lvl="1">
              <a:buClr>
                <a:srgbClr val="C00000"/>
              </a:buClr>
            </a:pPr>
            <a:r>
              <a:rPr lang="en-US" dirty="0"/>
              <a:t>Robot Programming and Integration</a:t>
            </a:r>
          </a:p>
          <a:p>
            <a:pPr lvl="1">
              <a:buClr>
                <a:srgbClr val="C00000"/>
              </a:buClr>
            </a:pPr>
            <a:r>
              <a:rPr lang="en-US" dirty="0"/>
              <a:t>Writing programs for CNC</a:t>
            </a:r>
          </a:p>
          <a:p>
            <a:pPr lvl="1">
              <a:buClr>
                <a:srgbClr val="C00000"/>
              </a:buClr>
            </a:pPr>
            <a:r>
              <a:rPr lang="en-US" dirty="0"/>
              <a:t>Mechanical Assembly </a:t>
            </a:r>
          </a:p>
          <a:p>
            <a:pPr lvl="1">
              <a:buClr>
                <a:srgbClr val="C00000"/>
              </a:buClr>
            </a:pPr>
            <a:r>
              <a:rPr lang="en-US" dirty="0"/>
              <a:t>Electrical Build</a:t>
            </a:r>
          </a:p>
          <a:p>
            <a:pPr lvl="0">
              <a:buClr>
                <a:srgbClr val="C00000"/>
              </a:buClr>
            </a:pPr>
            <a:endParaRPr lang="en-US" dirty="0" smtClean="0"/>
          </a:p>
          <a:p>
            <a:pPr lvl="0">
              <a:buClr>
                <a:srgbClr val="C00000"/>
              </a:buClr>
            </a:pPr>
            <a:r>
              <a:rPr lang="en-US" dirty="0" smtClean="0"/>
              <a:t>Watch </a:t>
            </a:r>
            <a:r>
              <a:rPr lang="en-US" dirty="0"/>
              <a:t>an idea become a finished product</a:t>
            </a:r>
          </a:p>
          <a:p>
            <a:endParaRPr lang="en-US" dirty="0"/>
          </a:p>
        </p:txBody>
      </p:sp>
      <p:pic>
        <p:nvPicPr>
          <p:cNvPr id="5" name="Picture 4"/>
          <p:cNvPicPr>
            <a:picLocks noChangeAspect="1"/>
          </p:cNvPicPr>
          <p:nvPr/>
        </p:nvPicPr>
        <p:blipFill>
          <a:blip r:embed="rId4"/>
          <a:stretch>
            <a:fillRect/>
          </a:stretch>
        </p:blipFill>
        <p:spPr>
          <a:xfrm>
            <a:off x="-15771" y="0"/>
            <a:ext cx="12223539" cy="1725318"/>
          </a:xfrm>
          <a:prstGeom prst="rect">
            <a:avLst/>
          </a:prstGeom>
        </p:spPr>
      </p:pic>
      <p:pic>
        <p:nvPicPr>
          <p:cNvPr id="6" name="Picture 5"/>
          <p:cNvPicPr>
            <a:picLocks noChangeAspect="1"/>
          </p:cNvPicPr>
          <p:nvPr/>
        </p:nvPicPr>
        <p:blipFill>
          <a:blip r:embed="rId5"/>
          <a:stretch>
            <a:fillRect/>
          </a:stretch>
        </p:blipFill>
        <p:spPr>
          <a:xfrm>
            <a:off x="9056216" y="330495"/>
            <a:ext cx="2542252" cy="914479"/>
          </a:xfrm>
          <a:prstGeom prst="rect">
            <a:avLst/>
          </a:prstGeom>
        </p:spPr>
      </p:pic>
    </p:spTree>
    <p:extLst>
      <p:ext uri="{BB962C8B-B14F-4D97-AF65-F5344CB8AC3E}">
        <p14:creationId xmlns:p14="http://schemas.microsoft.com/office/powerpoint/2010/main" val="3688101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7" y="0"/>
            <a:ext cx="12193057" cy="6858594"/>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52913" y="2543412"/>
            <a:ext cx="10515600" cy="4351338"/>
          </a:xfrm>
        </p:spPr>
        <p:txBody>
          <a:bodyPr>
            <a:normAutofit/>
          </a:bodyPr>
          <a:lstStyle/>
          <a:p>
            <a:pPr>
              <a:buFont typeface="Wingdings" panose="05000000000000000000" pitchFamily="2" charset="2"/>
              <a:buChar char="Ø"/>
            </a:pPr>
            <a:r>
              <a:rPr lang="en-US" sz="3300" b="1" dirty="0" err="1" smtClean="0">
                <a:solidFill>
                  <a:srgbClr val="C00000"/>
                </a:solidFill>
              </a:rPr>
              <a:t>Autotool</a:t>
            </a:r>
            <a:r>
              <a:rPr lang="en-US" sz="3300" b="1" dirty="0" smtClean="0">
                <a:solidFill>
                  <a:srgbClr val="C00000"/>
                </a:solidFill>
              </a:rPr>
              <a:t> eligibility requirements</a:t>
            </a:r>
            <a:endParaRPr lang="en-US" sz="3300" dirty="0">
              <a:solidFill>
                <a:srgbClr val="C00000"/>
              </a:solidFill>
            </a:endParaRPr>
          </a:p>
        </p:txBody>
      </p:sp>
      <p:pic>
        <p:nvPicPr>
          <p:cNvPr id="5" name="Picture 4"/>
          <p:cNvPicPr>
            <a:picLocks noChangeAspect="1"/>
          </p:cNvPicPr>
          <p:nvPr/>
        </p:nvPicPr>
        <p:blipFill>
          <a:blip r:embed="rId3"/>
          <a:stretch>
            <a:fillRect/>
          </a:stretch>
        </p:blipFill>
        <p:spPr>
          <a:xfrm rot="10800000" flipV="1">
            <a:off x="-1" y="-36155"/>
            <a:ext cx="12221429" cy="1726844"/>
          </a:xfrm>
          <a:prstGeom prst="rect">
            <a:avLst/>
          </a:prstGeom>
        </p:spPr>
      </p:pic>
      <p:pic>
        <p:nvPicPr>
          <p:cNvPr id="6" name="Picture 5"/>
          <p:cNvPicPr>
            <a:picLocks noChangeAspect="1"/>
          </p:cNvPicPr>
          <p:nvPr/>
        </p:nvPicPr>
        <p:blipFill>
          <a:blip r:embed="rId4"/>
          <a:stretch>
            <a:fillRect/>
          </a:stretch>
        </p:blipFill>
        <p:spPr>
          <a:xfrm>
            <a:off x="9229989" y="365124"/>
            <a:ext cx="2543175" cy="914400"/>
          </a:xfrm>
          <a:prstGeom prst="rect">
            <a:avLst/>
          </a:prstGeom>
        </p:spPr>
      </p:pic>
    </p:spTree>
    <p:extLst>
      <p:ext uri="{BB962C8B-B14F-4D97-AF65-F5344CB8AC3E}">
        <p14:creationId xmlns:p14="http://schemas.microsoft.com/office/powerpoint/2010/main" val="2984296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3" name="Content Placeholder 2"/>
          <p:cNvSpPr>
            <a:spLocks noGrp="1"/>
          </p:cNvSpPr>
          <p:nvPr>
            <p:ph idx="1"/>
          </p:nvPr>
        </p:nvSpPr>
        <p:spPr/>
        <p:txBody>
          <a:bodyPr/>
          <a:lstStyle/>
          <a:p>
            <a:pPr marL="0" indent="0">
              <a:buNone/>
            </a:pPr>
            <a:endParaRPr lang="en-US" dirty="0" smtClean="0">
              <a:solidFill>
                <a:srgbClr val="C00000"/>
              </a:solidFill>
              <a:hlinkClick r:id="rId3"/>
            </a:endParaRPr>
          </a:p>
          <a:p>
            <a:pPr marL="0" indent="0">
              <a:buNone/>
            </a:pPr>
            <a:endParaRPr lang="en-US" dirty="0">
              <a:solidFill>
                <a:srgbClr val="C00000"/>
              </a:solidFill>
              <a:hlinkClick r:id="rId3"/>
            </a:endParaRPr>
          </a:p>
          <a:p>
            <a:pPr marL="0" indent="0">
              <a:buNone/>
            </a:pPr>
            <a:endParaRPr lang="en-US" dirty="0" smtClean="0">
              <a:solidFill>
                <a:srgbClr val="C00000"/>
              </a:solidFill>
              <a:hlinkClick r:id="rId3"/>
            </a:endParaRPr>
          </a:p>
          <a:p>
            <a:pPr marL="0" indent="0" algn="ctr">
              <a:buNone/>
            </a:pPr>
            <a:r>
              <a:rPr lang="en-US" dirty="0" smtClean="0">
                <a:solidFill>
                  <a:srgbClr val="C00000"/>
                </a:solidFill>
                <a:hlinkClick r:id="rId3"/>
              </a:rPr>
              <a:t>AUTOTOOL VIDEO</a:t>
            </a:r>
            <a:endParaRPr lang="en-US" dirty="0">
              <a:solidFill>
                <a:srgbClr val="C00000"/>
              </a:solidFill>
            </a:endParaRPr>
          </a:p>
        </p:txBody>
      </p:sp>
      <p:pic>
        <p:nvPicPr>
          <p:cNvPr id="5" name="Picture 4"/>
          <p:cNvPicPr>
            <a:picLocks noChangeAspect="1"/>
          </p:cNvPicPr>
          <p:nvPr/>
        </p:nvPicPr>
        <p:blipFill>
          <a:blip r:embed="rId4"/>
          <a:stretch>
            <a:fillRect/>
          </a:stretch>
        </p:blipFill>
        <p:spPr>
          <a:xfrm>
            <a:off x="-37636" y="-297"/>
            <a:ext cx="12229636" cy="1725318"/>
          </a:xfrm>
          <a:prstGeom prst="rect">
            <a:avLst/>
          </a:prstGeom>
        </p:spPr>
      </p:pic>
      <p:pic>
        <p:nvPicPr>
          <p:cNvPr id="6" name="Picture 5"/>
          <p:cNvPicPr>
            <a:picLocks noChangeAspect="1"/>
          </p:cNvPicPr>
          <p:nvPr/>
        </p:nvPicPr>
        <p:blipFill>
          <a:blip r:embed="rId5"/>
          <a:stretch>
            <a:fillRect/>
          </a:stretch>
        </p:blipFill>
        <p:spPr>
          <a:xfrm>
            <a:off x="9145862" y="403605"/>
            <a:ext cx="2542252" cy="914479"/>
          </a:xfrm>
          <a:prstGeom prst="rect">
            <a:avLst/>
          </a:prstGeom>
        </p:spPr>
      </p:pic>
    </p:spTree>
    <p:extLst>
      <p:ext uri="{BB962C8B-B14F-4D97-AF65-F5344CB8AC3E}">
        <p14:creationId xmlns:p14="http://schemas.microsoft.com/office/powerpoint/2010/main" val="1874915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a:xfrm>
            <a:off x="1126298" y="2023510"/>
            <a:ext cx="10515600" cy="1325563"/>
          </a:xfrm>
        </p:spPr>
        <p:txBody>
          <a:bodyPr/>
          <a:lstStyle/>
          <a:p>
            <a:pPr marL="571500" indent="-571500">
              <a:buFont typeface="Wingdings" panose="05000000000000000000" pitchFamily="2" charset="2"/>
              <a:buChar char="Ø"/>
            </a:pPr>
            <a:r>
              <a:rPr lang="en-US" b="1" dirty="0" smtClean="0">
                <a:solidFill>
                  <a:srgbClr val="C00000"/>
                </a:solidFill>
              </a:rPr>
              <a:t>Honda Overview</a:t>
            </a:r>
            <a:r>
              <a:rPr lang="en-US" dirty="0" smtClean="0"/>
              <a:t/>
            </a:r>
            <a:br>
              <a:rPr lang="en-US" dirty="0" smtClean="0"/>
            </a:br>
            <a:endParaRPr lang="en-US" dirty="0"/>
          </a:p>
        </p:txBody>
      </p:sp>
      <p:sp>
        <p:nvSpPr>
          <p:cNvPr id="7" name="Rectangle 6"/>
          <p:cNvSpPr/>
          <p:nvPr/>
        </p:nvSpPr>
        <p:spPr>
          <a:xfrm>
            <a:off x="-46248" y="-460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11654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9729789" y="230188"/>
            <a:ext cx="2049833" cy="718972"/>
          </a:xfrm>
          <a:prstGeom prst="rect">
            <a:avLst/>
          </a:prstGeom>
        </p:spPr>
      </p:pic>
    </p:spTree>
    <p:extLst>
      <p:ext uri="{BB962C8B-B14F-4D97-AF65-F5344CB8AC3E}">
        <p14:creationId xmlns:p14="http://schemas.microsoft.com/office/powerpoint/2010/main" val="4174619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62468" name="AutoShape 25"/>
          <p:cNvSpPr>
            <a:spLocks noChangeArrowheads="1"/>
          </p:cNvSpPr>
          <p:nvPr/>
        </p:nvSpPr>
        <p:spPr bwMode="auto">
          <a:xfrm rot="10800000" flipV="1">
            <a:off x="6708776" y="3017839"/>
            <a:ext cx="123825" cy="90487"/>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469" name="Oval 26"/>
          <p:cNvSpPr>
            <a:spLocks noChangeArrowheads="1"/>
          </p:cNvSpPr>
          <p:nvPr/>
        </p:nvSpPr>
        <p:spPr bwMode="auto">
          <a:xfrm>
            <a:off x="6705600" y="4114800"/>
            <a:ext cx="120650" cy="103188"/>
          </a:xfrm>
          <a:prstGeom prst="ellipse">
            <a:avLst/>
          </a:prstGeom>
          <a:solidFill>
            <a:srgbClr val="33CC33"/>
          </a:solidFill>
          <a:ln w="9525">
            <a:solidFill>
              <a:schemeClr val="tx1"/>
            </a:solidFill>
            <a:round/>
            <a:headEnd/>
            <a:tailEnd/>
          </a:ln>
        </p:spPr>
        <p:txBody>
          <a:bodyPr/>
          <a:lstStyle/>
          <a:p>
            <a:pPr fontAlgn="base">
              <a:spcBef>
                <a:spcPct val="0"/>
              </a:spcBef>
              <a:spcAft>
                <a:spcPct val="0"/>
              </a:spcAft>
            </a:pPr>
            <a:endParaRPr lang="en-US" dirty="0">
              <a:solidFill>
                <a:srgbClr val="000000"/>
              </a:solidFill>
              <a:latin typeface="Arial" charset="0"/>
            </a:endParaRPr>
          </a:p>
        </p:txBody>
      </p:sp>
      <p:sp>
        <p:nvSpPr>
          <p:cNvPr id="178203" name="AutoShape 27"/>
          <p:cNvSpPr>
            <a:spLocks noChangeArrowheads="1"/>
          </p:cNvSpPr>
          <p:nvPr/>
        </p:nvSpPr>
        <p:spPr bwMode="auto">
          <a:xfrm>
            <a:off x="6769593" y="3090479"/>
            <a:ext cx="207962" cy="190500"/>
          </a:xfrm>
          <a:prstGeom prst="star5">
            <a:avLst/>
          </a:prstGeom>
          <a:solidFill>
            <a:srgbClr val="FFFF00"/>
          </a:solidFill>
          <a:ln w="9525">
            <a:solidFill>
              <a:schemeClr val="tx1"/>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endParaRPr>
          </a:p>
        </p:txBody>
      </p:sp>
      <p:sp>
        <p:nvSpPr>
          <p:cNvPr id="62471" name="Rectangle 28"/>
          <p:cNvSpPr>
            <a:spLocks noChangeArrowheads="1"/>
          </p:cNvSpPr>
          <p:nvPr/>
        </p:nvSpPr>
        <p:spPr bwMode="auto">
          <a:xfrm>
            <a:off x="7499351" y="3651250"/>
            <a:ext cx="104775" cy="107950"/>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472" name="AutoShape 29"/>
          <p:cNvSpPr>
            <a:spLocks noChangeArrowheads="1"/>
          </p:cNvSpPr>
          <p:nvPr/>
        </p:nvSpPr>
        <p:spPr bwMode="auto">
          <a:xfrm rot="10800000" flipV="1">
            <a:off x="6710364" y="3105151"/>
            <a:ext cx="123825" cy="92075"/>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473" name="AutoShape 31"/>
          <p:cNvSpPr>
            <a:spLocks noChangeArrowheads="1"/>
          </p:cNvSpPr>
          <p:nvPr/>
        </p:nvSpPr>
        <p:spPr bwMode="auto">
          <a:xfrm rot="10800000" flipV="1">
            <a:off x="7037388" y="2298700"/>
            <a:ext cx="125412" cy="90488"/>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474" name="AutoShape 32"/>
          <p:cNvSpPr>
            <a:spLocks noChangeArrowheads="1"/>
          </p:cNvSpPr>
          <p:nvPr/>
        </p:nvSpPr>
        <p:spPr bwMode="auto">
          <a:xfrm rot="10800000" flipV="1">
            <a:off x="7397751" y="3657600"/>
            <a:ext cx="125413" cy="90488"/>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475" name="AutoShape 33"/>
          <p:cNvSpPr>
            <a:spLocks noChangeArrowheads="1"/>
          </p:cNvSpPr>
          <p:nvPr/>
        </p:nvSpPr>
        <p:spPr bwMode="auto">
          <a:xfrm rot="10800000" flipV="1">
            <a:off x="7283451" y="3992564"/>
            <a:ext cx="123825" cy="90487"/>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476" name="Oval 34"/>
          <p:cNvSpPr>
            <a:spLocks noChangeArrowheads="1"/>
          </p:cNvSpPr>
          <p:nvPr/>
        </p:nvSpPr>
        <p:spPr bwMode="auto">
          <a:xfrm>
            <a:off x="7200900" y="2360614"/>
            <a:ext cx="120650" cy="103187"/>
          </a:xfrm>
          <a:prstGeom prst="ellipse">
            <a:avLst/>
          </a:prstGeom>
          <a:solidFill>
            <a:srgbClr val="33CC33"/>
          </a:solidFill>
          <a:ln w="9525">
            <a:solidFill>
              <a:schemeClr val="tx1"/>
            </a:solidFill>
            <a:round/>
            <a:headEnd/>
            <a:tailEnd/>
          </a:ln>
        </p:spPr>
        <p:txBody>
          <a:bodyPr/>
          <a:lstStyle/>
          <a:p>
            <a:pPr fontAlgn="base">
              <a:spcBef>
                <a:spcPct val="0"/>
              </a:spcBef>
              <a:spcAft>
                <a:spcPct val="0"/>
              </a:spcAft>
            </a:pPr>
            <a:endParaRPr lang="en-US" dirty="0">
              <a:solidFill>
                <a:srgbClr val="000000"/>
              </a:solidFill>
              <a:latin typeface="Arial" charset="0"/>
            </a:endParaRPr>
          </a:p>
        </p:txBody>
      </p:sp>
      <p:sp>
        <p:nvSpPr>
          <p:cNvPr id="62477" name="Rectangle 35"/>
          <p:cNvSpPr>
            <a:spLocks noChangeArrowheads="1"/>
          </p:cNvSpPr>
          <p:nvPr/>
        </p:nvSpPr>
        <p:spPr bwMode="auto">
          <a:xfrm>
            <a:off x="7215626" y="3049916"/>
            <a:ext cx="106362" cy="107950"/>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478" name="AutoShape 36"/>
          <p:cNvSpPr>
            <a:spLocks noChangeArrowheads="1"/>
          </p:cNvSpPr>
          <p:nvPr/>
        </p:nvSpPr>
        <p:spPr bwMode="auto">
          <a:xfrm rot="10800000" flipV="1">
            <a:off x="4095684" y="6157914"/>
            <a:ext cx="123825" cy="90487"/>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479" name="Rectangle 37"/>
          <p:cNvSpPr>
            <a:spLocks noChangeArrowheads="1"/>
          </p:cNvSpPr>
          <p:nvPr/>
        </p:nvSpPr>
        <p:spPr bwMode="auto">
          <a:xfrm>
            <a:off x="1955801" y="3467100"/>
            <a:ext cx="104775" cy="107950"/>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480" name="Oval 38"/>
          <p:cNvSpPr>
            <a:spLocks noChangeArrowheads="1"/>
          </p:cNvSpPr>
          <p:nvPr/>
        </p:nvSpPr>
        <p:spPr bwMode="auto">
          <a:xfrm>
            <a:off x="1943100" y="3352800"/>
            <a:ext cx="120650" cy="103188"/>
          </a:xfrm>
          <a:prstGeom prst="ellipse">
            <a:avLst/>
          </a:prstGeom>
          <a:solidFill>
            <a:srgbClr val="33CC33"/>
          </a:solidFill>
          <a:ln w="9525">
            <a:solidFill>
              <a:schemeClr val="tx1"/>
            </a:solidFill>
            <a:round/>
            <a:headEnd/>
            <a:tailEnd/>
          </a:ln>
        </p:spPr>
        <p:txBody>
          <a:bodyPr/>
          <a:lstStyle/>
          <a:p>
            <a:pPr fontAlgn="base">
              <a:spcBef>
                <a:spcPct val="0"/>
              </a:spcBef>
              <a:spcAft>
                <a:spcPct val="0"/>
              </a:spcAft>
            </a:pPr>
            <a:endParaRPr lang="en-US" dirty="0">
              <a:solidFill>
                <a:srgbClr val="000000"/>
              </a:solidFill>
              <a:latin typeface="Arial" charset="0"/>
            </a:endParaRPr>
          </a:p>
        </p:txBody>
      </p:sp>
      <p:sp>
        <p:nvSpPr>
          <p:cNvPr id="62481" name="Oval 39"/>
          <p:cNvSpPr>
            <a:spLocks noChangeArrowheads="1"/>
          </p:cNvSpPr>
          <p:nvPr/>
        </p:nvSpPr>
        <p:spPr bwMode="auto">
          <a:xfrm>
            <a:off x="6811964" y="2994025"/>
            <a:ext cx="122237" cy="103188"/>
          </a:xfrm>
          <a:prstGeom prst="ellipse">
            <a:avLst/>
          </a:prstGeom>
          <a:solidFill>
            <a:srgbClr val="33CC33"/>
          </a:solidFill>
          <a:ln w="9525">
            <a:solidFill>
              <a:schemeClr val="tx1"/>
            </a:solidFill>
            <a:round/>
            <a:headEnd/>
            <a:tailEnd/>
          </a:ln>
        </p:spPr>
        <p:txBody>
          <a:bodyPr/>
          <a:lstStyle/>
          <a:p>
            <a:pPr fontAlgn="base">
              <a:spcBef>
                <a:spcPct val="0"/>
              </a:spcBef>
              <a:spcAft>
                <a:spcPct val="0"/>
              </a:spcAft>
            </a:pPr>
            <a:endParaRPr lang="en-US" dirty="0">
              <a:solidFill>
                <a:srgbClr val="000000"/>
              </a:solidFill>
              <a:latin typeface="Arial" charset="0"/>
            </a:endParaRPr>
          </a:p>
        </p:txBody>
      </p:sp>
      <p:sp>
        <p:nvSpPr>
          <p:cNvPr id="62482" name="AutoShape 40"/>
          <p:cNvSpPr>
            <a:spLocks noChangeArrowheads="1"/>
          </p:cNvSpPr>
          <p:nvPr/>
        </p:nvSpPr>
        <p:spPr bwMode="auto">
          <a:xfrm rot="10800000" flipV="1">
            <a:off x="6400801" y="4251326"/>
            <a:ext cx="125413" cy="92075"/>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483" name="AutoShape 43"/>
          <p:cNvSpPr>
            <a:spLocks noChangeArrowheads="1"/>
          </p:cNvSpPr>
          <p:nvPr/>
        </p:nvSpPr>
        <p:spPr bwMode="auto">
          <a:xfrm rot="10800000" flipV="1">
            <a:off x="6553201" y="4203701"/>
            <a:ext cx="123825" cy="92075"/>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497" name="Oval 65"/>
          <p:cNvSpPr>
            <a:spLocks noChangeArrowheads="1"/>
          </p:cNvSpPr>
          <p:nvPr/>
        </p:nvSpPr>
        <p:spPr bwMode="auto">
          <a:xfrm>
            <a:off x="4244690" y="6145214"/>
            <a:ext cx="120650" cy="103187"/>
          </a:xfrm>
          <a:prstGeom prst="ellipse">
            <a:avLst/>
          </a:prstGeom>
          <a:solidFill>
            <a:srgbClr val="33CC33"/>
          </a:solidFill>
          <a:ln w="9525">
            <a:solidFill>
              <a:schemeClr val="tx1"/>
            </a:solidFill>
            <a:round/>
            <a:headEnd/>
            <a:tailEnd/>
          </a:ln>
        </p:spPr>
        <p:txBody>
          <a:bodyPr/>
          <a:lstStyle/>
          <a:p>
            <a:pPr fontAlgn="base">
              <a:spcBef>
                <a:spcPct val="0"/>
              </a:spcBef>
              <a:spcAft>
                <a:spcPct val="0"/>
              </a:spcAft>
            </a:pPr>
            <a:endParaRPr lang="en-US" dirty="0">
              <a:solidFill>
                <a:srgbClr val="000000"/>
              </a:solidFill>
              <a:latin typeface="Arial" charset="0"/>
            </a:endParaRPr>
          </a:p>
        </p:txBody>
      </p:sp>
      <p:sp>
        <p:nvSpPr>
          <p:cNvPr id="62502" name="Oval 70"/>
          <p:cNvSpPr>
            <a:spLocks noChangeArrowheads="1"/>
          </p:cNvSpPr>
          <p:nvPr/>
        </p:nvSpPr>
        <p:spPr bwMode="auto">
          <a:xfrm>
            <a:off x="7518400" y="3213100"/>
            <a:ext cx="120650" cy="103188"/>
          </a:xfrm>
          <a:prstGeom prst="ellipse">
            <a:avLst/>
          </a:prstGeom>
          <a:solidFill>
            <a:srgbClr val="FF66CC"/>
          </a:solidFill>
          <a:ln w="9525">
            <a:solidFill>
              <a:schemeClr val="tx1"/>
            </a:solidFill>
            <a:round/>
            <a:headEnd/>
            <a:tailEnd/>
          </a:ln>
        </p:spPr>
        <p:txBody>
          <a:bodyPr/>
          <a:lstStyle/>
          <a:p>
            <a:pPr fontAlgn="base">
              <a:spcBef>
                <a:spcPct val="0"/>
              </a:spcBef>
              <a:spcAft>
                <a:spcPct val="0"/>
              </a:spcAft>
            </a:pPr>
            <a:endParaRPr lang="en-US" dirty="0">
              <a:solidFill>
                <a:srgbClr val="000000"/>
              </a:solidFill>
              <a:latin typeface="Arial" charset="0"/>
            </a:endParaRPr>
          </a:p>
        </p:txBody>
      </p:sp>
      <p:sp>
        <p:nvSpPr>
          <p:cNvPr id="62503" name="Oval 71"/>
          <p:cNvSpPr>
            <a:spLocks noChangeArrowheads="1"/>
          </p:cNvSpPr>
          <p:nvPr/>
        </p:nvSpPr>
        <p:spPr bwMode="auto">
          <a:xfrm>
            <a:off x="7289800" y="3683000"/>
            <a:ext cx="120650" cy="101600"/>
          </a:xfrm>
          <a:prstGeom prst="ellipse">
            <a:avLst/>
          </a:prstGeom>
          <a:solidFill>
            <a:srgbClr val="FF66CC"/>
          </a:solidFill>
          <a:ln w="9525">
            <a:solidFill>
              <a:schemeClr val="tx1"/>
            </a:solidFill>
            <a:round/>
            <a:headEnd/>
            <a:tailEnd/>
          </a:ln>
        </p:spPr>
        <p:txBody>
          <a:bodyPr/>
          <a:lstStyle/>
          <a:p>
            <a:pPr fontAlgn="base">
              <a:spcBef>
                <a:spcPct val="0"/>
              </a:spcBef>
              <a:spcAft>
                <a:spcPct val="0"/>
              </a:spcAft>
            </a:pPr>
            <a:endParaRPr lang="en-US" dirty="0">
              <a:solidFill>
                <a:srgbClr val="000000"/>
              </a:solidFill>
              <a:latin typeface="Arial" charset="0"/>
            </a:endParaRPr>
          </a:p>
        </p:txBody>
      </p:sp>
      <p:sp>
        <p:nvSpPr>
          <p:cNvPr id="62504" name="Oval 72"/>
          <p:cNvSpPr>
            <a:spLocks noChangeArrowheads="1"/>
          </p:cNvSpPr>
          <p:nvPr/>
        </p:nvSpPr>
        <p:spPr bwMode="auto">
          <a:xfrm>
            <a:off x="6553200" y="3276600"/>
            <a:ext cx="120650" cy="103188"/>
          </a:xfrm>
          <a:prstGeom prst="ellipse">
            <a:avLst/>
          </a:prstGeom>
          <a:solidFill>
            <a:srgbClr val="FF66CC"/>
          </a:solidFill>
          <a:ln w="9525">
            <a:solidFill>
              <a:schemeClr val="tx1"/>
            </a:solidFill>
            <a:round/>
            <a:headEnd/>
            <a:tailEnd/>
          </a:ln>
        </p:spPr>
        <p:txBody>
          <a:bodyPr/>
          <a:lstStyle/>
          <a:p>
            <a:pPr fontAlgn="base">
              <a:spcBef>
                <a:spcPct val="0"/>
              </a:spcBef>
              <a:spcAft>
                <a:spcPct val="0"/>
              </a:spcAft>
            </a:pPr>
            <a:endParaRPr lang="en-US" dirty="0">
              <a:solidFill>
                <a:srgbClr val="000000"/>
              </a:solidFill>
              <a:latin typeface="Arial" charset="0"/>
            </a:endParaRPr>
          </a:p>
        </p:txBody>
      </p:sp>
      <p:sp>
        <p:nvSpPr>
          <p:cNvPr id="62506" name="AutoShape 74"/>
          <p:cNvSpPr>
            <a:spLocks noChangeArrowheads="1"/>
          </p:cNvSpPr>
          <p:nvPr/>
        </p:nvSpPr>
        <p:spPr bwMode="auto">
          <a:xfrm rot="10800000" flipV="1">
            <a:off x="6483351" y="3184526"/>
            <a:ext cx="123825" cy="92075"/>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519" name="AutoShape 90"/>
          <p:cNvSpPr>
            <a:spLocks noChangeArrowheads="1"/>
          </p:cNvSpPr>
          <p:nvPr/>
        </p:nvSpPr>
        <p:spPr bwMode="auto">
          <a:xfrm rot="10800000" flipV="1">
            <a:off x="6594476" y="3035301"/>
            <a:ext cx="123825" cy="92075"/>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520" name="Rectangle 91"/>
          <p:cNvSpPr>
            <a:spLocks noChangeArrowheads="1"/>
          </p:cNvSpPr>
          <p:nvPr/>
        </p:nvSpPr>
        <p:spPr bwMode="auto">
          <a:xfrm>
            <a:off x="2146301" y="3429000"/>
            <a:ext cx="106363" cy="107950"/>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521" name="Oval 92"/>
          <p:cNvSpPr>
            <a:spLocks noChangeArrowheads="1"/>
          </p:cNvSpPr>
          <p:nvPr/>
        </p:nvSpPr>
        <p:spPr bwMode="auto">
          <a:xfrm>
            <a:off x="6375400" y="4152900"/>
            <a:ext cx="120650" cy="103188"/>
          </a:xfrm>
          <a:prstGeom prst="ellipse">
            <a:avLst/>
          </a:prstGeom>
          <a:solidFill>
            <a:srgbClr val="33CC33"/>
          </a:solidFill>
          <a:ln w="9525">
            <a:solidFill>
              <a:schemeClr val="tx1"/>
            </a:solidFill>
            <a:round/>
            <a:headEnd/>
            <a:tailEnd/>
          </a:ln>
        </p:spPr>
        <p:txBody>
          <a:bodyPr/>
          <a:lstStyle/>
          <a:p>
            <a:pPr fontAlgn="base">
              <a:spcBef>
                <a:spcPct val="0"/>
              </a:spcBef>
              <a:spcAft>
                <a:spcPct val="0"/>
              </a:spcAft>
            </a:pPr>
            <a:endParaRPr lang="en-US" dirty="0">
              <a:solidFill>
                <a:srgbClr val="000000"/>
              </a:solidFill>
              <a:latin typeface="Arial" charset="0"/>
            </a:endParaRPr>
          </a:p>
        </p:txBody>
      </p:sp>
      <p:sp>
        <p:nvSpPr>
          <p:cNvPr id="62522" name="Oval 95"/>
          <p:cNvSpPr>
            <a:spLocks noChangeArrowheads="1"/>
          </p:cNvSpPr>
          <p:nvPr/>
        </p:nvSpPr>
        <p:spPr bwMode="auto">
          <a:xfrm>
            <a:off x="7169150" y="3987800"/>
            <a:ext cx="120650" cy="103188"/>
          </a:xfrm>
          <a:prstGeom prst="ellipse">
            <a:avLst/>
          </a:prstGeom>
          <a:solidFill>
            <a:srgbClr val="33CC33"/>
          </a:solidFill>
          <a:ln w="9525">
            <a:solidFill>
              <a:schemeClr val="tx1"/>
            </a:solidFill>
            <a:round/>
            <a:headEnd/>
            <a:tailEnd/>
          </a:ln>
        </p:spPr>
        <p:txBody>
          <a:bodyPr/>
          <a:lstStyle/>
          <a:p>
            <a:pPr fontAlgn="base">
              <a:spcBef>
                <a:spcPct val="0"/>
              </a:spcBef>
              <a:spcAft>
                <a:spcPct val="0"/>
              </a:spcAft>
            </a:pPr>
            <a:endParaRPr lang="en-US" dirty="0">
              <a:solidFill>
                <a:srgbClr val="000000"/>
              </a:solidFill>
              <a:latin typeface="Arial" charset="0"/>
            </a:endParaRPr>
          </a:p>
        </p:txBody>
      </p:sp>
      <p:sp>
        <p:nvSpPr>
          <p:cNvPr id="62523" name="AutoShape 96"/>
          <p:cNvSpPr>
            <a:spLocks noChangeArrowheads="1"/>
          </p:cNvSpPr>
          <p:nvPr/>
        </p:nvSpPr>
        <p:spPr bwMode="auto">
          <a:xfrm rot="10800000" flipV="1">
            <a:off x="7037388" y="2400300"/>
            <a:ext cx="125412" cy="90488"/>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524" name="AutoShape 97"/>
          <p:cNvSpPr>
            <a:spLocks noChangeArrowheads="1"/>
          </p:cNvSpPr>
          <p:nvPr/>
        </p:nvSpPr>
        <p:spPr bwMode="auto">
          <a:xfrm rot="10800000" flipV="1">
            <a:off x="7035801" y="2501900"/>
            <a:ext cx="125413" cy="90488"/>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525" name="AutoShape 98"/>
          <p:cNvSpPr>
            <a:spLocks noChangeArrowheads="1"/>
          </p:cNvSpPr>
          <p:nvPr/>
        </p:nvSpPr>
        <p:spPr bwMode="auto">
          <a:xfrm rot="10800000" flipV="1">
            <a:off x="7291388" y="4089400"/>
            <a:ext cx="125412" cy="90488"/>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526" name="AutoShape 99"/>
          <p:cNvSpPr>
            <a:spLocks noChangeArrowheads="1"/>
          </p:cNvSpPr>
          <p:nvPr/>
        </p:nvSpPr>
        <p:spPr bwMode="auto">
          <a:xfrm rot="10800000" flipV="1">
            <a:off x="4092509" y="6248400"/>
            <a:ext cx="125413" cy="90488"/>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2527" name="AutoShape 100"/>
          <p:cNvSpPr>
            <a:spLocks noChangeArrowheads="1"/>
          </p:cNvSpPr>
          <p:nvPr/>
        </p:nvSpPr>
        <p:spPr bwMode="auto">
          <a:xfrm rot="10800000" flipV="1">
            <a:off x="6591301" y="3124201"/>
            <a:ext cx="123825" cy="92075"/>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6" name="Line 16"/>
          <p:cNvSpPr>
            <a:spLocks noChangeShapeType="1"/>
          </p:cNvSpPr>
          <p:nvPr/>
        </p:nvSpPr>
        <p:spPr bwMode="auto">
          <a:xfrm flipH="1">
            <a:off x="5218392" y="3854123"/>
            <a:ext cx="1676400" cy="0"/>
          </a:xfrm>
          <a:prstGeom prst="line">
            <a:avLst/>
          </a:prstGeom>
          <a:noFill/>
          <a:ln w="38100">
            <a:solidFill>
              <a:srgbClr val="FF3300"/>
            </a:solidFill>
            <a:round/>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67" name="Line 116"/>
          <p:cNvSpPr>
            <a:spLocks noChangeShapeType="1"/>
          </p:cNvSpPr>
          <p:nvPr/>
        </p:nvSpPr>
        <p:spPr bwMode="auto">
          <a:xfrm>
            <a:off x="6879026" y="3244632"/>
            <a:ext cx="0" cy="609600"/>
          </a:xfrm>
          <a:prstGeom prst="line">
            <a:avLst/>
          </a:prstGeom>
          <a:noFill/>
          <a:ln w="38100">
            <a:solidFill>
              <a:srgbClr val="FF3300"/>
            </a:solidFill>
            <a:round/>
            <a:headEnd/>
            <a:tailEnd/>
          </a:ln>
        </p:spPr>
        <p:txBody>
          <a:bodyPr/>
          <a:lstStyle/>
          <a:p>
            <a:pPr fontAlgn="base">
              <a:spcBef>
                <a:spcPct val="0"/>
              </a:spcBef>
              <a:spcAft>
                <a:spcPct val="0"/>
              </a:spcAft>
            </a:pPr>
            <a:endParaRPr lang="en-US" dirty="0">
              <a:solidFill>
                <a:srgbClr val="000000"/>
              </a:solidFill>
              <a:latin typeface="Arial" charset="0"/>
            </a:endParaRPr>
          </a:p>
        </p:txBody>
      </p:sp>
      <p:sp>
        <p:nvSpPr>
          <p:cNvPr id="68" name="Rectangle 30">
            <a:hlinkClick r:id="rId4" action="ppaction://hlinksldjump"/>
          </p:cNvPr>
          <p:cNvSpPr>
            <a:spLocks noChangeArrowheads="1"/>
          </p:cNvSpPr>
          <p:nvPr/>
        </p:nvSpPr>
        <p:spPr bwMode="auto">
          <a:xfrm>
            <a:off x="1847196" y="1098332"/>
            <a:ext cx="3429000" cy="2743200"/>
          </a:xfrm>
          <a:prstGeom prst="rect">
            <a:avLst/>
          </a:prstGeom>
          <a:solidFill>
            <a:srgbClr val="CCECFF"/>
          </a:solidFill>
          <a:ln w="28575">
            <a:solidFill>
              <a:srgbClr val="FF3300"/>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pic>
        <p:nvPicPr>
          <p:cNvPr id="69" name="Picture 37" descr="09AccordEX-L-V6Sedan_250">
            <a:hlinkClick r:id="rId4" action="ppaction://hlinksldjump"/>
          </p:cNvPr>
          <p:cNvPicPr>
            <a:picLocks noChangeAspect="1" noChangeArrowheads="1"/>
          </p:cNvPicPr>
          <p:nvPr/>
        </p:nvPicPr>
        <p:blipFill>
          <a:blip r:embed="rId5" cstate="print"/>
          <a:srcRect/>
          <a:stretch>
            <a:fillRect/>
          </a:stretch>
        </p:blipFill>
        <p:spPr bwMode="auto">
          <a:xfrm>
            <a:off x="3035300" y="1600200"/>
            <a:ext cx="914400" cy="609600"/>
          </a:xfrm>
          <a:prstGeom prst="rect">
            <a:avLst/>
          </a:prstGeom>
          <a:noFill/>
          <a:ln w="9525">
            <a:noFill/>
            <a:miter lim="800000"/>
            <a:headEnd/>
            <a:tailEnd/>
          </a:ln>
        </p:spPr>
      </p:pic>
      <p:pic>
        <p:nvPicPr>
          <p:cNvPr id="70" name="Picture 12" descr="09_Acura_RDX_21">
            <a:hlinkClick r:id="rId4" action="ppaction://hlinksldjump"/>
          </p:cNvPr>
          <p:cNvPicPr>
            <a:picLocks noChangeAspect="1" noChangeArrowheads="1"/>
          </p:cNvPicPr>
          <p:nvPr/>
        </p:nvPicPr>
        <p:blipFill>
          <a:blip r:embed="rId6" cstate="print"/>
          <a:srcRect/>
          <a:stretch>
            <a:fillRect/>
          </a:stretch>
        </p:blipFill>
        <p:spPr bwMode="auto">
          <a:xfrm>
            <a:off x="1981201" y="2298701"/>
            <a:ext cx="911225" cy="606425"/>
          </a:xfrm>
          <a:prstGeom prst="rect">
            <a:avLst/>
          </a:prstGeom>
          <a:noFill/>
          <a:ln w="9525">
            <a:noFill/>
            <a:miter lim="800000"/>
            <a:headEnd/>
            <a:tailEnd/>
          </a:ln>
        </p:spPr>
      </p:pic>
      <p:pic>
        <p:nvPicPr>
          <p:cNvPr id="72" name="Picture 3" descr="2009_CR-V_EX-L_143">
            <a:hlinkClick r:id="rId4" action="ppaction://hlinksldjump"/>
          </p:cNvPr>
          <p:cNvPicPr>
            <a:picLocks noChangeAspect="1" noChangeArrowheads="1"/>
          </p:cNvPicPr>
          <p:nvPr/>
        </p:nvPicPr>
        <p:blipFill>
          <a:blip r:embed="rId7" cstate="print"/>
          <a:srcRect/>
          <a:stretch>
            <a:fillRect/>
          </a:stretch>
        </p:blipFill>
        <p:spPr bwMode="auto">
          <a:xfrm>
            <a:off x="4155746" y="1565494"/>
            <a:ext cx="889000" cy="592138"/>
          </a:xfrm>
          <a:prstGeom prst="rect">
            <a:avLst/>
          </a:prstGeom>
          <a:noFill/>
          <a:ln w="9525">
            <a:noFill/>
            <a:miter lim="800000"/>
            <a:headEnd/>
            <a:tailEnd/>
          </a:ln>
        </p:spPr>
      </p:pic>
      <p:pic>
        <p:nvPicPr>
          <p:cNvPr id="73" name="Picture 14" descr="09_Accord_Anna21">
            <a:hlinkClick r:id="rId4" action="ppaction://hlinksldjump"/>
          </p:cNvPr>
          <p:cNvPicPr>
            <a:picLocks noChangeAspect="1" noChangeArrowheads="1"/>
          </p:cNvPicPr>
          <p:nvPr/>
        </p:nvPicPr>
        <p:blipFill>
          <a:blip r:embed="rId8" cstate="print"/>
          <a:srcRect/>
          <a:stretch>
            <a:fillRect/>
          </a:stretch>
        </p:blipFill>
        <p:spPr bwMode="auto">
          <a:xfrm>
            <a:off x="1965325" y="2959100"/>
            <a:ext cx="914400" cy="755650"/>
          </a:xfrm>
          <a:prstGeom prst="rect">
            <a:avLst/>
          </a:prstGeom>
          <a:noFill/>
          <a:ln w="9525">
            <a:noFill/>
            <a:miter lim="800000"/>
            <a:headEnd/>
            <a:tailEnd/>
          </a:ln>
        </p:spPr>
      </p:pic>
      <p:sp>
        <p:nvSpPr>
          <p:cNvPr id="74" name="Text Box 229">
            <a:hlinkClick r:id="rId4" action="ppaction://hlinksldjump"/>
          </p:cNvPr>
          <p:cNvSpPr txBox="1">
            <a:spLocks noChangeArrowheads="1"/>
          </p:cNvSpPr>
          <p:nvPr/>
        </p:nvSpPr>
        <p:spPr bwMode="auto">
          <a:xfrm>
            <a:off x="3005138" y="3086101"/>
            <a:ext cx="990600" cy="396875"/>
          </a:xfrm>
          <a:prstGeom prst="rect">
            <a:avLst/>
          </a:prstGeom>
          <a:noFill/>
          <a:ln w="9525">
            <a:noFill/>
            <a:miter lim="800000"/>
            <a:headEnd/>
            <a:tailEnd/>
          </a:ln>
        </p:spPr>
        <p:txBody>
          <a:bodyPr>
            <a:spAutoFit/>
          </a:bodyPr>
          <a:lstStyle/>
          <a:p>
            <a:pPr fontAlgn="base">
              <a:spcBef>
                <a:spcPct val="50000"/>
              </a:spcBef>
              <a:spcAft>
                <a:spcPct val="0"/>
              </a:spcAft>
            </a:pPr>
            <a:r>
              <a:rPr lang="en-US" sz="1000" b="1" dirty="0">
                <a:solidFill>
                  <a:srgbClr val="000000"/>
                </a:solidFill>
                <a:latin typeface="Arial" charset="0"/>
              </a:rPr>
              <a:t>L4 engines V6 engines</a:t>
            </a:r>
          </a:p>
        </p:txBody>
      </p:sp>
      <p:pic>
        <p:nvPicPr>
          <p:cNvPr id="75" name="Picture 247" descr="Crosstour Rear View"/>
          <p:cNvPicPr>
            <a:picLocks noChangeAspect="1" noChangeArrowheads="1"/>
          </p:cNvPicPr>
          <p:nvPr/>
        </p:nvPicPr>
        <p:blipFill>
          <a:blip r:embed="rId9" cstate="print"/>
          <a:srcRect/>
          <a:stretch>
            <a:fillRect/>
          </a:stretch>
        </p:blipFill>
        <p:spPr bwMode="auto">
          <a:xfrm>
            <a:off x="4094164" y="2239964"/>
            <a:ext cx="1063625" cy="708025"/>
          </a:xfrm>
          <a:prstGeom prst="rect">
            <a:avLst/>
          </a:prstGeom>
          <a:noFill/>
          <a:ln w="9525">
            <a:noFill/>
            <a:miter lim="800000"/>
            <a:headEnd/>
            <a:tailEnd/>
          </a:ln>
        </p:spPr>
      </p:pic>
      <p:pic>
        <p:nvPicPr>
          <p:cNvPr id="76" name="Picture 2"/>
          <p:cNvPicPr>
            <a:picLocks noChangeAspect="1" noChangeArrowheads="1"/>
          </p:cNvPicPr>
          <p:nvPr/>
        </p:nvPicPr>
        <p:blipFill>
          <a:blip r:embed="rId10" cstate="print"/>
          <a:srcRect l="9347" t="21569" r="12849" b="9408"/>
          <a:stretch>
            <a:fillRect/>
          </a:stretch>
        </p:blipFill>
        <p:spPr bwMode="auto">
          <a:xfrm>
            <a:off x="4073250" y="3090042"/>
            <a:ext cx="1076820" cy="630621"/>
          </a:xfrm>
          <a:prstGeom prst="rect">
            <a:avLst/>
          </a:prstGeom>
          <a:noFill/>
          <a:ln w="9525">
            <a:noFill/>
            <a:miter lim="800000"/>
            <a:headEnd/>
            <a:tailEnd/>
          </a:ln>
        </p:spPr>
      </p:pic>
      <p:sp>
        <p:nvSpPr>
          <p:cNvPr id="77" name="Text Box 41">
            <a:hlinkClick r:id="rId4" action="ppaction://hlinksldjump"/>
          </p:cNvPr>
          <p:cNvSpPr txBox="1">
            <a:spLocks noChangeArrowheads="1"/>
          </p:cNvSpPr>
          <p:nvPr/>
        </p:nvSpPr>
        <p:spPr bwMode="auto">
          <a:xfrm>
            <a:off x="4245358" y="3054132"/>
            <a:ext cx="838200" cy="244475"/>
          </a:xfrm>
          <a:prstGeom prst="rect">
            <a:avLst/>
          </a:prstGeom>
          <a:noFill/>
          <a:ln w="9525">
            <a:noFill/>
            <a:miter lim="800000"/>
            <a:headEnd/>
            <a:tailEnd/>
          </a:ln>
        </p:spPr>
        <p:txBody>
          <a:bodyPr>
            <a:spAutoFit/>
          </a:bodyPr>
          <a:lstStyle/>
          <a:p>
            <a:pPr fontAlgn="base">
              <a:spcBef>
                <a:spcPct val="50000"/>
              </a:spcBef>
              <a:spcAft>
                <a:spcPct val="0"/>
              </a:spcAft>
            </a:pPr>
            <a:r>
              <a:rPr lang="en-US" sz="1000" b="1" dirty="0">
                <a:solidFill>
                  <a:srgbClr val="000000"/>
                </a:solidFill>
                <a:latin typeface="Arial" charset="0"/>
              </a:rPr>
              <a:t>Acura ILX</a:t>
            </a:r>
          </a:p>
        </p:txBody>
      </p:sp>
      <p:pic>
        <p:nvPicPr>
          <p:cNvPr id="78" name="Picture 4"/>
          <p:cNvPicPr>
            <a:picLocks noChangeAspect="1" noChangeArrowheads="1"/>
          </p:cNvPicPr>
          <p:nvPr/>
        </p:nvPicPr>
        <p:blipFill>
          <a:blip r:embed="rId11" cstate="print"/>
          <a:srcRect l="7198" t="19192" r="10720" b="9930"/>
          <a:stretch>
            <a:fillRect/>
          </a:stretch>
        </p:blipFill>
        <p:spPr bwMode="auto">
          <a:xfrm>
            <a:off x="1996966" y="1623849"/>
            <a:ext cx="895679" cy="583324"/>
          </a:xfrm>
          <a:prstGeom prst="rect">
            <a:avLst/>
          </a:prstGeom>
          <a:noFill/>
          <a:ln w="9525">
            <a:noFill/>
            <a:miter lim="800000"/>
            <a:headEnd/>
            <a:tailEnd/>
          </a:ln>
        </p:spPr>
      </p:pic>
      <p:sp>
        <p:nvSpPr>
          <p:cNvPr id="79" name="Text Box 38">
            <a:hlinkClick r:id="rId4" action="ppaction://hlinksldjump"/>
          </p:cNvPr>
          <p:cNvSpPr txBox="1">
            <a:spLocks noChangeArrowheads="1"/>
          </p:cNvSpPr>
          <p:nvPr/>
        </p:nvSpPr>
        <p:spPr bwMode="auto">
          <a:xfrm>
            <a:off x="2052148" y="1581807"/>
            <a:ext cx="1066800" cy="244475"/>
          </a:xfrm>
          <a:prstGeom prst="rect">
            <a:avLst/>
          </a:prstGeom>
          <a:noFill/>
          <a:ln w="9525">
            <a:noFill/>
            <a:miter lim="800000"/>
            <a:headEnd/>
            <a:tailEnd/>
          </a:ln>
        </p:spPr>
        <p:txBody>
          <a:bodyPr>
            <a:spAutoFit/>
          </a:bodyPr>
          <a:lstStyle/>
          <a:p>
            <a:pPr fontAlgn="base">
              <a:spcBef>
                <a:spcPct val="50000"/>
              </a:spcBef>
              <a:spcAft>
                <a:spcPct val="0"/>
              </a:spcAft>
            </a:pPr>
            <a:r>
              <a:rPr lang="en-US" sz="1000" b="1" dirty="0">
                <a:solidFill>
                  <a:srgbClr val="FFFFFF"/>
                </a:solidFill>
                <a:latin typeface="Arial" charset="0"/>
              </a:rPr>
              <a:t>Acura TLX</a:t>
            </a:r>
          </a:p>
        </p:txBody>
      </p:sp>
      <p:sp>
        <p:nvSpPr>
          <p:cNvPr id="80" name="Rectangle 89"/>
          <p:cNvSpPr>
            <a:spLocks noChangeArrowheads="1"/>
          </p:cNvSpPr>
          <p:nvPr/>
        </p:nvSpPr>
        <p:spPr bwMode="auto">
          <a:xfrm>
            <a:off x="1524000" y="5207875"/>
            <a:ext cx="2522483" cy="1447800"/>
          </a:xfrm>
          <a:prstGeom prst="rect">
            <a:avLst/>
          </a:prstGeom>
          <a:solidFill>
            <a:srgbClr val="CCECFF"/>
          </a:solidFill>
          <a:ln w="9525">
            <a:solidFill>
              <a:srgbClr val="006B9D"/>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81" name="Rectangle 76"/>
          <p:cNvSpPr>
            <a:spLocks noChangeArrowheads="1"/>
          </p:cNvSpPr>
          <p:nvPr/>
        </p:nvSpPr>
        <p:spPr bwMode="auto">
          <a:xfrm>
            <a:off x="1930400" y="6112641"/>
            <a:ext cx="2013372" cy="184666"/>
          </a:xfrm>
          <a:prstGeom prst="rect">
            <a:avLst/>
          </a:prstGeom>
          <a:noFill/>
          <a:ln w="9525">
            <a:noFill/>
            <a:miter lim="800000"/>
            <a:headEnd/>
            <a:tailEnd/>
          </a:ln>
        </p:spPr>
        <p:txBody>
          <a:bodyPr wrap="none" lIns="0" tIns="0" rIns="0" bIns="0">
            <a:spAutoFit/>
          </a:bodyPr>
          <a:lstStyle/>
          <a:p>
            <a:pPr defTabSz="865188" eaLnBrk="0" fontAlgn="base" hangingPunct="0">
              <a:spcBef>
                <a:spcPct val="0"/>
              </a:spcBef>
              <a:spcAft>
                <a:spcPct val="0"/>
              </a:spcAft>
              <a:defRPr/>
            </a:pPr>
            <a:r>
              <a:rPr lang="en-US" sz="1200" b="1" dirty="0">
                <a:solidFill>
                  <a:srgbClr val="000000"/>
                </a:solidFill>
                <a:effectLst>
                  <a:outerShdw blurRad="38100" dist="38100" dir="2700000" algn="tl">
                    <a:srgbClr val="C0C0C0"/>
                  </a:outerShdw>
                </a:effectLst>
                <a:latin typeface="Arial" charset="0"/>
              </a:rPr>
              <a:t>Production (parts included)</a:t>
            </a:r>
          </a:p>
        </p:txBody>
      </p:sp>
      <p:sp>
        <p:nvSpPr>
          <p:cNvPr id="82" name="AutoShape 77"/>
          <p:cNvSpPr>
            <a:spLocks noChangeArrowheads="1"/>
          </p:cNvSpPr>
          <p:nvPr/>
        </p:nvSpPr>
        <p:spPr bwMode="auto">
          <a:xfrm rot="10800000" flipV="1">
            <a:off x="1677988" y="6118991"/>
            <a:ext cx="176212" cy="134938"/>
          </a:xfrm>
          <a:prstGeom prst="triangle">
            <a:avLst>
              <a:gd name="adj" fmla="val 50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83" name="Rectangle 78"/>
          <p:cNvSpPr>
            <a:spLocks noChangeArrowheads="1"/>
          </p:cNvSpPr>
          <p:nvPr/>
        </p:nvSpPr>
        <p:spPr bwMode="auto">
          <a:xfrm>
            <a:off x="1930401" y="5863404"/>
            <a:ext cx="2014975" cy="184666"/>
          </a:xfrm>
          <a:prstGeom prst="rect">
            <a:avLst/>
          </a:prstGeom>
          <a:noFill/>
          <a:ln w="9525">
            <a:noFill/>
            <a:miter lim="800000"/>
            <a:headEnd/>
            <a:tailEnd/>
          </a:ln>
        </p:spPr>
        <p:txBody>
          <a:bodyPr wrap="none" lIns="0" tIns="0" rIns="0" bIns="0">
            <a:spAutoFit/>
          </a:bodyPr>
          <a:lstStyle/>
          <a:p>
            <a:pPr defTabSz="865188" eaLnBrk="0" fontAlgn="base" hangingPunct="0">
              <a:spcBef>
                <a:spcPct val="0"/>
              </a:spcBef>
              <a:spcAft>
                <a:spcPct val="0"/>
              </a:spcAft>
              <a:defRPr/>
            </a:pPr>
            <a:r>
              <a:rPr lang="en-US" sz="1200" b="1" dirty="0">
                <a:solidFill>
                  <a:srgbClr val="000000"/>
                </a:solidFill>
                <a:effectLst>
                  <a:outerShdw blurRad="38100" dist="38100" dir="2700000" algn="tl">
                    <a:srgbClr val="C0C0C0"/>
                  </a:outerShdw>
                </a:effectLst>
                <a:latin typeface="Arial" charset="0"/>
              </a:rPr>
              <a:t>Research and Development</a:t>
            </a:r>
          </a:p>
        </p:txBody>
      </p:sp>
      <p:sp>
        <p:nvSpPr>
          <p:cNvPr id="84" name="Rectangle 79"/>
          <p:cNvSpPr>
            <a:spLocks noChangeArrowheads="1"/>
          </p:cNvSpPr>
          <p:nvPr/>
        </p:nvSpPr>
        <p:spPr bwMode="auto">
          <a:xfrm>
            <a:off x="1697039" y="5895155"/>
            <a:ext cx="149225" cy="141287"/>
          </a:xfrm>
          <a:prstGeom prst="rect">
            <a:avLst/>
          </a:prstGeom>
          <a:solidFill>
            <a:srgbClr val="0066FF"/>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85" name="Rectangle 80"/>
          <p:cNvSpPr>
            <a:spLocks noChangeArrowheads="1"/>
          </p:cNvSpPr>
          <p:nvPr/>
        </p:nvSpPr>
        <p:spPr bwMode="auto">
          <a:xfrm>
            <a:off x="1930400" y="5610991"/>
            <a:ext cx="1463542" cy="184666"/>
          </a:xfrm>
          <a:prstGeom prst="rect">
            <a:avLst/>
          </a:prstGeom>
          <a:noFill/>
          <a:ln w="9525">
            <a:noFill/>
            <a:miter lim="800000"/>
            <a:headEnd/>
            <a:tailEnd/>
          </a:ln>
        </p:spPr>
        <p:txBody>
          <a:bodyPr wrap="none" lIns="0" tIns="0" rIns="0" bIns="0">
            <a:spAutoFit/>
          </a:bodyPr>
          <a:lstStyle/>
          <a:p>
            <a:pPr defTabSz="865188" eaLnBrk="0" fontAlgn="base" hangingPunct="0">
              <a:spcBef>
                <a:spcPct val="0"/>
              </a:spcBef>
              <a:spcAft>
                <a:spcPct val="0"/>
              </a:spcAft>
              <a:defRPr/>
            </a:pPr>
            <a:r>
              <a:rPr lang="en-US" sz="1200" b="1" dirty="0">
                <a:solidFill>
                  <a:srgbClr val="000000"/>
                </a:solidFill>
                <a:effectLst>
                  <a:outerShdw blurRad="38100" dist="38100" dir="2700000" algn="tl">
                    <a:srgbClr val="C0C0C0"/>
                  </a:outerShdw>
                </a:effectLst>
                <a:latin typeface="Arial" charset="0"/>
              </a:rPr>
              <a:t>Sales &amp; Distribution</a:t>
            </a:r>
          </a:p>
        </p:txBody>
      </p:sp>
      <p:sp>
        <p:nvSpPr>
          <p:cNvPr id="86" name="Oval 81"/>
          <p:cNvSpPr>
            <a:spLocks noChangeArrowheads="1"/>
          </p:cNvSpPr>
          <p:nvPr/>
        </p:nvSpPr>
        <p:spPr bwMode="auto">
          <a:xfrm>
            <a:off x="1706564" y="5647504"/>
            <a:ext cx="149225" cy="139700"/>
          </a:xfrm>
          <a:prstGeom prst="ellipse">
            <a:avLst/>
          </a:prstGeom>
          <a:solidFill>
            <a:srgbClr val="00FF00"/>
          </a:solidFill>
          <a:ln w="9525">
            <a:solidFill>
              <a:schemeClr val="tx1"/>
            </a:solidFill>
            <a:round/>
            <a:headEnd/>
            <a:tailEnd/>
          </a:ln>
        </p:spPr>
        <p:txBody>
          <a:bodyPr lIns="86462" tIns="43231" rIns="86462" bIns="43231"/>
          <a:lstStyle/>
          <a:p>
            <a:pPr algn="ctr" defTabSz="865188" eaLnBrk="0" fontAlgn="base" hangingPunct="0">
              <a:spcBef>
                <a:spcPct val="0"/>
              </a:spcBef>
              <a:spcAft>
                <a:spcPct val="0"/>
              </a:spcAft>
            </a:pPr>
            <a:endParaRPr lang="en-US" sz="1500" b="1" dirty="0">
              <a:solidFill>
                <a:srgbClr val="000000"/>
              </a:solidFill>
              <a:latin typeface="Arial" charset="0"/>
            </a:endParaRPr>
          </a:p>
        </p:txBody>
      </p:sp>
      <p:sp>
        <p:nvSpPr>
          <p:cNvPr id="87" name="Rectangle 82"/>
          <p:cNvSpPr>
            <a:spLocks noChangeArrowheads="1"/>
          </p:cNvSpPr>
          <p:nvPr/>
        </p:nvSpPr>
        <p:spPr bwMode="auto">
          <a:xfrm>
            <a:off x="1930401" y="5376041"/>
            <a:ext cx="1683153" cy="184666"/>
          </a:xfrm>
          <a:prstGeom prst="rect">
            <a:avLst/>
          </a:prstGeom>
          <a:noFill/>
          <a:ln w="9525">
            <a:noFill/>
            <a:miter lim="800000"/>
            <a:headEnd/>
            <a:tailEnd/>
          </a:ln>
        </p:spPr>
        <p:txBody>
          <a:bodyPr wrap="none" lIns="0" tIns="0" rIns="0" bIns="0">
            <a:spAutoFit/>
          </a:bodyPr>
          <a:lstStyle/>
          <a:p>
            <a:pPr defTabSz="865188" eaLnBrk="0" fontAlgn="base" hangingPunct="0">
              <a:spcBef>
                <a:spcPct val="0"/>
              </a:spcBef>
              <a:spcAft>
                <a:spcPct val="0"/>
              </a:spcAft>
              <a:defRPr/>
            </a:pPr>
            <a:r>
              <a:rPr lang="en-US" sz="1200" b="1" dirty="0">
                <a:solidFill>
                  <a:srgbClr val="000000"/>
                </a:solidFill>
                <a:effectLst>
                  <a:outerShdw blurRad="38100" dist="38100" dir="2700000" algn="tl">
                    <a:srgbClr val="C0C0C0"/>
                  </a:outerShdw>
                </a:effectLst>
                <a:latin typeface="Arial" charset="0"/>
              </a:rPr>
              <a:t>Regional Headquarters</a:t>
            </a:r>
          </a:p>
        </p:txBody>
      </p:sp>
      <p:sp>
        <p:nvSpPr>
          <p:cNvPr id="88" name="AutoShape 83"/>
          <p:cNvSpPr>
            <a:spLocks noChangeArrowheads="1"/>
          </p:cNvSpPr>
          <p:nvPr/>
        </p:nvSpPr>
        <p:spPr bwMode="auto">
          <a:xfrm>
            <a:off x="1677988" y="5371279"/>
            <a:ext cx="209550" cy="190500"/>
          </a:xfrm>
          <a:prstGeom prst="star5">
            <a:avLst/>
          </a:prstGeom>
          <a:solidFill>
            <a:srgbClr val="FFFF00"/>
          </a:solidFill>
          <a:ln w="9525">
            <a:solidFill>
              <a:schemeClr val="tx1"/>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endParaRPr>
          </a:p>
        </p:txBody>
      </p:sp>
      <p:sp>
        <p:nvSpPr>
          <p:cNvPr id="89" name="Oval 84"/>
          <p:cNvSpPr>
            <a:spLocks noChangeArrowheads="1"/>
          </p:cNvSpPr>
          <p:nvPr/>
        </p:nvSpPr>
        <p:spPr bwMode="auto">
          <a:xfrm>
            <a:off x="1692276" y="6376166"/>
            <a:ext cx="149225" cy="139700"/>
          </a:xfrm>
          <a:prstGeom prst="ellipse">
            <a:avLst/>
          </a:prstGeom>
          <a:solidFill>
            <a:srgbClr val="FF66CC"/>
          </a:solidFill>
          <a:ln w="9525">
            <a:solidFill>
              <a:schemeClr val="tx1"/>
            </a:solidFill>
            <a:round/>
            <a:headEnd/>
            <a:tailEnd/>
          </a:ln>
        </p:spPr>
        <p:txBody>
          <a:bodyPr lIns="86462" tIns="43231" rIns="86462" bIns="43231"/>
          <a:lstStyle/>
          <a:p>
            <a:pPr algn="ctr" defTabSz="865188" eaLnBrk="0" fontAlgn="base" hangingPunct="0">
              <a:spcBef>
                <a:spcPct val="0"/>
              </a:spcBef>
              <a:spcAft>
                <a:spcPct val="0"/>
              </a:spcAft>
            </a:pPr>
            <a:endParaRPr lang="en-US" sz="1500" b="1" dirty="0">
              <a:solidFill>
                <a:srgbClr val="000000"/>
              </a:solidFill>
              <a:latin typeface="Arial" charset="0"/>
            </a:endParaRPr>
          </a:p>
        </p:txBody>
      </p:sp>
      <p:sp>
        <p:nvSpPr>
          <p:cNvPr id="90" name="Rectangle 85"/>
          <p:cNvSpPr>
            <a:spLocks noChangeArrowheads="1"/>
          </p:cNvSpPr>
          <p:nvPr/>
        </p:nvSpPr>
        <p:spPr bwMode="auto">
          <a:xfrm>
            <a:off x="1930401" y="6350766"/>
            <a:ext cx="947375" cy="184666"/>
          </a:xfrm>
          <a:prstGeom prst="rect">
            <a:avLst/>
          </a:prstGeom>
          <a:noFill/>
          <a:ln w="9525">
            <a:noFill/>
            <a:miter lim="800000"/>
            <a:headEnd/>
            <a:tailEnd/>
          </a:ln>
        </p:spPr>
        <p:txBody>
          <a:bodyPr wrap="none" lIns="0" tIns="0" rIns="0" bIns="0">
            <a:spAutoFit/>
          </a:bodyPr>
          <a:lstStyle/>
          <a:p>
            <a:pPr defTabSz="865188" eaLnBrk="0" fontAlgn="base" hangingPunct="0">
              <a:spcBef>
                <a:spcPct val="0"/>
              </a:spcBef>
              <a:spcAft>
                <a:spcPct val="0"/>
              </a:spcAft>
              <a:defRPr/>
            </a:pPr>
            <a:r>
              <a:rPr lang="en-US" altLang="ja-JP" sz="1200" b="1" dirty="0">
                <a:solidFill>
                  <a:srgbClr val="000000"/>
                </a:solidFill>
                <a:effectLst>
                  <a:outerShdw blurRad="38100" dist="38100" dir="2700000" algn="tl">
                    <a:srgbClr val="C0C0C0"/>
                  </a:outerShdw>
                </a:effectLst>
                <a:latin typeface="Arial" charset="0"/>
                <a:ea typeface="MS PGothic" pitchFamily="34" charset="-128"/>
              </a:rPr>
              <a:t>Jet Business</a:t>
            </a:r>
            <a:endParaRPr lang="en-US" sz="1200" b="1" dirty="0">
              <a:solidFill>
                <a:srgbClr val="000000"/>
              </a:solidFill>
              <a:effectLst>
                <a:outerShdw blurRad="38100" dist="38100" dir="2700000" algn="tl">
                  <a:srgbClr val="C0C0C0"/>
                </a:outerShdw>
              </a:effectLst>
              <a:latin typeface="Arial" charset="0"/>
            </a:endParaRPr>
          </a:p>
        </p:txBody>
      </p:sp>
      <p:pic>
        <p:nvPicPr>
          <p:cNvPr id="91" name="Picture 9" descr="09AccordEX-L-V6_05">
            <a:hlinkClick r:id="rId4" action="ppaction://hlinksldjump"/>
          </p:cNvPr>
          <p:cNvPicPr>
            <a:picLocks noChangeAspect="1" noChangeArrowheads="1"/>
          </p:cNvPicPr>
          <p:nvPr/>
        </p:nvPicPr>
        <p:blipFill>
          <a:blip r:embed="rId12" cstate="print"/>
          <a:srcRect/>
          <a:stretch>
            <a:fillRect/>
          </a:stretch>
        </p:blipFill>
        <p:spPr bwMode="auto">
          <a:xfrm>
            <a:off x="3019535" y="2314465"/>
            <a:ext cx="923925" cy="615950"/>
          </a:xfrm>
          <a:prstGeom prst="rect">
            <a:avLst/>
          </a:prstGeom>
          <a:noFill/>
          <a:ln w="9525">
            <a:noFill/>
            <a:miter lim="800000"/>
            <a:headEnd/>
            <a:tailEnd/>
          </a:ln>
        </p:spPr>
      </p:pic>
      <p:sp>
        <p:nvSpPr>
          <p:cNvPr id="92" name="Text Box 163">
            <a:hlinkClick r:id="rId4" action="ppaction://hlinksldjump"/>
          </p:cNvPr>
          <p:cNvSpPr txBox="1">
            <a:spLocks noChangeArrowheads="1"/>
          </p:cNvSpPr>
          <p:nvPr/>
        </p:nvSpPr>
        <p:spPr bwMode="auto">
          <a:xfrm>
            <a:off x="1905000" y="1131888"/>
            <a:ext cx="3124200" cy="336550"/>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1600" b="1" dirty="0">
                <a:solidFill>
                  <a:srgbClr val="006B9D"/>
                </a:solidFill>
                <a:effectLst>
                  <a:outerShdw blurRad="38100" dist="38100" dir="2700000" algn="tl">
                    <a:srgbClr val="C0C0C0"/>
                  </a:outerShdw>
                </a:effectLst>
                <a:latin typeface="Arial" charset="0"/>
              </a:rPr>
              <a:t>Honda of America Mfg.</a:t>
            </a:r>
          </a:p>
        </p:txBody>
      </p:sp>
      <p:sp>
        <p:nvSpPr>
          <p:cNvPr id="93" name="Text Box 4">
            <a:hlinkClick r:id="rId4" action="ppaction://hlinksldjump"/>
          </p:cNvPr>
          <p:cNvSpPr txBox="1">
            <a:spLocks noChangeArrowheads="1"/>
          </p:cNvSpPr>
          <p:nvPr/>
        </p:nvSpPr>
        <p:spPr bwMode="auto">
          <a:xfrm>
            <a:off x="4260850" y="1581151"/>
            <a:ext cx="533400" cy="244475"/>
          </a:xfrm>
          <a:prstGeom prst="rect">
            <a:avLst/>
          </a:prstGeom>
          <a:noFill/>
          <a:ln w="9525">
            <a:noFill/>
            <a:miter lim="800000"/>
            <a:headEnd/>
            <a:tailEnd/>
          </a:ln>
        </p:spPr>
        <p:txBody>
          <a:bodyPr>
            <a:spAutoFit/>
          </a:bodyPr>
          <a:lstStyle/>
          <a:p>
            <a:pPr fontAlgn="base">
              <a:spcBef>
                <a:spcPct val="50000"/>
              </a:spcBef>
              <a:spcAft>
                <a:spcPct val="0"/>
              </a:spcAft>
            </a:pPr>
            <a:r>
              <a:rPr lang="en-US" sz="1000" b="1" dirty="0">
                <a:solidFill>
                  <a:srgbClr val="000000"/>
                </a:solidFill>
                <a:latin typeface="Arial" charset="0"/>
              </a:rPr>
              <a:t>CR-V</a:t>
            </a:r>
          </a:p>
        </p:txBody>
      </p:sp>
      <p:sp>
        <p:nvSpPr>
          <p:cNvPr id="95" name="Text Box 249">
            <a:hlinkClick r:id="rId4" action="ppaction://hlinksldjump"/>
          </p:cNvPr>
          <p:cNvSpPr txBox="1">
            <a:spLocks noChangeArrowheads="1"/>
          </p:cNvSpPr>
          <p:nvPr/>
        </p:nvSpPr>
        <p:spPr bwMode="auto">
          <a:xfrm>
            <a:off x="4014788" y="2200276"/>
            <a:ext cx="1295400" cy="244475"/>
          </a:xfrm>
          <a:prstGeom prst="rect">
            <a:avLst/>
          </a:prstGeom>
          <a:noFill/>
          <a:ln w="9525">
            <a:noFill/>
            <a:miter lim="800000"/>
            <a:headEnd/>
            <a:tailEnd/>
          </a:ln>
        </p:spPr>
        <p:txBody>
          <a:bodyPr>
            <a:spAutoFit/>
          </a:bodyPr>
          <a:lstStyle/>
          <a:p>
            <a:pPr fontAlgn="base">
              <a:spcBef>
                <a:spcPct val="50000"/>
              </a:spcBef>
              <a:spcAft>
                <a:spcPct val="0"/>
              </a:spcAft>
            </a:pPr>
            <a:r>
              <a:rPr lang="en-US" sz="1000" b="1" dirty="0">
                <a:solidFill>
                  <a:srgbClr val="000000"/>
                </a:solidFill>
                <a:latin typeface="Arial" charset="0"/>
              </a:rPr>
              <a:t>Accord Crosstour</a:t>
            </a:r>
          </a:p>
        </p:txBody>
      </p:sp>
      <p:sp>
        <p:nvSpPr>
          <p:cNvPr id="96" name="Text Box 38">
            <a:hlinkClick r:id="rId4" action="ppaction://hlinksldjump"/>
          </p:cNvPr>
          <p:cNvSpPr txBox="1">
            <a:spLocks noChangeArrowheads="1"/>
          </p:cNvSpPr>
          <p:nvPr/>
        </p:nvSpPr>
        <p:spPr bwMode="auto">
          <a:xfrm>
            <a:off x="2971800" y="1524001"/>
            <a:ext cx="1066800" cy="244475"/>
          </a:xfrm>
          <a:prstGeom prst="rect">
            <a:avLst/>
          </a:prstGeom>
          <a:noFill/>
          <a:ln w="9525">
            <a:noFill/>
            <a:miter lim="800000"/>
            <a:headEnd/>
            <a:tailEnd/>
          </a:ln>
        </p:spPr>
        <p:txBody>
          <a:bodyPr>
            <a:spAutoFit/>
          </a:bodyPr>
          <a:lstStyle/>
          <a:p>
            <a:pPr fontAlgn="base">
              <a:spcBef>
                <a:spcPct val="50000"/>
              </a:spcBef>
              <a:spcAft>
                <a:spcPct val="0"/>
              </a:spcAft>
            </a:pPr>
            <a:r>
              <a:rPr lang="en-US" sz="1000" b="1" dirty="0">
                <a:solidFill>
                  <a:srgbClr val="FFFFFF"/>
                </a:solidFill>
                <a:latin typeface="Arial" charset="0"/>
              </a:rPr>
              <a:t>Accord Sedan</a:t>
            </a:r>
          </a:p>
        </p:txBody>
      </p:sp>
      <p:sp>
        <p:nvSpPr>
          <p:cNvPr id="97" name="Text Box 13">
            <a:hlinkClick r:id="rId4" action="ppaction://hlinksldjump"/>
          </p:cNvPr>
          <p:cNvSpPr txBox="1">
            <a:spLocks noChangeArrowheads="1"/>
          </p:cNvSpPr>
          <p:nvPr/>
        </p:nvSpPr>
        <p:spPr bwMode="auto">
          <a:xfrm>
            <a:off x="1981200" y="2286001"/>
            <a:ext cx="1066800" cy="244475"/>
          </a:xfrm>
          <a:prstGeom prst="rect">
            <a:avLst/>
          </a:prstGeom>
          <a:noFill/>
          <a:ln w="9525">
            <a:noFill/>
            <a:miter lim="800000"/>
            <a:headEnd/>
            <a:tailEnd/>
          </a:ln>
        </p:spPr>
        <p:txBody>
          <a:bodyPr>
            <a:spAutoFit/>
          </a:bodyPr>
          <a:lstStyle/>
          <a:p>
            <a:pPr fontAlgn="base">
              <a:spcBef>
                <a:spcPct val="50000"/>
              </a:spcBef>
              <a:spcAft>
                <a:spcPct val="0"/>
              </a:spcAft>
            </a:pPr>
            <a:r>
              <a:rPr lang="en-US" sz="1000" b="1" dirty="0">
                <a:solidFill>
                  <a:srgbClr val="FFFFFF"/>
                </a:solidFill>
                <a:latin typeface="Arial" charset="0"/>
              </a:rPr>
              <a:t>Acura RDX</a:t>
            </a:r>
          </a:p>
        </p:txBody>
      </p:sp>
      <p:sp>
        <p:nvSpPr>
          <p:cNvPr id="98" name="Text Box 10">
            <a:hlinkClick r:id="rId4" action="ppaction://hlinksldjump"/>
          </p:cNvPr>
          <p:cNvSpPr txBox="1">
            <a:spLocks noChangeArrowheads="1"/>
          </p:cNvSpPr>
          <p:nvPr/>
        </p:nvSpPr>
        <p:spPr bwMode="auto">
          <a:xfrm>
            <a:off x="2908738" y="2301767"/>
            <a:ext cx="1066800" cy="244475"/>
          </a:xfrm>
          <a:prstGeom prst="rect">
            <a:avLst/>
          </a:prstGeom>
          <a:noFill/>
          <a:ln w="9525">
            <a:noFill/>
            <a:miter lim="800000"/>
            <a:headEnd/>
            <a:tailEnd/>
          </a:ln>
        </p:spPr>
        <p:txBody>
          <a:bodyPr>
            <a:spAutoFit/>
          </a:bodyPr>
          <a:lstStyle/>
          <a:p>
            <a:pPr fontAlgn="base">
              <a:spcBef>
                <a:spcPct val="50000"/>
              </a:spcBef>
              <a:spcAft>
                <a:spcPct val="0"/>
              </a:spcAft>
            </a:pPr>
            <a:r>
              <a:rPr lang="en-US" sz="1000" b="1" dirty="0">
                <a:solidFill>
                  <a:srgbClr val="000000"/>
                </a:solidFill>
                <a:latin typeface="Arial" charset="0"/>
              </a:rPr>
              <a:t>Accord Coupe</a:t>
            </a:r>
          </a:p>
        </p:txBody>
      </p:sp>
      <p:pic>
        <p:nvPicPr>
          <p:cNvPr id="99" name="Picture 13"/>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877504" y="1103586"/>
            <a:ext cx="2688761" cy="1655376"/>
          </a:xfrm>
          <a:prstGeom prst="rect">
            <a:avLst/>
          </a:prstGeom>
          <a:ln w="76200" cap="flat" cmpd="sng">
            <a:solidFill>
              <a:schemeClr val="bg1"/>
            </a:solidFill>
            <a:miter lim="800000"/>
          </a:ln>
          <a:effectLst>
            <a:outerShdw blurRad="123825" dist="50800" dir="2700000" algn="tl" rotWithShape="0">
              <a:prstClr val="black">
                <a:alpha val="43000"/>
              </a:prstClr>
            </a:outerShdw>
          </a:effectLst>
          <a:extLst>
            <a:ext uri="{909E8E84-426E-40dd-AFC4-6F175D3DCCD1}">
              <a14:hiddenFill xmlns:a14="http://schemas.microsoft.com/office/drawing/2010/main" xmlns="">
                <a:solidFill>
                  <a:schemeClr val="accent1"/>
                </a:solidFill>
              </a14:hiddenFill>
            </a:ext>
          </a:extLst>
        </p:spPr>
      </p:pic>
      <p:pic>
        <p:nvPicPr>
          <p:cNvPr id="100" name="Picture 3"/>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897504" y="3090040"/>
            <a:ext cx="2684526" cy="1585807"/>
          </a:xfrm>
          <a:prstGeom prst="rect">
            <a:avLst/>
          </a:prstGeom>
          <a:ln w="76200" cap="flat" cmpd="sng">
            <a:solidFill>
              <a:schemeClr val="bg1"/>
            </a:solidFill>
            <a:miter lim="800000"/>
          </a:ln>
          <a:effectLst>
            <a:outerShdw blurRad="123825" dist="508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pic>
        <p:nvPicPr>
          <p:cNvPr id="101" name="Picture 2"/>
          <p:cNvPicPr>
            <a:picLocks noChangeAspect="1" noChangeArrowheads="1"/>
          </p:cNvPicPr>
          <p:nvPr/>
        </p:nvPicPr>
        <p:blipFill>
          <a:blip r:embed="rId15" cstate="email">
            <a:extLst>
              <a:ext uri="{28A0092B-C50C-407E-A947-70E740481C1C}">
                <a14:useLocalDpi xmlns:a14="http://schemas.microsoft.com/office/drawing/2010/main"/>
              </a:ext>
            </a:extLst>
          </a:blip>
          <a:srcRect t="2386" b="13489"/>
          <a:stretch>
            <a:fillRect/>
          </a:stretch>
        </p:blipFill>
        <p:spPr bwMode="auto">
          <a:xfrm>
            <a:off x="7881668" y="5044967"/>
            <a:ext cx="2697875" cy="1577552"/>
          </a:xfrm>
          <a:prstGeom prst="rect">
            <a:avLst/>
          </a:prstGeom>
          <a:ln w="76200" cap="flat" cmpd="sng">
            <a:solidFill>
              <a:schemeClr val="bg1"/>
            </a:solidFill>
            <a:miter lim="800000"/>
          </a:ln>
          <a:effectLst>
            <a:outerShdw blurRad="123825" dist="508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Lst>
        </p:spPr>
      </p:pic>
      <p:sp>
        <p:nvSpPr>
          <p:cNvPr id="102" name="Text Box 242"/>
          <p:cNvSpPr txBox="1">
            <a:spLocks noChangeArrowheads="1"/>
          </p:cNvSpPr>
          <p:nvPr/>
        </p:nvSpPr>
        <p:spPr bwMode="auto">
          <a:xfrm>
            <a:off x="1752600" y="334964"/>
            <a:ext cx="6172200" cy="579437"/>
          </a:xfrm>
          <a:prstGeom prst="rect">
            <a:avLst/>
          </a:prstGeom>
          <a:noFill/>
          <a:ln w="9525">
            <a:noFill/>
            <a:miter lim="800000"/>
            <a:headEnd/>
            <a:tailEnd/>
          </a:ln>
          <a:effectLst/>
        </p:spPr>
        <p:txBody>
          <a:bodyPr>
            <a:spAutoFit/>
          </a:bodyPr>
          <a:lstStyle/>
          <a:p>
            <a:pPr fontAlgn="base">
              <a:spcBef>
                <a:spcPct val="50000"/>
              </a:spcBef>
              <a:spcAft>
                <a:spcPct val="0"/>
              </a:spcAft>
              <a:defRPr/>
            </a:pPr>
            <a:r>
              <a:rPr lang="en-US" sz="3200" dirty="0">
                <a:solidFill>
                  <a:srgbClr val="006B9D"/>
                </a:solidFill>
                <a:effectLst>
                  <a:outerShdw blurRad="38100" dist="38100" dir="2700000" algn="tl">
                    <a:srgbClr val="C0C0C0"/>
                  </a:outerShdw>
                </a:effectLst>
                <a:latin typeface="Arial Black" pitchFamily="34" charset="0"/>
              </a:rPr>
              <a:t>Products &amp; Production</a:t>
            </a:r>
          </a:p>
        </p:txBody>
      </p:sp>
    </p:spTree>
    <p:extLst>
      <p:ext uri="{BB962C8B-B14F-4D97-AF65-F5344CB8AC3E}">
        <p14:creationId xmlns:p14="http://schemas.microsoft.com/office/powerpoint/2010/main" val="21212353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7" name="Rectangle 6"/>
          <p:cNvSpPr/>
          <p:nvPr/>
        </p:nvSpPr>
        <p:spPr>
          <a:xfrm>
            <a:off x="-46248" y="-460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12192000" cy="11654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3"/>
          <a:stretch>
            <a:fillRect/>
          </a:stretch>
        </p:blipFill>
        <p:spPr>
          <a:xfrm>
            <a:off x="9729789" y="230188"/>
            <a:ext cx="2049833" cy="718972"/>
          </a:xfrm>
          <a:prstGeom prst="rect">
            <a:avLst/>
          </a:prstGeom>
        </p:spPr>
      </p:pic>
      <p:pic>
        <p:nvPicPr>
          <p:cNvPr id="16" name="Picture 15"/>
          <p:cNvPicPr>
            <a:picLocks noChangeAspect="1"/>
          </p:cNvPicPr>
          <p:nvPr/>
        </p:nvPicPr>
        <p:blipFill>
          <a:blip r:embed="rId4"/>
          <a:stretch>
            <a:fillRect/>
          </a:stretch>
        </p:blipFill>
        <p:spPr>
          <a:xfrm>
            <a:off x="2614628" y="1393348"/>
            <a:ext cx="6962741" cy="5237013"/>
          </a:xfrm>
          <a:prstGeom prst="rect">
            <a:avLst/>
          </a:prstGeom>
        </p:spPr>
      </p:pic>
    </p:spTree>
    <p:extLst>
      <p:ext uri="{BB962C8B-B14F-4D97-AF65-F5344CB8AC3E}">
        <p14:creationId xmlns:p14="http://schemas.microsoft.com/office/powerpoint/2010/main" val="337824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p:txBody>
          <a:bodyPr/>
          <a:lstStyle/>
          <a:p>
            <a:r>
              <a:rPr lang="en-US" b="1" dirty="0" smtClean="0">
                <a:solidFill>
                  <a:srgbClr val="C00000"/>
                </a:solidFill>
              </a:rPr>
              <a:t>Manufacturing and the Future:</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In </a:t>
            </a:r>
            <a:r>
              <a:rPr lang="en-US" dirty="0"/>
              <a:t>the next decade, there will be a need for more than 3.4 million manufacturing jobs. </a:t>
            </a:r>
            <a:endParaRPr lang="en-US" dirty="0" smtClean="0"/>
          </a:p>
          <a:p>
            <a:pPr marL="0" indent="0">
              <a:buNone/>
            </a:pPr>
            <a:endParaRPr lang="en-US" dirty="0" smtClean="0"/>
          </a:p>
          <a:p>
            <a:r>
              <a:rPr lang="en-US" dirty="0" smtClean="0"/>
              <a:t>Because of an aging workforce and continued </a:t>
            </a:r>
            <a:r>
              <a:rPr lang="en-US" dirty="0"/>
              <a:t>job </a:t>
            </a:r>
            <a:r>
              <a:rPr lang="en-US" dirty="0" smtClean="0"/>
              <a:t>creation, 2.0 </a:t>
            </a:r>
            <a:r>
              <a:rPr lang="en-US" dirty="0"/>
              <a:t>million of those jobs – nearly </a:t>
            </a:r>
            <a:r>
              <a:rPr lang="en-US" dirty="0" smtClean="0"/>
              <a:t>60% </a:t>
            </a:r>
            <a:r>
              <a:rPr lang="en-US" dirty="0"/>
              <a:t>– will go unfilled because prospective employees lack interest or essential skills.</a:t>
            </a:r>
          </a:p>
          <a:p>
            <a:endParaRPr lang="en-US" dirty="0"/>
          </a:p>
        </p:txBody>
      </p:sp>
      <p:sp>
        <p:nvSpPr>
          <p:cNvPr id="5" name="Rectangle 4"/>
          <p:cNvSpPr/>
          <p:nvPr/>
        </p:nvSpPr>
        <p:spPr>
          <a:xfrm>
            <a:off x="5766570" y="4722406"/>
            <a:ext cx="4848956" cy="369332"/>
          </a:xfrm>
          <a:prstGeom prst="rect">
            <a:avLst/>
          </a:prstGeom>
        </p:spPr>
        <p:txBody>
          <a:bodyPr wrap="none">
            <a:spAutoFit/>
          </a:bodyPr>
          <a:lstStyle/>
          <a:p>
            <a:r>
              <a:rPr lang="en-US" dirty="0" smtClean="0"/>
              <a:t>Study by Deloitte </a:t>
            </a:r>
            <a:r>
              <a:rPr lang="en-US" dirty="0"/>
              <a:t>and the Manufacturing Institute</a:t>
            </a:r>
          </a:p>
        </p:txBody>
      </p:sp>
    </p:spTree>
    <p:extLst>
      <p:ext uri="{BB962C8B-B14F-4D97-AF65-F5344CB8AC3E}">
        <p14:creationId xmlns:p14="http://schemas.microsoft.com/office/powerpoint/2010/main" val="3689853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9" y="-297"/>
            <a:ext cx="12193057" cy="6858594"/>
          </a:xfrm>
          <a:prstGeom prst="rect">
            <a:avLst/>
          </a:prstGeom>
        </p:spPr>
      </p:pic>
      <p:sp>
        <p:nvSpPr>
          <p:cNvPr id="7" name="Rectangle 6"/>
          <p:cNvSpPr/>
          <p:nvPr/>
        </p:nvSpPr>
        <p:spPr>
          <a:xfrm>
            <a:off x="-46248" y="-460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12192000" cy="11654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4"/>
          <a:stretch>
            <a:fillRect/>
          </a:stretch>
        </p:blipFill>
        <p:spPr>
          <a:xfrm>
            <a:off x="9729789" y="230188"/>
            <a:ext cx="2049833" cy="718972"/>
          </a:xfrm>
          <a:prstGeom prst="rect">
            <a:avLst/>
          </a:prstGeom>
        </p:spPr>
      </p:pic>
      <p:sp>
        <p:nvSpPr>
          <p:cNvPr id="6" name="Title 5"/>
          <p:cNvSpPr>
            <a:spLocks noGrp="1"/>
          </p:cNvSpPr>
          <p:nvPr>
            <p:ph type="title"/>
          </p:nvPr>
        </p:nvSpPr>
        <p:spPr>
          <a:xfrm>
            <a:off x="838199" y="994879"/>
            <a:ext cx="10515600" cy="1325563"/>
          </a:xfrm>
        </p:spPr>
        <p:txBody>
          <a:bodyPr/>
          <a:lstStyle/>
          <a:p>
            <a:pPr marL="571500" indent="-571500">
              <a:buFont typeface="Wingdings" panose="05000000000000000000" pitchFamily="2" charset="2"/>
              <a:buChar char="Ø"/>
            </a:pPr>
            <a:r>
              <a:rPr lang="en-US" b="1" dirty="0" smtClean="0">
                <a:solidFill>
                  <a:srgbClr val="C00000"/>
                </a:solidFill>
              </a:rPr>
              <a:t>Student Experience</a:t>
            </a:r>
            <a:endParaRPr lang="en-US" b="1" dirty="0">
              <a:solidFill>
                <a:srgbClr val="C00000"/>
              </a:solidFill>
            </a:endParaRPr>
          </a:p>
        </p:txBody>
      </p:sp>
      <p:sp>
        <p:nvSpPr>
          <p:cNvPr id="10" name="Content Placeholder 9"/>
          <p:cNvSpPr>
            <a:spLocks noGrp="1"/>
          </p:cNvSpPr>
          <p:nvPr>
            <p:ph sz="half" idx="1"/>
          </p:nvPr>
        </p:nvSpPr>
        <p:spPr>
          <a:xfrm>
            <a:off x="780194" y="2506662"/>
            <a:ext cx="5181600" cy="4351338"/>
          </a:xfrm>
        </p:spPr>
        <p:txBody>
          <a:bodyPr>
            <a:normAutofit/>
          </a:bodyPr>
          <a:lstStyle/>
          <a:p>
            <a:pPr marL="0" indent="0">
              <a:buClr>
                <a:srgbClr val="0033CC"/>
              </a:buClr>
              <a:buNone/>
            </a:pPr>
            <a:r>
              <a:rPr lang="en-US" dirty="0"/>
              <a:t>Hands-on assignments focused on learning and applying </a:t>
            </a:r>
            <a:r>
              <a:rPr lang="en-US" dirty="0" smtClean="0"/>
              <a:t>knowledge</a:t>
            </a:r>
          </a:p>
          <a:p>
            <a:pPr marL="0" indent="0">
              <a:buClr>
                <a:srgbClr val="0033CC"/>
              </a:buClr>
              <a:buNone/>
            </a:pPr>
            <a:endParaRPr lang="en-US" dirty="0"/>
          </a:p>
          <a:p>
            <a:pPr marL="0" indent="0">
              <a:buClr>
                <a:srgbClr val="0033CC"/>
              </a:buClr>
              <a:buNone/>
            </a:pPr>
            <a:r>
              <a:rPr lang="en-US" dirty="0"/>
              <a:t>Job shadow other </a:t>
            </a:r>
            <a:r>
              <a:rPr lang="en-US" dirty="0" smtClean="0"/>
              <a:t>professionals</a:t>
            </a:r>
          </a:p>
          <a:p>
            <a:pPr marL="0" indent="0">
              <a:buClr>
                <a:srgbClr val="0033CC"/>
              </a:buClr>
              <a:buNone/>
            </a:pPr>
            <a:endParaRPr lang="en-US" dirty="0"/>
          </a:p>
          <a:p>
            <a:pPr marL="0" indent="0">
              <a:buClr>
                <a:srgbClr val="0033CC"/>
              </a:buClr>
              <a:buNone/>
            </a:pPr>
            <a:r>
              <a:rPr lang="en-US" dirty="0"/>
              <a:t>Work with a mentor </a:t>
            </a:r>
            <a:endParaRPr lang="en-US" dirty="0" smtClean="0"/>
          </a:p>
          <a:p>
            <a:pPr marL="0" indent="0">
              <a:buClr>
                <a:srgbClr val="0033CC"/>
              </a:buClr>
              <a:buNone/>
            </a:pPr>
            <a:endParaRPr lang="en-US" dirty="0"/>
          </a:p>
          <a:p>
            <a:endParaRPr lang="en-US" dirty="0"/>
          </a:p>
        </p:txBody>
      </p:sp>
      <p:sp>
        <p:nvSpPr>
          <p:cNvPr id="11" name="Content Placeholder 10"/>
          <p:cNvSpPr>
            <a:spLocks noGrp="1"/>
          </p:cNvSpPr>
          <p:nvPr>
            <p:ph sz="half" idx="2"/>
          </p:nvPr>
        </p:nvSpPr>
        <p:spPr>
          <a:xfrm>
            <a:off x="6742517" y="2506959"/>
            <a:ext cx="5181600" cy="4351338"/>
          </a:xfrm>
        </p:spPr>
        <p:txBody>
          <a:bodyPr>
            <a:normAutofit/>
          </a:bodyPr>
          <a:lstStyle/>
          <a:p>
            <a:pPr marL="0" indent="0">
              <a:buClr>
                <a:srgbClr val="0033CC"/>
              </a:buClr>
              <a:buNone/>
            </a:pPr>
            <a:r>
              <a:rPr lang="en-US" dirty="0"/>
              <a:t>Complete Individual Projects assigned by supervisor</a:t>
            </a:r>
          </a:p>
          <a:p>
            <a:pPr marL="0" indent="0">
              <a:buClr>
                <a:srgbClr val="0033CC"/>
              </a:buClr>
              <a:buNone/>
            </a:pPr>
            <a:endParaRPr lang="en-US" dirty="0"/>
          </a:p>
          <a:p>
            <a:pPr marL="0" indent="0">
              <a:buClr>
                <a:srgbClr val="0033CC"/>
              </a:buClr>
              <a:buNone/>
            </a:pPr>
            <a:r>
              <a:rPr lang="en-US" dirty="0"/>
              <a:t>Attend Training courses</a:t>
            </a:r>
          </a:p>
          <a:p>
            <a:pPr marL="0" indent="0">
              <a:buClr>
                <a:srgbClr val="0033CC"/>
              </a:buClr>
              <a:buNone/>
            </a:pPr>
            <a:endParaRPr lang="en-US" dirty="0"/>
          </a:p>
          <a:p>
            <a:pPr marL="0" indent="0">
              <a:buClr>
                <a:srgbClr val="0033CC"/>
              </a:buClr>
              <a:buNone/>
            </a:pPr>
            <a:r>
              <a:rPr lang="en-US" dirty="0"/>
              <a:t>Final Presentation</a:t>
            </a:r>
          </a:p>
          <a:p>
            <a:pPr marL="0" indent="0">
              <a:buNone/>
            </a:pPr>
            <a:endParaRPr lang="en-US" dirty="0"/>
          </a:p>
        </p:txBody>
      </p:sp>
    </p:spTree>
    <p:extLst>
      <p:ext uri="{BB962C8B-B14F-4D97-AF65-F5344CB8AC3E}">
        <p14:creationId xmlns:p14="http://schemas.microsoft.com/office/powerpoint/2010/main" val="210356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9" y="-297"/>
            <a:ext cx="12193057" cy="6858594"/>
          </a:xfrm>
          <a:prstGeom prst="rect">
            <a:avLst/>
          </a:prstGeom>
        </p:spPr>
      </p:pic>
      <p:sp>
        <p:nvSpPr>
          <p:cNvPr id="7" name="Rectangle 6"/>
          <p:cNvSpPr/>
          <p:nvPr/>
        </p:nvSpPr>
        <p:spPr>
          <a:xfrm>
            <a:off x="-46248" y="-460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12192000" cy="11654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4"/>
          <a:stretch>
            <a:fillRect/>
          </a:stretch>
        </p:blipFill>
        <p:spPr>
          <a:xfrm>
            <a:off x="9729789" y="230188"/>
            <a:ext cx="2049833" cy="718972"/>
          </a:xfrm>
          <a:prstGeom prst="rect">
            <a:avLst/>
          </a:prstGeom>
        </p:spPr>
      </p:pic>
      <p:sp>
        <p:nvSpPr>
          <p:cNvPr id="6" name="Title 5"/>
          <p:cNvSpPr>
            <a:spLocks noGrp="1"/>
          </p:cNvSpPr>
          <p:nvPr>
            <p:ph type="title"/>
          </p:nvPr>
        </p:nvSpPr>
        <p:spPr>
          <a:xfrm>
            <a:off x="762000" y="1179348"/>
            <a:ext cx="10515600" cy="1325563"/>
          </a:xfrm>
        </p:spPr>
        <p:txBody>
          <a:bodyPr/>
          <a:lstStyle/>
          <a:p>
            <a:pPr marL="571500" indent="-571500">
              <a:buFont typeface="Wingdings" panose="05000000000000000000" pitchFamily="2" charset="2"/>
              <a:buChar char="Ø"/>
            </a:pPr>
            <a:r>
              <a:rPr lang="en-US" b="1" dirty="0" smtClean="0">
                <a:solidFill>
                  <a:srgbClr val="C00000"/>
                </a:solidFill>
              </a:rPr>
              <a:t>Eligibility Requirements</a:t>
            </a:r>
            <a:endParaRPr lang="en-US" b="1" dirty="0">
              <a:solidFill>
                <a:srgbClr val="C00000"/>
              </a:solidFill>
            </a:endParaRPr>
          </a:p>
        </p:txBody>
      </p:sp>
      <p:sp>
        <p:nvSpPr>
          <p:cNvPr id="10" name="Content Placeholder 9"/>
          <p:cNvSpPr>
            <a:spLocks noGrp="1"/>
          </p:cNvSpPr>
          <p:nvPr>
            <p:ph sz="half" idx="1"/>
          </p:nvPr>
        </p:nvSpPr>
        <p:spPr>
          <a:xfrm>
            <a:off x="838200" y="2390841"/>
            <a:ext cx="5181600" cy="4351338"/>
          </a:xfrm>
        </p:spPr>
        <p:txBody>
          <a:bodyPr>
            <a:normAutofit fontScale="32500" lnSpcReduction="20000"/>
          </a:bodyPr>
          <a:lstStyle/>
          <a:p>
            <a:pPr marL="0" indent="0">
              <a:buClr>
                <a:srgbClr val="0033CC"/>
              </a:buClr>
              <a:buNone/>
            </a:pPr>
            <a:r>
              <a:rPr lang="en-US" sz="8600" dirty="0"/>
              <a:t>Enrolled in Associate’s degree in Engineering </a:t>
            </a:r>
            <a:r>
              <a:rPr lang="en-US" sz="8600" dirty="0" smtClean="0"/>
              <a:t>Technology</a:t>
            </a:r>
          </a:p>
          <a:p>
            <a:pPr marL="0" indent="0">
              <a:buClr>
                <a:srgbClr val="0033CC"/>
              </a:buClr>
              <a:buNone/>
            </a:pPr>
            <a:endParaRPr lang="en-US" sz="8600" dirty="0"/>
          </a:p>
          <a:p>
            <a:pPr marL="0" indent="0">
              <a:buClr>
                <a:srgbClr val="0033CC"/>
              </a:buClr>
              <a:buNone/>
            </a:pPr>
            <a:r>
              <a:rPr lang="en-US" sz="8600" dirty="0"/>
              <a:t>GPA: 3.0 or </a:t>
            </a:r>
            <a:r>
              <a:rPr lang="en-US" sz="8600" dirty="0" smtClean="0"/>
              <a:t>above</a:t>
            </a:r>
          </a:p>
          <a:p>
            <a:pPr marL="0" indent="0">
              <a:buClr>
                <a:srgbClr val="0033CC"/>
              </a:buClr>
              <a:buNone/>
            </a:pPr>
            <a:endParaRPr lang="en-US" sz="8600" dirty="0"/>
          </a:p>
          <a:p>
            <a:pPr marL="0" indent="0">
              <a:buClr>
                <a:srgbClr val="0033CC"/>
              </a:buClr>
              <a:buNone/>
            </a:pPr>
            <a:r>
              <a:rPr lang="en-US" sz="8600" dirty="0"/>
              <a:t>Sophomore level (Summer after Freshman year</a:t>
            </a:r>
            <a:r>
              <a:rPr lang="en-US" sz="8600" dirty="0" smtClean="0"/>
              <a:t>)</a:t>
            </a:r>
          </a:p>
          <a:p>
            <a:pPr marL="0" indent="0">
              <a:buClr>
                <a:srgbClr val="0033CC"/>
              </a:buClr>
              <a:buNone/>
            </a:pPr>
            <a:endParaRPr lang="en-US" sz="8600" dirty="0"/>
          </a:p>
          <a:p>
            <a:pPr marL="0" indent="0">
              <a:buClr>
                <a:srgbClr val="0033CC"/>
              </a:buClr>
              <a:buNone/>
            </a:pPr>
            <a:r>
              <a:rPr lang="en-US" sz="8600" dirty="0"/>
              <a:t>Ability to work part time (24 hours/week)</a:t>
            </a:r>
          </a:p>
          <a:p>
            <a:endParaRPr lang="en-US" dirty="0"/>
          </a:p>
        </p:txBody>
      </p:sp>
      <p:sp>
        <p:nvSpPr>
          <p:cNvPr id="2" name="Content Placeholder 1"/>
          <p:cNvSpPr>
            <a:spLocks noGrp="1"/>
          </p:cNvSpPr>
          <p:nvPr>
            <p:ph sz="half" idx="2"/>
          </p:nvPr>
        </p:nvSpPr>
        <p:spPr>
          <a:xfrm>
            <a:off x="6598022" y="2390841"/>
            <a:ext cx="5181600" cy="4351338"/>
          </a:xfrm>
        </p:spPr>
        <p:txBody>
          <a:bodyPr>
            <a:normAutofit fontScale="32500" lnSpcReduction="20000"/>
          </a:bodyPr>
          <a:lstStyle/>
          <a:p>
            <a:pPr marL="0" indent="0">
              <a:buClr>
                <a:srgbClr val="0033CC"/>
              </a:buClr>
              <a:buNone/>
            </a:pPr>
            <a:r>
              <a:rPr lang="en-US" sz="8600" dirty="0"/>
              <a:t>Must provide your own transportation to and from work; must have a valid driver’s </a:t>
            </a:r>
            <a:r>
              <a:rPr lang="en-US" sz="8600" dirty="0" smtClean="0"/>
              <a:t>license</a:t>
            </a:r>
          </a:p>
          <a:p>
            <a:pPr marL="0" indent="0">
              <a:buClr>
                <a:srgbClr val="0033CC"/>
              </a:buClr>
              <a:buNone/>
            </a:pPr>
            <a:endParaRPr lang="en-US" sz="8600" dirty="0"/>
          </a:p>
          <a:p>
            <a:pPr marL="0" indent="0">
              <a:buClr>
                <a:srgbClr val="0033CC"/>
              </a:buClr>
              <a:buNone/>
            </a:pPr>
            <a:r>
              <a:rPr lang="en-US" sz="8600" dirty="0"/>
              <a:t>Must commit to 3 semesters (contingent on performance and GPA)</a:t>
            </a:r>
          </a:p>
          <a:p>
            <a:pPr marL="350838" indent="-350838">
              <a:buClr>
                <a:srgbClr val="0033CC"/>
              </a:buClr>
            </a:pPr>
            <a:endParaRPr lang="en-US" sz="8600" dirty="0" smtClean="0"/>
          </a:p>
          <a:p>
            <a:pPr marL="0" indent="0">
              <a:buClr>
                <a:srgbClr val="0033CC"/>
              </a:buClr>
              <a:buNone/>
            </a:pPr>
            <a:r>
              <a:rPr lang="en-US" sz="8600" dirty="0" smtClean="0"/>
              <a:t>Unlimited </a:t>
            </a:r>
            <a:r>
              <a:rPr lang="en-US" sz="8600" dirty="0"/>
              <a:t>work authorization in the United States</a:t>
            </a:r>
          </a:p>
          <a:p>
            <a:endParaRPr lang="en-US" dirty="0"/>
          </a:p>
        </p:txBody>
      </p:sp>
    </p:spTree>
    <p:extLst>
      <p:ext uri="{BB962C8B-B14F-4D97-AF65-F5344CB8AC3E}">
        <p14:creationId xmlns:p14="http://schemas.microsoft.com/office/powerpoint/2010/main" val="1982215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a:xfrm>
            <a:off x="838199" y="2398833"/>
            <a:ext cx="10515600" cy="1325563"/>
          </a:xfrm>
        </p:spPr>
        <p:txBody>
          <a:bodyPr/>
          <a:lstStyle/>
          <a:p>
            <a:pPr marL="571500" indent="-571500">
              <a:buFont typeface="Wingdings" panose="05000000000000000000" pitchFamily="2" charset="2"/>
              <a:buChar char="Ø"/>
            </a:pPr>
            <a:r>
              <a:rPr lang="en-US" b="1" dirty="0" smtClean="0">
                <a:solidFill>
                  <a:srgbClr val="C00000"/>
                </a:solidFill>
                <a:hlinkClick r:id="rId4"/>
              </a:rPr>
              <a:t>Manufacturing recruiting video</a:t>
            </a:r>
            <a:r>
              <a:rPr lang="en-US" dirty="0" smtClean="0"/>
              <a:t/>
            </a:r>
            <a:br>
              <a:rPr lang="en-US" dirty="0" smtClean="0"/>
            </a:br>
            <a:endParaRPr lang="en-US" dirty="0"/>
          </a:p>
        </p:txBody>
      </p:sp>
      <p:sp>
        <p:nvSpPr>
          <p:cNvPr id="7" name="Rectangle 6"/>
          <p:cNvSpPr/>
          <p:nvPr/>
        </p:nvSpPr>
        <p:spPr>
          <a:xfrm>
            <a:off x="-46248" y="-460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12192000" cy="11654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p:nvPicPr>
        <p:blipFill>
          <a:blip r:embed="rId5"/>
          <a:stretch>
            <a:fillRect/>
          </a:stretch>
        </p:blipFill>
        <p:spPr>
          <a:xfrm>
            <a:off x="9729789" y="230188"/>
            <a:ext cx="2049833" cy="718972"/>
          </a:xfrm>
          <a:prstGeom prst="rect">
            <a:avLst/>
          </a:prstGeom>
        </p:spPr>
      </p:pic>
    </p:spTree>
    <p:extLst>
      <p:ext uri="{BB962C8B-B14F-4D97-AF65-F5344CB8AC3E}">
        <p14:creationId xmlns:p14="http://schemas.microsoft.com/office/powerpoint/2010/main" val="333308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2" name="Title 1"/>
          <p:cNvSpPr>
            <a:spLocks noGrp="1"/>
          </p:cNvSpPr>
          <p:nvPr>
            <p:ph type="title"/>
          </p:nvPr>
        </p:nvSpPr>
        <p:spPr/>
        <p:txBody>
          <a:bodyPr/>
          <a:lstStyle/>
          <a:p>
            <a:r>
              <a:rPr lang="en-US" b="1" dirty="0" smtClean="0">
                <a:solidFill>
                  <a:srgbClr val="C00000"/>
                </a:solidFill>
              </a:rPr>
              <a:t>Bachelors Partnerships</a:t>
            </a:r>
            <a:endParaRPr lang="en-US" b="1" dirty="0">
              <a:solidFill>
                <a:srgbClr val="C00000"/>
              </a:solidFill>
            </a:endParaRPr>
          </a:p>
        </p:txBody>
      </p:sp>
      <p:sp>
        <p:nvSpPr>
          <p:cNvPr id="3" name="Content Placeholder 2"/>
          <p:cNvSpPr>
            <a:spLocks noGrp="1"/>
          </p:cNvSpPr>
          <p:nvPr>
            <p:ph idx="1"/>
          </p:nvPr>
        </p:nvSpPr>
        <p:spPr/>
        <p:txBody>
          <a:bodyPr/>
          <a:lstStyle/>
          <a:p>
            <a:r>
              <a:rPr lang="en-US" dirty="0" smtClean="0"/>
              <a:t>Miami University</a:t>
            </a:r>
          </a:p>
          <a:p>
            <a:pPr lvl="1"/>
            <a:r>
              <a:rPr lang="en-US" dirty="0" smtClean="0"/>
              <a:t>BS in Engineering Technologies</a:t>
            </a:r>
          </a:p>
          <a:p>
            <a:pPr lvl="1"/>
            <a:endParaRPr lang="en-US" dirty="0" smtClean="0"/>
          </a:p>
          <a:p>
            <a:r>
              <a:rPr lang="en-US" dirty="0" smtClean="0"/>
              <a:t>Franklin University</a:t>
            </a:r>
          </a:p>
          <a:p>
            <a:pPr lvl="1"/>
            <a:r>
              <a:rPr lang="en-US" dirty="0" smtClean="0"/>
              <a:t>BS in Applied Management</a:t>
            </a:r>
          </a:p>
          <a:p>
            <a:endParaRPr lang="en-US" dirty="0" smtClean="0"/>
          </a:p>
          <a:p>
            <a:r>
              <a:rPr lang="en-US" dirty="0" smtClean="0"/>
              <a:t>Ohio University</a:t>
            </a:r>
          </a:p>
          <a:p>
            <a:pPr lvl="1"/>
            <a:r>
              <a:rPr lang="en-US" dirty="0" smtClean="0"/>
              <a:t>BS in Applied Management</a:t>
            </a:r>
            <a:endParaRPr lang="en-US" dirty="0"/>
          </a:p>
        </p:txBody>
      </p:sp>
    </p:spTree>
    <p:extLst>
      <p:ext uri="{BB962C8B-B14F-4D97-AF65-F5344CB8AC3E}">
        <p14:creationId xmlns:p14="http://schemas.microsoft.com/office/powerpoint/2010/main" val="1532483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29" y="-297"/>
            <a:ext cx="12193057" cy="6858594"/>
          </a:xfrm>
          <a:prstGeom prst="rect">
            <a:avLst/>
          </a:prstGeom>
        </p:spPr>
      </p:pic>
      <p:sp>
        <p:nvSpPr>
          <p:cNvPr id="4" name="Title 3"/>
          <p:cNvSpPr>
            <a:spLocks noGrp="1"/>
          </p:cNvSpPr>
          <p:nvPr>
            <p:ph type="title"/>
          </p:nvPr>
        </p:nvSpPr>
        <p:spPr/>
        <p:txBody>
          <a:bodyPr/>
          <a:lstStyle/>
          <a:p>
            <a:r>
              <a:rPr lang="en-US" b="1" dirty="0" smtClean="0">
                <a:solidFill>
                  <a:srgbClr val="C00000"/>
                </a:solidFill>
              </a:rPr>
              <a:t>If you are interested:</a:t>
            </a:r>
            <a:endParaRPr lang="en-US" b="1" dirty="0">
              <a:solidFill>
                <a:srgbClr val="C00000"/>
              </a:solidFill>
            </a:endParaRPr>
          </a:p>
        </p:txBody>
      </p:sp>
      <p:sp>
        <p:nvSpPr>
          <p:cNvPr id="5" name="Content Placeholder 4"/>
          <p:cNvSpPr>
            <a:spLocks noGrp="1"/>
          </p:cNvSpPr>
          <p:nvPr>
            <p:ph idx="1"/>
          </p:nvPr>
        </p:nvSpPr>
        <p:spPr/>
        <p:txBody>
          <a:bodyPr>
            <a:normAutofit/>
          </a:bodyPr>
          <a:lstStyle/>
          <a:p>
            <a:r>
              <a:rPr lang="en-US" dirty="0" smtClean="0"/>
              <a:t>Apply to Columbus State</a:t>
            </a:r>
          </a:p>
          <a:p>
            <a:pPr marL="0" indent="0">
              <a:buNone/>
            </a:pPr>
            <a:endParaRPr lang="en-US" dirty="0" smtClean="0"/>
          </a:p>
          <a:p>
            <a:r>
              <a:rPr lang="en-US" dirty="0" smtClean="0"/>
              <a:t>Fill out a FAFSA</a:t>
            </a:r>
          </a:p>
          <a:p>
            <a:pPr marL="0" indent="0">
              <a:buNone/>
            </a:pPr>
            <a:endParaRPr lang="en-US" dirty="0" smtClean="0"/>
          </a:p>
          <a:p>
            <a:r>
              <a:rPr lang="en-US" dirty="0" smtClean="0"/>
              <a:t>Submit ACTs or Take COMPASS Placement</a:t>
            </a:r>
          </a:p>
          <a:p>
            <a:pPr marL="0" indent="0">
              <a:buNone/>
            </a:pPr>
            <a:endParaRPr lang="en-US" dirty="0" smtClean="0"/>
          </a:p>
          <a:p>
            <a:r>
              <a:rPr lang="en-US" dirty="0" smtClean="0"/>
              <a:t>Meet with Nichole</a:t>
            </a:r>
          </a:p>
          <a:p>
            <a:endParaRPr lang="en-US" dirty="0" smtClean="0"/>
          </a:p>
          <a:p>
            <a:endParaRPr lang="en-US" dirty="0"/>
          </a:p>
        </p:txBody>
      </p:sp>
    </p:spTree>
    <p:extLst>
      <p:ext uri="{BB962C8B-B14F-4D97-AF65-F5344CB8AC3E}">
        <p14:creationId xmlns:p14="http://schemas.microsoft.com/office/powerpoint/2010/main" val="1236723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 y="-297"/>
            <a:ext cx="12193057" cy="6858594"/>
          </a:xfrm>
          <a:prstGeom prst="rect">
            <a:avLst/>
          </a:prstGeom>
        </p:spPr>
      </p:pic>
      <p:sp>
        <p:nvSpPr>
          <p:cNvPr id="4" name="Title 3"/>
          <p:cNvSpPr>
            <a:spLocks noGrp="1"/>
          </p:cNvSpPr>
          <p:nvPr>
            <p:ph type="title"/>
          </p:nvPr>
        </p:nvSpPr>
        <p:spPr>
          <a:xfrm>
            <a:off x="819324" y="1960258"/>
            <a:ext cx="10515600" cy="2852737"/>
          </a:xfrm>
        </p:spPr>
        <p:txBody>
          <a:bodyPr/>
          <a:lstStyle/>
          <a:p>
            <a:pPr algn="ctr"/>
            <a:r>
              <a:rPr lang="en-US" b="1" dirty="0">
                <a:solidFill>
                  <a:srgbClr val="C00000"/>
                </a:solidFill>
              </a:rPr>
              <a:t>Thank You!</a:t>
            </a:r>
            <a:r>
              <a:rPr lang="en-US" dirty="0" smtClean="0"/>
              <a:t/>
            </a:r>
            <a:br>
              <a:rPr lang="en-US" dirty="0" smtClean="0"/>
            </a:br>
            <a:r>
              <a:rPr lang="en-US" dirty="0"/>
              <a:t/>
            </a:r>
            <a:br>
              <a:rPr lang="en-US" dirty="0"/>
            </a:br>
            <a:r>
              <a:rPr lang="en-US" dirty="0" smtClean="0"/>
              <a:t>Questions?</a:t>
            </a:r>
            <a:endParaRPr lang="en-US" dirty="0"/>
          </a:p>
        </p:txBody>
      </p:sp>
    </p:spTree>
    <p:extLst>
      <p:ext uri="{BB962C8B-B14F-4D97-AF65-F5344CB8AC3E}">
        <p14:creationId xmlns:p14="http://schemas.microsoft.com/office/powerpoint/2010/main" val="320807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9" y="26430"/>
            <a:ext cx="12193057" cy="6858594"/>
          </a:xfrm>
          <a:prstGeom prst="rect">
            <a:avLst/>
          </a:prstGeom>
        </p:spPr>
      </p:pic>
      <p:sp>
        <p:nvSpPr>
          <p:cNvPr id="7" name="Rectangle 6"/>
          <p:cNvSpPr/>
          <p:nvPr/>
        </p:nvSpPr>
        <p:spPr>
          <a:xfrm>
            <a:off x="-46248" y="-460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itle 11"/>
          <p:cNvSpPr>
            <a:spLocks noGrp="1"/>
          </p:cNvSpPr>
          <p:nvPr>
            <p:ph type="title"/>
          </p:nvPr>
        </p:nvSpPr>
        <p:spPr/>
        <p:txBody>
          <a:bodyPr>
            <a:normAutofit/>
          </a:bodyPr>
          <a:lstStyle/>
          <a:p>
            <a:r>
              <a:rPr lang="en-US" sz="3600" b="1" dirty="0" smtClean="0">
                <a:solidFill>
                  <a:srgbClr val="C00000"/>
                </a:solidFill>
              </a:rPr>
              <a:t>Working together to make manufacturing happen:</a:t>
            </a:r>
            <a:endParaRPr lang="en-US" sz="3600" b="1" dirty="0">
              <a:solidFill>
                <a:srgbClr val="C00000"/>
              </a:solidFill>
            </a:endParaRPr>
          </a:p>
        </p:txBody>
      </p:sp>
      <p:sp>
        <p:nvSpPr>
          <p:cNvPr id="2" name="Text Placeholder 1"/>
          <p:cNvSpPr>
            <a:spLocks noGrp="1"/>
          </p:cNvSpPr>
          <p:nvPr>
            <p:ph type="body" idx="1"/>
          </p:nvPr>
        </p:nvSpPr>
        <p:spPr>
          <a:xfrm>
            <a:off x="839788" y="1397758"/>
            <a:ext cx="5157787" cy="823912"/>
          </a:xfrm>
        </p:spPr>
        <p:txBody>
          <a:bodyPr/>
          <a:lstStyle/>
          <a:p>
            <a:r>
              <a:rPr lang="en-US" b="0" dirty="0" smtClean="0">
                <a:solidFill>
                  <a:srgbClr val="C00000"/>
                </a:solidFill>
              </a:rPr>
              <a:t>Engineering Technicians</a:t>
            </a:r>
            <a:endParaRPr lang="en-US" b="0" dirty="0">
              <a:solidFill>
                <a:srgbClr val="C00000"/>
              </a:solidFill>
            </a:endParaRPr>
          </a:p>
        </p:txBody>
      </p:sp>
      <p:sp>
        <p:nvSpPr>
          <p:cNvPr id="3" name="Content Placeholder 2"/>
          <p:cNvSpPr>
            <a:spLocks noGrp="1"/>
          </p:cNvSpPr>
          <p:nvPr>
            <p:ph sz="half" idx="2"/>
          </p:nvPr>
        </p:nvSpPr>
        <p:spPr>
          <a:xfrm>
            <a:off x="762381" y="2260962"/>
            <a:ext cx="5157787" cy="3684588"/>
          </a:xfrm>
        </p:spPr>
        <p:txBody>
          <a:bodyPr>
            <a:normAutofit/>
          </a:bodyPr>
          <a:lstStyle/>
          <a:p>
            <a:pPr marL="0" indent="0">
              <a:buClr>
                <a:srgbClr val="0033CC"/>
              </a:buClr>
              <a:buNone/>
            </a:pPr>
            <a:endParaRPr lang="en-US" sz="2400" dirty="0" smtClean="0"/>
          </a:p>
          <a:p>
            <a:pPr>
              <a:buClr>
                <a:srgbClr val="C00000"/>
              </a:buClr>
            </a:pPr>
            <a:r>
              <a:rPr lang="en-US" sz="2400" dirty="0" smtClean="0"/>
              <a:t>Maintain </a:t>
            </a:r>
            <a:r>
              <a:rPr lang="en-US" sz="2400" dirty="0"/>
              <a:t>manufacturing </a:t>
            </a:r>
            <a:r>
              <a:rPr lang="en-US" sz="2400" dirty="0" smtClean="0"/>
              <a:t>equipment</a:t>
            </a:r>
          </a:p>
          <a:p>
            <a:pPr marL="0" indent="0">
              <a:buClr>
                <a:srgbClr val="C00000"/>
              </a:buClr>
              <a:buNone/>
            </a:pPr>
            <a:endParaRPr lang="en-US" sz="2400" dirty="0" smtClean="0"/>
          </a:p>
          <a:p>
            <a:pPr>
              <a:buClr>
                <a:srgbClr val="C00000"/>
              </a:buClr>
            </a:pPr>
            <a:r>
              <a:rPr lang="en-US" sz="2400" dirty="0"/>
              <a:t>Troubleshoot and resolve electrical and mechanical equipment </a:t>
            </a:r>
            <a:r>
              <a:rPr lang="en-US" sz="2400" dirty="0" smtClean="0"/>
              <a:t>failures</a:t>
            </a:r>
          </a:p>
          <a:p>
            <a:pPr>
              <a:buClr>
                <a:srgbClr val="C00000"/>
              </a:buClr>
            </a:pPr>
            <a:endParaRPr lang="en-US" sz="2400" dirty="0"/>
          </a:p>
          <a:p>
            <a:pPr>
              <a:buClr>
                <a:srgbClr val="C00000"/>
              </a:buClr>
            </a:pPr>
            <a:r>
              <a:rPr lang="en-US" sz="2400" dirty="0" smtClean="0"/>
              <a:t>Installation </a:t>
            </a:r>
            <a:r>
              <a:rPr lang="en-US" sz="2400" dirty="0"/>
              <a:t>of new </a:t>
            </a:r>
            <a:r>
              <a:rPr lang="en-US" sz="2400" dirty="0" smtClean="0"/>
              <a:t>equipment</a:t>
            </a:r>
          </a:p>
          <a:p>
            <a:pPr marL="0" indent="0">
              <a:buClr>
                <a:srgbClr val="C00000"/>
              </a:buClr>
              <a:buNone/>
            </a:pPr>
            <a:r>
              <a:rPr lang="en-US" sz="2400" b="1" dirty="0"/>
              <a:t>	</a:t>
            </a:r>
            <a:endParaRPr lang="en-US" sz="2000" dirty="0"/>
          </a:p>
          <a:p>
            <a:endParaRPr lang="en-US" dirty="0"/>
          </a:p>
        </p:txBody>
      </p:sp>
      <p:sp>
        <p:nvSpPr>
          <p:cNvPr id="10" name="Text Placeholder 9"/>
          <p:cNvSpPr>
            <a:spLocks noGrp="1"/>
          </p:cNvSpPr>
          <p:nvPr>
            <p:ph type="body" sz="quarter" idx="3"/>
          </p:nvPr>
        </p:nvSpPr>
        <p:spPr>
          <a:xfrm>
            <a:off x="6172200" y="1437050"/>
            <a:ext cx="5183188" cy="823912"/>
          </a:xfrm>
        </p:spPr>
        <p:txBody>
          <a:bodyPr/>
          <a:lstStyle/>
          <a:p>
            <a:r>
              <a:rPr lang="en-US" b="0" dirty="0" smtClean="0">
                <a:solidFill>
                  <a:srgbClr val="C00000"/>
                </a:solidFill>
              </a:rPr>
              <a:t>Engineers</a:t>
            </a:r>
            <a:endParaRPr lang="en-US" b="0" dirty="0">
              <a:solidFill>
                <a:srgbClr val="C00000"/>
              </a:solidFill>
            </a:endParaRPr>
          </a:p>
        </p:txBody>
      </p:sp>
      <p:sp>
        <p:nvSpPr>
          <p:cNvPr id="5" name="Content Placeholder 4"/>
          <p:cNvSpPr>
            <a:spLocks noGrp="1"/>
          </p:cNvSpPr>
          <p:nvPr>
            <p:ph sz="quarter" idx="4"/>
          </p:nvPr>
        </p:nvSpPr>
        <p:spPr>
          <a:xfrm>
            <a:off x="6172200" y="2615203"/>
            <a:ext cx="5183188" cy="3684588"/>
          </a:xfrm>
        </p:spPr>
        <p:txBody>
          <a:bodyPr/>
          <a:lstStyle/>
          <a:p>
            <a:pPr>
              <a:buClr>
                <a:srgbClr val="C00000"/>
              </a:buClr>
            </a:pPr>
            <a:r>
              <a:rPr lang="en-US" sz="2400" dirty="0" smtClean="0"/>
              <a:t>Design</a:t>
            </a:r>
          </a:p>
          <a:p>
            <a:pPr>
              <a:buClr>
                <a:srgbClr val="C00000"/>
              </a:buClr>
            </a:pPr>
            <a:endParaRPr lang="en-US" sz="2400" dirty="0" smtClean="0"/>
          </a:p>
          <a:p>
            <a:pPr>
              <a:buClr>
                <a:srgbClr val="C00000"/>
              </a:buClr>
            </a:pPr>
            <a:r>
              <a:rPr lang="en-US" sz="2400" dirty="0" smtClean="0"/>
              <a:t>Research</a:t>
            </a:r>
          </a:p>
          <a:p>
            <a:pPr>
              <a:buClr>
                <a:srgbClr val="C00000"/>
              </a:buClr>
            </a:pPr>
            <a:endParaRPr lang="en-US" sz="2400" dirty="0" smtClean="0"/>
          </a:p>
          <a:p>
            <a:pPr>
              <a:buClr>
                <a:srgbClr val="C00000"/>
              </a:buClr>
            </a:pPr>
            <a:r>
              <a:rPr lang="en-US" sz="2400" dirty="0" smtClean="0"/>
              <a:t>Development</a:t>
            </a:r>
          </a:p>
          <a:p>
            <a:pPr marL="0" indent="0">
              <a:buNone/>
            </a:pPr>
            <a:endParaRPr lang="en-US" dirty="0"/>
          </a:p>
        </p:txBody>
      </p:sp>
      <p:pic>
        <p:nvPicPr>
          <p:cNvPr id="16" name="Picture 15"/>
          <p:cNvPicPr>
            <a:picLocks noChangeAspect="1"/>
          </p:cNvPicPr>
          <p:nvPr/>
        </p:nvPicPr>
        <p:blipFill>
          <a:blip r:embed="rId4"/>
          <a:stretch>
            <a:fillRect/>
          </a:stretch>
        </p:blipFill>
        <p:spPr>
          <a:xfrm>
            <a:off x="8461768" y="2555157"/>
            <a:ext cx="3145652" cy="1801139"/>
          </a:xfrm>
          <a:prstGeom prst="rect">
            <a:avLst/>
          </a:prstGeom>
        </p:spPr>
      </p:pic>
    </p:spTree>
    <p:extLst>
      <p:ext uri="{BB962C8B-B14F-4D97-AF65-F5344CB8AC3E}">
        <p14:creationId xmlns:p14="http://schemas.microsoft.com/office/powerpoint/2010/main" val="1786859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3057" cy="6858594"/>
          </a:xfrm>
          <a:prstGeom prst="rect">
            <a:avLst/>
          </a:prstGeom>
        </p:spPr>
      </p:pic>
      <p:sp>
        <p:nvSpPr>
          <p:cNvPr id="2" name="Title 1"/>
          <p:cNvSpPr>
            <a:spLocks noGrp="1"/>
          </p:cNvSpPr>
          <p:nvPr>
            <p:ph type="title"/>
          </p:nvPr>
        </p:nvSpPr>
        <p:spPr>
          <a:xfrm>
            <a:off x="587680" y="186910"/>
            <a:ext cx="10515600" cy="1325563"/>
          </a:xfrm>
        </p:spPr>
        <p:txBody>
          <a:bodyPr/>
          <a:lstStyle/>
          <a:p>
            <a:r>
              <a:rPr lang="en-US" b="1" dirty="0" smtClean="0">
                <a:solidFill>
                  <a:srgbClr val="C00000"/>
                </a:solidFill>
              </a:rPr>
              <a:t>The Program: Work Study</a:t>
            </a:r>
            <a:endParaRPr lang="en-US" b="1" dirty="0">
              <a:solidFill>
                <a:srgbClr val="C00000"/>
              </a:solidFill>
            </a:endParaRPr>
          </a:p>
        </p:txBody>
      </p:sp>
      <p:sp>
        <p:nvSpPr>
          <p:cNvPr id="3" name="Content Placeholder 2"/>
          <p:cNvSpPr>
            <a:spLocks noGrp="1"/>
          </p:cNvSpPr>
          <p:nvPr>
            <p:ph idx="1"/>
          </p:nvPr>
        </p:nvSpPr>
        <p:spPr>
          <a:xfrm>
            <a:off x="587680" y="1047608"/>
            <a:ext cx="10515600" cy="5188951"/>
          </a:xfrm>
        </p:spPr>
        <p:txBody>
          <a:bodyPr>
            <a:normAutofit/>
          </a:bodyPr>
          <a:lstStyle/>
          <a:p>
            <a:pPr marL="457200" lvl="1" indent="0">
              <a:buNone/>
            </a:pPr>
            <a:endParaRPr lang="en-US" sz="2800" dirty="0"/>
          </a:p>
          <a:p>
            <a:pPr marL="457200" lvl="1" indent="0">
              <a:buClr>
                <a:srgbClr val="C00000"/>
              </a:buClr>
              <a:buNone/>
            </a:pPr>
            <a:endParaRPr lang="en-US" sz="2800" dirty="0" smtClean="0"/>
          </a:p>
          <a:p>
            <a:pPr lvl="1">
              <a:buClr>
                <a:srgbClr val="C00000"/>
              </a:buClr>
            </a:pPr>
            <a:r>
              <a:rPr lang="en-US" sz="2800" dirty="0"/>
              <a:t>An Associates of Applied Science in Electro-mechanical Engineering Technologies at Columbus State paired with </a:t>
            </a:r>
            <a:r>
              <a:rPr lang="en-US" sz="2800" dirty="0" smtClean="0"/>
              <a:t>three semesters of job experience</a:t>
            </a:r>
            <a:endParaRPr lang="en-US" sz="2800" dirty="0"/>
          </a:p>
          <a:p>
            <a:pPr lvl="1">
              <a:buClr>
                <a:srgbClr val="C00000"/>
              </a:buClr>
            </a:pPr>
            <a:endParaRPr lang="en-US" sz="2800" dirty="0" smtClean="0"/>
          </a:p>
          <a:p>
            <a:pPr marL="914400" lvl="2" indent="0">
              <a:buNone/>
            </a:pPr>
            <a:endParaRPr lang="en-US" sz="1400" dirty="0" smtClean="0"/>
          </a:p>
          <a:p>
            <a:pPr marL="457200" lvl="1" indent="0">
              <a:buNone/>
            </a:pPr>
            <a:r>
              <a:rPr lang="en-US" sz="1800" dirty="0"/>
              <a:t>	</a:t>
            </a:r>
          </a:p>
        </p:txBody>
      </p:sp>
      <p:sp>
        <p:nvSpPr>
          <p:cNvPr id="5" name="Oval 4"/>
          <p:cNvSpPr/>
          <p:nvPr/>
        </p:nvSpPr>
        <p:spPr>
          <a:xfrm>
            <a:off x="8248455" y="3603263"/>
            <a:ext cx="1921381" cy="184672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59254" y="3859347"/>
            <a:ext cx="1933685" cy="145021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981538" y="3839350"/>
            <a:ext cx="1990024" cy="1470211"/>
          </a:xfrm>
          <a:prstGeom prst="triangl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69027" y="4719995"/>
            <a:ext cx="1303562" cy="369332"/>
          </a:xfrm>
          <a:prstGeom prst="rect">
            <a:avLst/>
          </a:prstGeom>
          <a:noFill/>
        </p:spPr>
        <p:txBody>
          <a:bodyPr wrap="none" rtlCol="0">
            <a:spAutoFit/>
          </a:bodyPr>
          <a:lstStyle/>
          <a:p>
            <a:r>
              <a:rPr lang="en-US" b="1" dirty="0" smtClean="0"/>
              <a:t>High School</a:t>
            </a:r>
            <a:endParaRPr lang="en-US" b="1" dirty="0"/>
          </a:p>
        </p:txBody>
      </p:sp>
      <p:cxnSp>
        <p:nvCxnSpPr>
          <p:cNvPr id="10" name="Straight Arrow Connector 9"/>
          <p:cNvCxnSpPr/>
          <p:nvPr/>
        </p:nvCxnSpPr>
        <p:spPr>
          <a:xfrm>
            <a:off x="2971562" y="4574455"/>
            <a:ext cx="13519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751529" y="4506304"/>
            <a:ext cx="1302707" cy="203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627078" y="3926462"/>
            <a:ext cx="2000847" cy="1200329"/>
          </a:xfrm>
          <a:prstGeom prst="rect">
            <a:avLst/>
          </a:prstGeom>
          <a:noFill/>
        </p:spPr>
        <p:txBody>
          <a:bodyPr wrap="square" rtlCol="0">
            <a:spAutoFit/>
          </a:bodyPr>
          <a:lstStyle/>
          <a:p>
            <a:pPr algn="ctr"/>
            <a:r>
              <a:rPr lang="en-US" b="1" dirty="0" smtClean="0"/>
              <a:t>CSCC</a:t>
            </a:r>
          </a:p>
          <a:p>
            <a:pPr algn="ctr"/>
            <a:r>
              <a:rPr lang="en-US" b="1" dirty="0" smtClean="0"/>
              <a:t>Electro-Mechanical Engineering Technologies</a:t>
            </a:r>
            <a:endParaRPr lang="en-US" b="1" dirty="0"/>
          </a:p>
        </p:txBody>
      </p:sp>
      <p:sp>
        <p:nvSpPr>
          <p:cNvPr id="13" name="TextBox 12"/>
          <p:cNvSpPr txBox="1"/>
          <p:nvPr/>
        </p:nvSpPr>
        <p:spPr>
          <a:xfrm>
            <a:off x="8280631" y="4480460"/>
            <a:ext cx="1889363" cy="646331"/>
          </a:xfrm>
          <a:prstGeom prst="rect">
            <a:avLst/>
          </a:prstGeom>
          <a:noFill/>
        </p:spPr>
        <p:txBody>
          <a:bodyPr wrap="none" rtlCol="0">
            <a:spAutoFit/>
          </a:bodyPr>
          <a:lstStyle/>
          <a:p>
            <a:r>
              <a:rPr lang="en-US" b="1" dirty="0" smtClean="0"/>
              <a:t>Career in Industry</a:t>
            </a:r>
          </a:p>
          <a:p>
            <a:pPr algn="ctr"/>
            <a:endParaRPr lang="en-US" b="1" dirty="0"/>
          </a:p>
        </p:txBody>
      </p:sp>
    </p:spTree>
    <p:extLst>
      <p:ext uri="{BB962C8B-B14F-4D97-AF65-F5344CB8AC3E}">
        <p14:creationId xmlns:p14="http://schemas.microsoft.com/office/powerpoint/2010/main" val="3877165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9" y="-297"/>
            <a:ext cx="12193057" cy="6858594"/>
          </a:xfrm>
          <a:prstGeom prst="rect">
            <a:avLst/>
          </a:prstGeom>
        </p:spPr>
      </p:pic>
      <p:sp>
        <p:nvSpPr>
          <p:cNvPr id="4" name="Title 3"/>
          <p:cNvSpPr>
            <a:spLocks noGrp="1"/>
          </p:cNvSpPr>
          <p:nvPr>
            <p:ph type="title"/>
          </p:nvPr>
        </p:nvSpPr>
        <p:spPr>
          <a:xfrm>
            <a:off x="4800600" y="336684"/>
            <a:ext cx="6934200" cy="536321"/>
          </a:xfrm>
        </p:spPr>
        <p:txBody>
          <a:bodyPr>
            <a:normAutofit fontScale="90000"/>
          </a:bodyPr>
          <a:lstStyle/>
          <a:p>
            <a:pPr algn="ctr"/>
            <a:r>
              <a:rPr lang="en-US" dirty="0" smtClean="0"/>
              <a:t>Path to Industry</a:t>
            </a:r>
            <a:endParaRPr lang="en-US" dirty="0"/>
          </a:p>
        </p:txBody>
      </p:sp>
      <p:graphicFrame>
        <p:nvGraphicFramePr>
          <p:cNvPr id="10" name="Diagram 9"/>
          <p:cNvGraphicFramePr/>
          <p:nvPr>
            <p:extLst/>
          </p:nvPr>
        </p:nvGraphicFramePr>
        <p:xfrm>
          <a:off x="1042284" y="426706"/>
          <a:ext cx="6141396" cy="2087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277782" y="3982015"/>
            <a:ext cx="943727" cy="461665"/>
          </a:xfrm>
          <a:prstGeom prst="rect">
            <a:avLst/>
          </a:prstGeom>
          <a:solidFill>
            <a:srgbClr val="0070C0"/>
          </a:solidFill>
          <a:ln>
            <a:solidFill>
              <a:srgbClr val="0070C0"/>
            </a:solidFill>
          </a:ln>
        </p:spPr>
        <p:txBody>
          <a:bodyPr wrap="square" rtlCol="0">
            <a:spAutoFit/>
          </a:bodyPr>
          <a:lstStyle/>
          <a:p>
            <a:pPr algn="ctr"/>
            <a:r>
              <a:rPr lang="en-US" sz="1200" dirty="0">
                <a:solidFill>
                  <a:prstClr val="white"/>
                </a:solidFill>
              </a:rPr>
              <a:t>First </a:t>
            </a:r>
          </a:p>
          <a:p>
            <a:pPr algn="ctr"/>
            <a:r>
              <a:rPr lang="en-US" sz="1200" dirty="0">
                <a:solidFill>
                  <a:prstClr val="white"/>
                </a:solidFill>
              </a:rPr>
              <a:t>Semester</a:t>
            </a:r>
          </a:p>
        </p:txBody>
      </p:sp>
      <p:sp>
        <p:nvSpPr>
          <p:cNvPr id="17" name="TextBox 16"/>
          <p:cNvSpPr txBox="1"/>
          <p:nvPr/>
        </p:nvSpPr>
        <p:spPr>
          <a:xfrm>
            <a:off x="3775597" y="3984882"/>
            <a:ext cx="928566" cy="461665"/>
          </a:xfrm>
          <a:prstGeom prst="rect">
            <a:avLst/>
          </a:prstGeom>
          <a:solidFill>
            <a:srgbClr val="0070C0"/>
          </a:solidFill>
          <a:ln>
            <a:solidFill>
              <a:srgbClr val="0070C0"/>
            </a:solidFill>
          </a:ln>
        </p:spPr>
        <p:txBody>
          <a:bodyPr wrap="square" rtlCol="0">
            <a:spAutoFit/>
          </a:bodyPr>
          <a:lstStyle/>
          <a:p>
            <a:pPr algn="ctr"/>
            <a:r>
              <a:rPr lang="en-US" sz="1200" dirty="0">
                <a:solidFill>
                  <a:prstClr val="white"/>
                </a:solidFill>
              </a:rPr>
              <a:t>Second </a:t>
            </a:r>
          </a:p>
          <a:p>
            <a:pPr algn="ctr"/>
            <a:r>
              <a:rPr lang="en-US" sz="1200" dirty="0">
                <a:solidFill>
                  <a:prstClr val="white"/>
                </a:solidFill>
              </a:rPr>
              <a:t>Semester</a:t>
            </a:r>
          </a:p>
        </p:txBody>
      </p:sp>
      <p:sp>
        <p:nvSpPr>
          <p:cNvPr id="18" name="TextBox 17"/>
          <p:cNvSpPr txBox="1"/>
          <p:nvPr/>
        </p:nvSpPr>
        <p:spPr>
          <a:xfrm>
            <a:off x="5427964" y="3982119"/>
            <a:ext cx="928566" cy="461665"/>
          </a:xfrm>
          <a:prstGeom prst="rect">
            <a:avLst/>
          </a:prstGeom>
          <a:solidFill>
            <a:srgbClr val="0070C0"/>
          </a:solidFill>
          <a:ln>
            <a:solidFill>
              <a:srgbClr val="0070C0"/>
            </a:solidFill>
          </a:ln>
        </p:spPr>
        <p:txBody>
          <a:bodyPr wrap="square" rtlCol="0">
            <a:spAutoFit/>
          </a:bodyPr>
          <a:lstStyle/>
          <a:p>
            <a:pPr algn="ctr"/>
            <a:r>
              <a:rPr lang="en-US" sz="1200" dirty="0">
                <a:solidFill>
                  <a:prstClr val="white"/>
                </a:solidFill>
              </a:rPr>
              <a:t>Summer </a:t>
            </a:r>
          </a:p>
          <a:p>
            <a:pPr algn="ctr"/>
            <a:r>
              <a:rPr lang="en-US" sz="1200" dirty="0">
                <a:solidFill>
                  <a:prstClr val="white"/>
                </a:solidFill>
              </a:rPr>
              <a:t>Semester</a:t>
            </a:r>
          </a:p>
        </p:txBody>
      </p:sp>
      <p:sp>
        <p:nvSpPr>
          <p:cNvPr id="21" name="TextBox 20"/>
          <p:cNvSpPr txBox="1"/>
          <p:nvPr/>
        </p:nvSpPr>
        <p:spPr>
          <a:xfrm>
            <a:off x="8533367" y="1054990"/>
            <a:ext cx="973346" cy="830997"/>
          </a:xfrm>
          <a:prstGeom prst="rect">
            <a:avLst/>
          </a:prstGeom>
          <a:solidFill>
            <a:srgbClr val="0070C0"/>
          </a:solidFill>
          <a:ln>
            <a:solidFill>
              <a:srgbClr val="0070C0"/>
            </a:solidFill>
          </a:ln>
        </p:spPr>
        <p:txBody>
          <a:bodyPr wrap="square" rtlCol="0">
            <a:spAutoFit/>
          </a:bodyPr>
          <a:lstStyle/>
          <a:p>
            <a:pPr algn="ctr"/>
            <a:r>
              <a:rPr lang="en-US" sz="1200" dirty="0">
                <a:solidFill>
                  <a:prstClr val="white"/>
                </a:solidFill>
              </a:rPr>
              <a:t>Summer Advance Automation Institute</a:t>
            </a:r>
          </a:p>
        </p:txBody>
      </p:sp>
      <p:sp>
        <p:nvSpPr>
          <p:cNvPr id="3" name="TextBox 2"/>
          <p:cNvSpPr txBox="1"/>
          <p:nvPr/>
        </p:nvSpPr>
        <p:spPr>
          <a:xfrm>
            <a:off x="8482358" y="2021973"/>
            <a:ext cx="1104982" cy="461665"/>
          </a:xfrm>
          <a:prstGeom prst="rect">
            <a:avLst/>
          </a:prstGeom>
          <a:noFill/>
        </p:spPr>
        <p:txBody>
          <a:bodyPr wrap="none" rtlCol="0">
            <a:spAutoFit/>
          </a:bodyPr>
          <a:lstStyle/>
          <a:p>
            <a:pPr algn="ctr"/>
            <a:r>
              <a:rPr lang="en-US" sz="1200" dirty="0">
                <a:solidFill>
                  <a:prstClr val="black"/>
                </a:solidFill>
              </a:rPr>
              <a:t>Manufacturing</a:t>
            </a:r>
          </a:p>
          <a:p>
            <a:pPr algn="ctr"/>
            <a:r>
              <a:rPr lang="en-US" sz="1200" dirty="0">
                <a:solidFill>
                  <a:prstClr val="black"/>
                </a:solidFill>
              </a:rPr>
              <a:t> Plant Tour</a:t>
            </a:r>
          </a:p>
        </p:txBody>
      </p:sp>
      <p:sp>
        <p:nvSpPr>
          <p:cNvPr id="6" name="TextBox 5"/>
          <p:cNvSpPr txBox="1"/>
          <p:nvPr/>
        </p:nvSpPr>
        <p:spPr>
          <a:xfrm>
            <a:off x="8589794" y="2489181"/>
            <a:ext cx="890111" cy="646331"/>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sz="1200" dirty="0">
                <a:solidFill>
                  <a:prstClr val="white"/>
                </a:solidFill>
              </a:rPr>
              <a:t>CSCC </a:t>
            </a:r>
          </a:p>
          <a:p>
            <a:pPr algn="ctr"/>
            <a:r>
              <a:rPr lang="en-US" sz="1200" dirty="0">
                <a:solidFill>
                  <a:prstClr val="white"/>
                </a:solidFill>
              </a:rPr>
              <a:t>IST Experience</a:t>
            </a:r>
          </a:p>
        </p:txBody>
      </p:sp>
      <p:sp>
        <p:nvSpPr>
          <p:cNvPr id="7" name="TextBox 6"/>
          <p:cNvSpPr txBox="1"/>
          <p:nvPr/>
        </p:nvSpPr>
        <p:spPr>
          <a:xfrm>
            <a:off x="2173328" y="4546235"/>
            <a:ext cx="1630575" cy="1015663"/>
          </a:xfrm>
          <a:prstGeom prst="rect">
            <a:avLst/>
          </a:prstGeom>
          <a:noFill/>
        </p:spPr>
        <p:txBody>
          <a:bodyPr wrap="none" rtlCol="0">
            <a:spAutoFit/>
          </a:bodyPr>
          <a:lstStyle/>
          <a:p>
            <a:r>
              <a:rPr lang="en-US" sz="1200" dirty="0">
                <a:solidFill>
                  <a:prstClr val="black"/>
                </a:solidFill>
              </a:rPr>
              <a:t>First Year Exp.</a:t>
            </a:r>
          </a:p>
          <a:p>
            <a:r>
              <a:rPr lang="en-US" sz="1200" dirty="0">
                <a:solidFill>
                  <a:prstClr val="black"/>
                </a:solidFill>
              </a:rPr>
              <a:t>English</a:t>
            </a:r>
          </a:p>
          <a:p>
            <a:r>
              <a:rPr lang="en-US" sz="1200" dirty="0">
                <a:solidFill>
                  <a:prstClr val="black"/>
                </a:solidFill>
              </a:rPr>
              <a:t>Math</a:t>
            </a:r>
          </a:p>
          <a:p>
            <a:r>
              <a:rPr lang="en-US" sz="1200" dirty="0">
                <a:solidFill>
                  <a:prstClr val="black"/>
                </a:solidFill>
              </a:rPr>
              <a:t>Basic Mech. &amp; Drives</a:t>
            </a:r>
          </a:p>
          <a:p>
            <a:r>
              <a:rPr lang="en-US" sz="1200" dirty="0">
                <a:solidFill>
                  <a:prstClr val="black"/>
                </a:solidFill>
              </a:rPr>
              <a:t>Motors &amp; Control Logic</a:t>
            </a:r>
          </a:p>
        </p:txBody>
      </p:sp>
      <p:sp>
        <p:nvSpPr>
          <p:cNvPr id="22" name="TextBox 21"/>
          <p:cNvSpPr txBox="1"/>
          <p:nvPr/>
        </p:nvSpPr>
        <p:spPr>
          <a:xfrm>
            <a:off x="3725481" y="4570628"/>
            <a:ext cx="1469505" cy="830997"/>
          </a:xfrm>
          <a:prstGeom prst="rect">
            <a:avLst/>
          </a:prstGeom>
          <a:noFill/>
        </p:spPr>
        <p:txBody>
          <a:bodyPr wrap="none" rtlCol="0">
            <a:spAutoFit/>
          </a:bodyPr>
          <a:lstStyle/>
          <a:p>
            <a:r>
              <a:rPr lang="en-US" sz="1200" dirty="0">
                <a:solidFill>
                  <a:prstClr val="black"/>
                </a:solidFill>
              </a:rPr>
              <a:t>Physics</a:t>
            </a:r>
          </a:p>
          <a:p>
            <a:r>
              <a:rPr lang="en-US" sz="1200" dirty="0">
                <a:solidFill>
                  <a:prstClr val="black"/>
                </a:solidFill>
              </a:rPr>
              <a:t>Control Logic &amp; PLCS</a:t>
            </a:r>
          </a:p>
          <a:p>
            <a:r>
              <a:rPr lang="en-US" sz="1200" dirty="0">
                <a:solidFill>
                  <a:prstClr val="black"/>
                </a:solidFill>
              </a:rPr>
              <a:t>Robotics</a:t>
            </a:r>
          </a:p>
          <a:p>
            <a:r>
              <a:rPr lang="en-US" sz="1200" dirty="0">
                <a:solidFill>
                  <a:prstClr val="black"/>
                </a:solidFill>
              </a:rPr>
              <a:t>Intro to Welding</a:t>
            </a:r>
          </a:p>
        </p:txBody>
      </p:sp>
      <p:sp>
        <p:nvSpPr>
          <p:cNvPr id="23" name="TextBox 22"/>
          <p:cNvSpPr txBox="1"/>
          <p:nvPr/>
        </p:nvSpPr>
        <p:spPr>
          <a:xfrm>
            <a:off x="5337313" y="4551336"/>
            <a:ext cx="1358449" cy="646331"/>
          </a:xfrm>
          <a:prstGeom prst="rect">
            <a:avLst/>
          </a:prstGeom>
          <a:noFill/>
        </p:spPr>
        <p:txBody>
          <a:bodyPr wrap="none" rtlCol="0">
            <a:spAutoFit/>
          </a:bodyPr>
          <a:lstStyle/>
          <a:p>
            <a:r>
              <a:rPr lang="en-US" sz="1200" dirty="0">
                <a:solidFill>
                  <a:prstClr val="black"/>
                </a:solidFill>
              </a:rPr>
              <a:t>Basic AC Elect. Sys.</a:t>
            </a:r>
          </a:p>
          <a:p>
            <a:r>
              <a:rPr lang="en-US" sz="1200" dirty="0">
                <a:solidFill>
                  <a:prstClr val="black"/>
                </a:solidFill>
              </a:rPr>
              <a:t>Computer Appl.</a:t>
            </a:r>
          </a:p>
          <a:p>
            <a:r>
              <a:rPr lang="en-US" sz="1200" dirty="0">
                <a:solidFill>
                  <a:prstClr val="black"/>
                </a:solidFill>
              </a:rPr>
              <a:t>Tech. Writing</a:t>
            </a:r>
          </a:p>
        </p:txBody>
      </p:sp>
      <p:sp>
        <p:nvSpPr>
          <p:cNvPr id="24" name="TextBox 23"/>
          <p:cNvSpPr txBox="1"/>
          <p:nvPr/>
        </p:nvSpPr>
        <p:spPr>
          <a:xfrm>
            <a:off x="5404028" y="5479369"/>
            <a:ext cx="912387" cy="646331"/>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sz="1200" dirty="0">
                <a:solidFill>
                  <a:prstClr val="white"/>
                </a:solidFill>
              </a:rPr>
              <a:t>BEGIN </a:t>
            </a:r>
          </a:p>
          <a:p>
            <a:pPr algn="ctr"/>
            <a:r>
              <a:rPr lang="en-US" sz="1200" dirty="0">
                <a:solidFill>
                  <a:prstClr val="white"/>
                </a:solidFill>
              </a:rPr>
              <a:t>WORK</a:t>
            </a:r>
          </a:p>
          <a:p>
            <a:pPr algn="ctr"/>
            <a:r>
              <a:rPr lang="en-US" sz="1200" dirty="0">
                <a:solidFill>
                  <a:prstClr val="white"/>
                </a:solidFill>
              </a:rPr>
              <a:t>STUDY</a:t>
            </a:r>
          </a:p>
        </p:txBody>
      </p:sp>
      <p:sp>
        <p:nvSpPr>
          <p:cNvPr id="25" name="TextBox 24"/>
          <p:cNvSpPr txBox="1"/>
          <p:nvPr/>
        </p:nvSpPr>
        <p:spPr>
          <a:xfrm>
            <a:off x="8562987" y="3982015"/>
            <a:ext cx="943727" cy="461665"/>
          </a:xfrm>
          <a:prstGeom prst="rect">
            <a:avLst/>
          </a:prstGeom>
          <a:solidFill>
            <a:srgbClr val="0070C0"/>
          </a:solidFill>
          <a:ln>
            <a:solidFill>
              <a:srgbClr val="0070C0"/>
            </a:solidFill>
          </a:ln>
        </p:spPr>
        <p:txBody>
          <a:bodyPr wrap="square" rtlCol="0">
            <a:spAutoFit/>
          </a:bodyPr>
          <a:lstStyle/>
          <a:p>
            <a:pPr algn="ctr"/>
            <a:r>
              <a:rPr lang="en-US" sz="1200" dirty="0">
                <a:solidFill>
                  <a:prstClr val="white"/>
                </a:solidFill>
              </a:rPr>
              <a:t>Fifth</a:t>
            </a:r>
          </a:p>
          <a:p>
            <a:pPr algn="ctr"/>
            <a:r>
              <a:rPr lang="en-US" sz="1200" dirty="0">
                <a:solidFill>
                  <a:prstClr val="white"/>
                </a:solidFill>
              </a:rPr>
              <a:t>Semester</a:t>
            </a:r>
          </a:p>
        </p:txBody>
      </p:sp>
      <p:sp>
        <p:nvSpPr>
          <p:cNvPr id="26" name="TextBox 25"/>
          <p:cNvSpPr txBox="1"/>
          <p:nvPr/>
        </p:nvSpPr>
        <p:spPr>
          <a:xfrm>
            <a:off x="6967713" y="3969204"/>
            <a:ext cx="943727" cy="461665"/>
          </a:xfrm>
          <a:prstGeom prst="rect">
            <a:avLst/>
          </a:prstGeom>
          <a:solidFill>
            <a:srgbClr val="0070C0"/>
          </a:solidFill>
          <a:ln>
            <a:solidFill>
              <a:srgbClr val="0070C0"/>
            </a:solidFill>
          </a:ln>
        </p:spPr>
        <p:txBody>
          <a:bodyPr wrap="square" rtlCol="0">
            <a:spAutoFit/>
          </a:bodyPr>
          <a:lstStyle/>
          <a:p>
            <a:pPr algn="ctr"/>
            <a:r>
              <a:rPr lang="en-US" sz="1200" dirty="0">
                <a:solidFill>
                  <a:prstClr val="white"/>
                </a:solidFill>
              </a:rPr>
              <a:t>Fourth</a:t>
            </a:r>
          </a:p>
          <a:p>
            <a:pPr algn="ctr"/>
            <a:r>
              <a:rPr lang="en-US" sz="1200" dirty="0">
                <a:solidFill>
                  <a:prstClr val="white"/>
                </a:solidFill>
              </a:rPr>
              <a:t>Semester</a:t>
            </a:r>
          </a:p>
        </p:txBody>
      </p:sp>
      <p:sp>
        <p:nvSpPr>
          <p:cNvPr id="27" name="TextBox 26"/>
          <p:cNvSpPr txBox="1"/>
          <p:nvPr/>
        </p:nvSpPr>
        <p:spPr>
          <a:xfrm>
            <a:off x="6856172" y="4550333"/>
            <a:ext cx="1706814" cy="1200329"/>
          </a:xfrm>
          <a:prstGeom prst="rect">
            <a:avLst/>
          </a:prstGeom>
          <a:noFill/>
        </p:spPr>
        <p:txBody>
          <a:bodyPr wrap="none" rtlCol="0">
            <a:spAutoFit/>
          </a:bodyPr>
          <a:lstStyle/>
          <a:p>
            <a:r>
              <a:rPr lang="en-US" sz="1200" dirty="0">
                <a:solidFill>
                  <a:prstClr val="black"/>
                </a:solidFill>
              </a:rPr>
              <a:t>Manu. Mat. &amp; Processes</a:t>
            </a:r>
          </a:p>
          <a:p>
            <a:r>
              <a:rPr lang="en-US" sz="1200" dirty="0">
                <a:solidFill>
                  <a:prstClr val="black"/>
                </a:solidFill>
              </a:rPr>
              <a:t>CAD I</a:t>
            </a:r>
          </a:p>
          <a:p>
            <a:r>
              <a:rPr lang="en-US" sz="1200" dirty="0">
                <a:solidFill>
                  <a:prstClr val="black"/>
                </a:solidFill>
              </a:rPr>
              <a:t>Data Acquisition Sys.</a:t>
            </a:r>
          </a:p>
          <a:p>
            <a:endParaRPr lang="en-US" sz="1200" dirty="0">
              <a:solidFill>
                <a:prstClr val="black"/>
              </a:solidFill>
            </a:endParaRPr>
          </a:p>
          <a:p>
            <a:endParaRPr lang="en-US" sz="1200" dirty="0">
              <a:solidFill>
                <a:prstClr val="black"/>
              </a:solidFill>
            </a:endParaRPr>
          </a:p>
          <a:p>
            <a:endParaRPr lang="en-US" sz="1200" dirty="0">
              <a:solidFill>
                <a:prstClr val="black"/>
              </a:solidFill>
            </a:endParaRPr>
          </a:p>
        </p:txBody>
      </p:sp>
      <p:sp>
        <p:nvSpPr>
          <p:cNvPr id="28" name="TextBox 27"/>
          <p:cNvSpPr txBox="1"/>
          <p:nvPr/>
        </p:nvSpPr>
        <p:spPr>
          <a:xfrm>
            <a:off x="8502078" y="4547608"/>
            <a:ext cx="1623265" cy="646331"/>
          </a:xfrm>
          <a:prstGeom prst="rect">
            <a:avLst/>
          </a:prstGeom>
          <a:noFill/>
        </p:spPr>
        <p:txBody>
          <a:bodyPr wrap="none" rtlCol="0">
            <a:spAutoFit/>
          </a:bodyPr>
          <a:lstStyle/>
          <a:p>
            <a:r>
              <a:rPr lang="en-US" sz="1200" dirty="0">
                <a:solidFill>
                  <a:prstClr val="black"/>
                </a:solidFill>
              </a:rPr>
              <a:t>Machine Tools</a:t>
            </a:r>
          </a:p>
          <a:p>
            <a:r>
              <a:rPr lang="en-US" sz="1200" dirty="0">
                <a:solidFill>
                  <a:prstClr val="black"/>
                </a:solidFill>
              </a:rPr>
              <a:t>Social &amp; Behavioral Sci.</a:t>
            </a:r>
          </a:p>
          <a:p>
            <a:r>
              <a:rPr lang="en-US" sz="1200" dirty="0">
                <a:solidFill>
                  <a:prstClr val="black"/>
                </a:solidFill>
              </a:rPr>
              <a:t>Humanities</a:t>
            </a:r>
          </a:p>
        </p:txBody>
      </p:sp>
      <p:graphicFrame>
        <p:nvGraphicFramePr>
          <p:cNvPr id="9" name="Diagram 8"/>
          <p:cNvGraphicFramePr/>
          <p:nvPr>
            <p:extLst/>
          </p:nvPr>
        </p:nvGraphicFramePr>
        <p:xfrm>
          <a:off x="6856173" y="5155052"/>
          <a:ext cx="2832951" cy="150081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1" name="TextBox 30"/>
          <p:cNvSpPr txBox="1"/>
          <p:nvPr/>
        </p:nvSpPr>
        <p:spPr>
          <a:xfrm>
            <a:off x="6695761" y="1054990"/>
            <a:ext cx="975838" cy="830997"/>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sz="1200" dirty="0">
                <a:solidFill>
                  <a:prstClr val="white"/>
                </a:solidFill>
              </a:rPr>
              <a:t>College credits </a:t>
            </a:r>
          </a:p>
          <a:p>
            <a:pPr algn="ctr"/>
            <a:r>
              <a:rPr lang="en-US" sz="1200" dirty="0">
                <a:solidFill>
                  <a:prstClr val="white"/>
                </a:solidFill>
              </a:rPr>
              <a:t>earned </a:t>
            </a:r>
          </a:p>
          <a:p>
            <a:pPr algn="ctr"/>
            <a:r>
              <a:rPr lang="en-US" sz="1200" dirty="0">
                <a:solidFill>
                  <a:prstClr val="white"/>
                </a:solidFill>
              </a:rPr>
              <a:t>during H.S.</a:t>
            </a:r>
          </a:p>
        </p:txBody>
      </p:sp>
      <p:sp>
        <p:nvSpPr>
          <p:cNvPr id="32" name="TextBox 31"/>
          <p:cNvSpPr txBox="1"/>
          <p:nvPr/>
        </p:nvSpPr>
        <p:spPr>
          <a:xfrm>
            <a:off x="6590350" y="2005451"/>
            <a:ext cx="1948419" cy="1015663"/>
          </a:xfrm>
          <a:prstGeom prst="rect">
            <a:avLst/>
          </a:prstGeom>
          <a:noFill/>
        </p:spPr>
        <p:txBody>
          <a:bodyPr wrap="none" rtlCol="0">
            <a:spAutoFit/>
          </a:bodyPr>
          <a:lstStyle/>
          <a:p>
            <a:r>
              <a:rPr lang="en-US" sz="1200" dirty="0">
                <a:solidFill>
                  <a:prstClr val="black"/>
                </a:solidFill>
              </a:rPr>
              <a:t>Basic DC Electronic Systems</a:t>
            </a:r>
          </a:p>
          <a:p>
            <a:r>
              <a:rPr lang="en-US" sz="1200" dirty="0">
                <a:solidFill>
                  <a:prstClr val="black"/>
                </a:solidFill>
              </a:rPr>
              <a:t>Basic Digital Sys.</a:t>
            </a:r>
          </a:p>
          <a:p>
            <a:r>
              <a:rPr lang="en-US" sz="1200" dirty="0">
                <a:solidFill>
                  <a:prstClr val="black"/>
                </a:solidFill>
              </a:rPr>
              <a:t>Intro to Eng. Tech.</a:t>
            </a:r>
          </a:p>
          <a:p>
            <a:r>
              <a:rPr lang="en-US" sz="1200" dirty="0">
                <a:solidFill>
                  <a:prstClr val="black"/>
                </a:solidFill>
              </a:rPr>
              <a:t>Eng. Graphics</a:t>
            </a:r>
          </a:p>
          <a:p>
            <a:endParaRPr lang="en-US" sz="1200" dirty="0">
              <a:solidFill>
                <a:prstClr val="black"/>
              </a:solidFill>
            </a:endParaRPr>
          </a:p>
        </p:txBody>
      </p:sp>
      <p:sp>
        <p:nvSpPr>
          <p:cNvPr id="29" name="TextBox 28"/>
          <p:cNvSpPr txBox="1"/>
          <p:nvPr/>
        </p:nvSpPr>
        <p:spPr>
          <a:xfrm>
            <a:off x="3773905" y="5479369"/>
            <a:ext cx="912387" cy="276999"/>
          </a:xfrm>
          <a:prstGeom prst="rect">
            <a:avLst/>
          </a:prstGeom>
          <a:solidFill>
            <a:schemeClr val="accent6">
              <a:lumMod val="75000"/>
            </a:schemeClr>
          </a:solidFill>
          <a:ln>
            <a:solidFill>
              <a:schemeClr val="accent6">
                <a:lumMod val="75000"/>
              </a:schemeClr>
            </a:solidFill>
          </a:ln>
        </p:spPr>
        <p:txBody>
          <a:bodyPr wrap="square" rtlCol="0">
            <a:spAutoFit/>
          </a:bodyPr>
          <a:lstStyle/>
          <a:p>
            <a:pPr algn="ctr"/>
            <a:r>
              <a:rPr lang="en-US" sz="1200" dirty="0">
                <a:solidFill>
                  <a:prstClr val="white"/>
                </a:solidFill>
              </a:rPr>
              <a:t>Interviews</a:t>
            </a:r>
          </a:p>
        </p:txBody>
      </p:sp>
      <p:sp>
        <p:nvSpPr>
          <p:cNvPr id="30" name="TextBox 29"/>
          <p:cNvSpPr txBox="1"/>
          <p:nvPr/>
        </p:nvSpPr>
        <p:spPr>
          <a:xfrm>
            <a:off x="2277781" y="3281711"/>
            <a:ext cx="5633658" cy="369332"/>
          </a:xfrm>
          <a:prstGeom prst="rect">
            <a:avLst/>
          </a:prstGeom>
          <a:solidFill>
            <a:schemeClr val="accent3">
              <a:lumMod val="40000"/>
              <a:lumOff val="60000"/>
            </a:schemeClr>
          </a:solidFill>
          <a:ln>
            <a:solidFill>
              <a:schemeClr val="accent3">
                <a:lumMod val="40000"/>
                <a:lumOff val="60000"/>
              </a:schemeClr>
            </a:solidFill>
          </a:ln>
        </p:spPr>
        <p:txBody>
          <a:bodyPr wrap="square" rtlCol="0">
            <a:spAutoFit/>
          </a:bodyPr>
          <a:lstStyle/>
          <a:p>
            <a:pPr algn="ctr"/>
            <a:r>
              <a:rPr lang="en-US" dirty="0">
                <a:solidFill>
                  <a:prstClr val="black"/>
                </a:solidFill>
              </a:rPr>
              <a:t>Electro-Mechanical Engineering Associates Degree</a:t>
            </a:r>
          </a:p>
        </p:txBody>
      </p:sp>
    </p:spTree>
    <p:extLst>
      <p:ext uri="{BB962C8B-B14F-4D97-AF65-F5344CB8AC3E}">
        <p14:creationId xmlns:p14="http://schemas.microsoft.com/office/powerpoint/2010/main" val="165354054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pic>
        <p:nvPicPr>
          <p:cNvPr id="5" name="Picture 4"/>
          <p:cNvPicPr>
            <a:picLocks noChangeAspect="1"/>
          </p:cNvPicPr>
          <p:nvPr/>
        </p:nvPicPr>
        <p:blipFill>
          <a:blip r:embed="rId3"/>
          <a:stretch>
            <a:fillRect/>
          </a:stretch>
        </p:blipFill>
        <p:spPr>
          <a:xfrm>
            <a:off x="2065620" y="426471"/>
            <a:ext cx="8248520" cy="6005058"/>
          </a:xfrm>
          <a:prstGeom prst="rect">
            <a:avLst/>
          </a:prstGeom>
        </p:spPr>
      </p:pic>
    </p:spTree>
    <p:extLst>
      <p:ext uri="{BB962C8B-B14F-4D97-AF65-F5344CB8AC3E}">
        <p14:creationId xmlns:p14="http://schemas.microsoft.com/office/powerpoint/2010/main" val="1848910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9" y="-297"/>
            <a:ext cx="12193057" cy="6858594"/>
          </a:xfrm>
          <a:prstGeom prst="rect">
            <a:avLst/>
          </a:prstGeom>
        </p:spPr>
      </p:pic>
      <p:sp>
        <p:nvSpPr>
          <p:cNvPr id="7" name="Rectangle 6"/>
          <p:cNvSpPr/>
          <p:nvPr/>
        </p:nvSpPr>
        <p:spPr>
          <a:xfrm>
            <a:off x="-46248" y="-4601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5"/>
          <p:cNvSpPr>
            <a:spLocks noGrp="1"/>
          </p:cNvSpPr>
          <p:nvPr>
            <p:ph type="title"/>
          </p:nvPr>
        </p:nvSpPr>
        <p:spPr>
          <a:xfrm>
            <a:off x="609600" y="409534"/>
            <a:ext cx="10515600" cy="1325563"/>
          </a:xfrm>
        </p:spPr>
        <p:txBody>
          <a:bodyPr/>
          <a:lstStyle/>
          <a:p>
            <a:r>
              <a:rPr lang="en-US" b="1" dirty="0" smtClean="0">
                <a:solidFill>
                  <a:srgbClr val="C00000"/>
                </a:solidFill>
              </a:rPr>
              <a:t>Why Pursue the Work Study Program? </a:t>
            </a:r>
            <a:endParaRPr lang="en-US" b="1" dirty="0">
              <a:solidFill>
                <a:srgbClr val="C00000"/>
              </a:solidFill>
            </a:endParaRPr>
          </a:p>
        </p:txBody>
      </p:sp>
      <p:sp>
        <p:nvSpPr>
          <p:cNvPr id="3" name="Content Placeholder 2"/>
          <p:cNvSpPr>
            <a:spLocks noGrp="1"/>
          </p:cNvSpPr>
          <p:nvPr>
            <p:ph sz="half" idx="1"/>
          </p:nvPr>
        </p:nvSpPr>
        <p:spPr>
          <a:xfrm>
            <a:off x="863998" y="1792144"/>
            <a:ext cx="5181600" cy="4351338"/>
          </a:xfrm>
        </p:spPr>
        <p:txBody>
          <a:bodyPr/>
          <a:lstStyle/>
          <a:p>
            <a:pPr>
              <a:buClr>
                <a:srgbClr val="C00000"/>
              </a:buClr>
            </a:pPr>
            <a:r>
              <a:rPr lang="en-US" sz="2400" dirty="0" smtClean="0"/>
              <a:t>The </a:t>
            </a:r>
            <a:r>
              <a:rPr lang="en-US" sz="2400" dirty="0"/>
              <a:t>knowledge </a:t>
            </a:r>
            <a:r>
              <a:rPr lang="en-US" sz="2400" dirty="0" smtClean="0"/>
              <a:t>and hands-on experience gained will </a:t>
            </a:r>
            <a:r>
              <a:rPr lang="en-US" sz="2400" dirty="0"/>
              <a:t>prepare you for the </a:t>
            </a:r>
            <a:r>
              <a:rPr lang="en-US" sz="2400" dirty="0" smtClean="0"/>
              <a:t>workforce</a:t>
            </a:r>
          </a:p>
          <a:p>
            <a:pPr>
              <a:buClr>
                <a:srgbClr val="C00000"/>
              </a:buClr>
            </a:pPr>
            <a:endParaRPr lang="en-US" sz="2400" dirty="0" smtClean="0"/>
          </a:p>
          <a:p>
            <a:pPr>
              <a:buClr>
                <a:srgbClr val="C00000"/>
              </a:buClr>
            </a:pPr>
            <a:r>
              <a:rPr lang="en-US" sz="2400" dirty="0" smtClean="0"/>
              <a:t>Build your resume</a:t>
            </a:r>
          </a:p>
          <a:p>
            <a:pPr>
              <a:buClr>
                <a:srgbClr val="C00000"/>
              </a:buClr>
            </a:pPr>
            <a:endParaRPr lang="en-US" sz="2400" dirty="0" smtClean="0"/>
          </a:p>
          <a:p>
            <a:pPr>
              <a:buClr>
                <a:srgbClr val="C00000"/>
              </a:buClr>
            </a:pPr>
            <a:r>
              <a:rPr lang="en-US" sz="2400" dirty="0" smtClean="0"/>
              <a:t>It’s paid!</a:t>
            </a:r>
          </a:p>
          <a:p>
            <a:pPr marL="0" indent="0">
              <a:buClr>
                <a:srgbClr val="C00000"/>
              </a:buClr>
              <a:buNone/>
            </a:pPr>
            <a:endParaRPr lang="en-US" sz="2400" dirty="0" smtClean="0"/>
          </a:p>
          <a:p>
            <a:pPr>
              <a:buClr>
                <a:srgbClr val="C00000"/>
              </a:buClr>
            </a:pPr>
            <a:r>
              <a:rPr lang="en-US" sz="2400" dirty="0" smtClean="0"/>
              <a:t>Opportunity for future employment </a:t>
            </a:r>
            <a:endParaRPr lang="en-US" sz="2400" dirty="0"/>
          </a:p>
          <a:p>
            <a:pPr marL="0" indent="0">
              <a:buClr>
                <a:srgbClr val="0033CC"/>
              </a:buClr>
              <a:buNone/>
            </a:pPr>
            <a:endParaRPr lang="en-US" sz="2400" dirty="0" smtClean="0"/>
          </a:p>
          <a:p>
            <a:endParaRPr lang="en-US" dirty="0"/>
          </a:p>
        </p:txBody>
      </p:sp>
      <p:pic>
        <p:nvPicPr>
          <p:cNvPr id="2" name="Picture 1"/>
          <p:cNvPicPr>
            <a:picLocks noChangeAspect="1"/>
          </p:cNvPicPr>
          <p:nvPr/>
        </p:nvPicPr>
        <p:blipFill>
          <a:blip r:embed="rId4"/>
          <a:stretch>
            <a:fillRect/>
          </a:stretch>
        </p:blipFill>
        <p:spPr>
          <a:xfrm>
            <a:off x="7131594" y="1735097"/>
            <a:ext cx="2191221" cy="1438409"/>
          </a:xfrm>
          <a:prstGeom prst="rect">
            <a:avLst/>
          </a:prstGeom>
        </p:spPr>
      </p:pic>
      <p:pic>
        <p:nvPicPr>
          <p:cNvPr id="5" name="Picture 4"/>
          <p:cNvPicPr>
            <a:picLocks noChangeAspect="1"/>
          </p:cNvPicPr>
          <p:nvPr/>
        </p:nvPicPr>
        <p:blipFill>
          <a:blip r:embed="rId5"/>
          <a:stretch>
            <a:fillRect/>
          </a:stretch>
        </p:blipFill>
        <p:spPr>
          <a:xfrm>
            <a:off x="8227204" y="2958695"/>
            <a:ext cx="2405412" cy="1540374"/>
          </a:xfrm>
          <a:prstGeom prst="rect">
            <a:avLst/>
          </a:prstGeom>
        </p:spPr>
      </p:pic>
      <p:pic>
        <p:nvPicPr>
          <p:cNvPr id="10" name="Picture 9"/>
          <p:cNvPicPr>
            <a:picLocks noChangeAspect="1"/>
          </p:cNvPicPr>
          <p:nvPr/>
        </p:nvPicPr>
        <p:blipFill>
          <a:blip r:embed="rId6"/>
          <a:stretch>
            <a:fillRect/>
          </a:stretch>
        </p:blipFill>
        <p:spPr>
          <a:xfrm>
            <a:off x="7131594" y="4491341"/>
            <a:ext cx="2191221" cy="1545091"/>
          </a:xfrm>
          <a:prstGeom prst="rect">
            <a:avLst/>
          </a:prstGeom>
        </p:spPr>
      </p:pic>
    </p:spTree>
    <p:extLst>
      <p:ext uri="{BB962C8B-B14F-4D97-AF65-F5344CB8AC3E}">
        <p14:creationId xmlns:p14="http://schemas.microsoft.com/office/powerpoint/2010/main" val="2129570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29" y="-297"/>
            <a:ext cx="12193057" cy="6858594"/>
          </a:xfrm>
          <a:prstGeom prst="rect">
            <a:avLst/>
          </a:prstGeom>
        </p:spPr>
      </p:pic>
      <p:sp>
        <p:nvSpPr>
          <p:cNvPr id="5" name="Title 4"/>
          <p:cNvSpPr>
            <a:spLocks noGrp="1"/>
          </p:cNvSpPr>
          <p:nvPr>
            <p:ph type="ctrTitle"/>
          </p:nvPr>
        </p:nvSpPr>
        <p:spPr>
          <a:xfrm>
            <a:off x="1419615" y="1535722"/>
            <a:ext cx="9352767" cy="2387600"/>
          </a:xfrm>
        </p:spPr>
        <p:txBody>
          <a:bodyPr>
            <a:normAutofit/>
          </a:bodyPr>
          <a:lstStyle/>
          <a:p>
            <a:r>
              <a:rPr lang="en-US" sz="5000" b="1" dirty="0" smtClean="0">
                <a:solidFill>
                  <a:srgbClr val="C00000"/>
                </a:solidFill>
              </a:rPr>
              <a:t>Columbus State Community College</a:t>
            </a:r>
            <a:endParaRPr lang="en-US" sz="5000" b="1" dirty="0">
              <a:solidFill>
                <a:srgbClr val="C00000"/>
              </a:solidFill>
            </a:endParaRPr>
          </a:p>
        </p:txBody>
      </p:sp>
      <p:pic>
        <p:nvPicPr>
          <p:cNvPr id="2" name="Picture 1"/>
          <p:cNvPicPr>
            <a:picLocks noChangeAspect="1"/>
          </p:cNvPicPr>
          <p:nvPr/>
        </p:nvPicPr>
        <p:blipFill>
          <a:blip r:embed="rId3"/>
          <a:stretch>
            <a:fillRect/>
          </a:stretch>
        </p:blipFill>
        <p:spPr>
          <a:xfrm>
            <a:off x="0" y="5919135"/>
            <a:ext cx="12193057" cy="938865"/>
          </a:xfrm>
          <a:prstGeom prst="rect">
            <a:avLst/>
          </a:prstGeom>
        </p:spPr>
      </p:pic>
      <p:pic>
        <p:nvPicPr>
          <p:cNvPr id="3" name="Picture 2"/>
          <p:cNvPicPr>
            <a:picLocks noChangeAspect="1"/>
          </p:cNvPicPr>
          <p:nvPr/>
        </p:nvPicPr>
        <p:blipFill>
          <a:blip r:embed="rId4"/>
          <a:stretch>
            <a:fillRect/>
          </a:stretch>
        </p:blipFill>
        <p:spPr>
          <a:xfrm>
            <a:off x="9267433" y="6159947"/>
            <a:ext cx="2334970" cy="457240"/>
          </a:xfrm>
          <a:prstGeom prst="rect">
            <a:avLst/>
          </a:prstGeom>
        </p:spPr>
      </p:pic>
    </p:spTree>
    <p:extLst>
      <p:ext uri="{BB962C8B-B14F-4D97-AF65-F5344CB8AC3E}">
        <p14:creationId xmlns:p14="http://schemas.microsoft.com/office/powerpoint/2010/main" val="1716885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9" y="-297"/>
            <a:ext cx="12193057" cy="6858594"/>
          </a:xfrm>
          <a:prstGeom prst="rect">
            <a:avLst/>
          </a:prstGeom>
        </p:spPr>
      </p:pic>
      <p:sp>
        <p:nvSpPr>
          <p:cNvPr id="2" name="Title 1"/>
          <p:cNvSpPr>
            <a:spLocks noGrp="1"/>
          </p:cNvSpPr>
          <p:nvPr>
            <p:ph type="title"/>
          </p:nvPr>
        </p:nvSpPr>
        <p:spPr/>
        <p:txBody>
          <a:bodyPr/>
          <a:lstStyle/>
          <a:p>
            <a:r>
              <a:rPr lang="en-US" b="1" dirty="0" smtClean="0">
                <a:solidFill>
                  <a:srgbClr val="C00000"/>
                </a:solidFill>
              </a:rPr>
              <a:t>Columbus State Community College</a:t>
            </a:r>
            <a:endParaRPr lang="en-US" b="1" dirty="0">
              <a:solidFill>
                <a:srgbClr val="C00000"/>
              </a:solidFill>
            </a:endParaRPr>
          </a:p>
        </p:txBody>
      </p:sp>
      <p:sp>
        <p:nvSpPr>
          <p:cNvPr id="3" name="Content Placeholder 2"/>
          <p:cNvSpPr>
            <a:spLocks noGrp="1"/>
          </p:cNvSpPr>
          <p:nvPr>
            <p:ph idx="1"/>
          </p:nvPr>
        </p:nvSpPr>
        <p:spPr>
          <a:xfrm>
            <a:off x="838200" y="1825625"/>
            <a:ext cx="10515600" cy="3852697"/>
          </a:xfrm>
        </p:spPr>
        <p:txBody>
          <a:bodyPr>
            <a:normAutofit/>
          </a:bodyPr>
          <a:lstStyle/>
          <a:p>
            <a:r>
              <a:rPr lang="en-US" dirty="0" smtClean="0"/>
              <a:t>Large college, small college feel!</a:t>
            </a:r>
          </a:p>
          <a:p>
            <a:pPr lvl="1"/>
            <a:r>
              <a:rPr lang="en-US" dirty="0" smtClean="0"/>
              <a:t>Enrollment</a:t>
            </a:r>
            <a:r>
              <a:rPr lang="en-US" dirty="0"/>
              <a:t>: 25,000 </a:t>
            </a:r>
            <a:r>
              <a:rPr lang="en-US" dirty="0" smtClean="0"/>
              <a:t>students</a:t>
            </a:r>
          </a:p>
          <a:p>
            <a:pPr lvl="1"/>
            <a:endParaRPr lang="en-US" dirty="0"/>
          </a:p>
          <a:p>
            <a:pPr lvl="1"/>
            <a:r>
              <a:rPr lang="en-US" dirty="0" smtClean="0"/>
              <a:t>Average </a:t>
            </a:r>
            <a:r>
              <a:rPr lang="en-US" dirty="0"/>
              <a:t>Class Size: 19 </a:t>
            </a:r>
            <a:r>
              <a:rPr lang="en-US" dirty="0" smtClean="0"/>
              <a:t>students (Engineering class can be as small as 12 				     students per class)</a:t>
            </a:r>
          </a:p>
          <a:p>
            <a:r>
              <a:rPr lang="en-US" dirty="0" smtClean="0"/>
              <a:t>Urban Vibe:</a:t>
            </a:r>
          </a:p>
          <a:p>
            <a:pPr lvl="1"/>
            <a:r>
              <a:rPr lang="en-US" dirty="0" smtClean="0"/>
              <a:t>Downtown Columbus (although we have branch campuses too!)</a:t>
            </a:r>
          </a:p>
          <a:p>
            <a:pPr marL="457200" lvl="1" indent="0">
              <a:buNone/>
            </a:pPr>
            <a:endParaRPr lang="en-US" dirty="0"/>
          </a:p>
          <a:p>
            <a:pPr lvl="1"/>
            <a:r>
              <a:rPr lang="en-US" dirty="0" smtClean="0"/>
              <a:t>Diverse student/employee population</a:t>
            </a:r>
            <a:endParaRPr lang="en-US" dirty="0"/>
          </a:p>
        </p:txBody>
      </p:sp>
      <p:pic>
        <p:nvPicPr>
          <p:cNvPr id="5" name="Picture 4"/>
          <p:cNvPicPr>
            <a:picLocks noChangeAspect="1"/>
          </p:cNvPicPr>
          <p:nvPr/>
        </p:nvPicPr>
        <p:blipFill>
          <a:blip r:embed="rId4"/>
          <a:stretch>
            <a:fillRect/>
          </a:stretch>
        </p:blipFill>
        <p:spPr>
          <a:xfrm>
            <a:off x="0" y="5919135"/>
            <a:ext cx="12192000" cy="938865"/>
          </a:xfrm>
          <a:prstGeom prst="rect">
            <a:avLst/>
          </a:prstGeom>
        </p:spPr>
      </p:pic>
      <p:pic>
        <p:nvPicPr>
          <p:cNvPr id="6" name="Picture 5"/>
          <p:cNvPicPr>
            <a:picLocks noChangeAspect="1"/>
          </p:cNvPicPr>
          <p:nvPr/>
        </p:nvPicPr>
        <p:blipFill>
          <a:blip r:embed="rId5"/>
          <a:stretch>
            <a:fillRect/>
          </a:stretch>
        </p:blipFill>
        <p:spPr>
          <a:xfrm>
            <a:off x="9212416" y="6159947"/>
            <a:ext cx="2334970" cy="457240"/>
          </a:xfrm>
          <a:prstGeom prst="rect">
            <a:avLst/>
          </a:prstGeom>
        </p:spPr>
      </p:pic>
    </p:spTree>
    <p:extLst>
      <p:ext uri="{BB962C8B-B14F-4D97-AF65-F5344CB8AC3E}">
        <p14:creationId xmlns:p14="http://schemas.microsoft.com/office/powerpoint/2010/main" val="2470078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4">
      <a:dk1>
        <a:sysClr val="windowText" lastClr="000000"/>
      </a:dk1>
      <a:lt1>
        <a:sysClr val="window" lastClr="FFFFFF"/>
      </a:lt1>
      <a:dk2>
        <a:srgbClr val="4F504F"/>
      </a:dk2>
      <a:lt2>
        <a:srgbClr val="BFBFBF"/>
      </a:lt2>
      <a:accent1>
        <a:srgbClr val="0F5393"/>
      </a:accent1>
      <a:accent2>
        <a:srgbClr val="D64620"/>
      </a:accent2>
      <a:accent3>
        <a:srgbClr val="279364"/>
      </a:accent3>
      <a:accent4>
        <a:srgbClr val="4EBD22"/>
      </a:accent4>
      <a:accent5>
        <a:srgbClr val="188EAE"/>
      </a:accent5>
      <a:accent6>
        <a:srgbClr val="FAC81A"/>
      </a:accent6>
      <a:hlink>
        <a:srgbClr val="0000FF"/>
      </a:hlink>
      <a:folHlink>
        <a:srgbClr val="60569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Custom 14">
      <a:dk1>
        <a:sysClr val="windowText" lastClr="000000"/>
      </a:dk1>
      <a:lt1>
        <a:sysClr val="window" lastClr="FFFFFF"/>
      </a:lt1>
      <a:dk2>
        <a:srgbClr val="4F504F"/>
      </a:dk2>
      <a:lt2>
        <a:srgbClr val="BFBFBF"/>
      </a:lt2>
      <a:accent1>
        <a:srgbClr val="0F5393"/>
      </a:accent1>
      <a:accent2>
        <a:srgbClr val="D64620"/>
      </a:accent2>
      <a:accent3>
        <a:srgbClr val="279364"/>
      </a:accent3>
      <a:accent4>
        <a:srgbClr val="4EBD22"/>
      </a:accent4>
      <a:accent5>
        <a:srgbClr val="188EAE"/>
      </a:accent5>
      <a:accent6>
        <a:srgbClr val="FAC81A"/>
      </a:accent6>
      <a:hlink>
        <a:srgbClr val="0000FF"/>
      </a:hlink>
      <a:folHlink>
        <a:srgbClr val="60569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914</Words>
  <Application>Microsoft Office PowerPoint</Application>
  <PresentationFormat>Widescreen</PresentationFormat>
  <Paragraphs>236</Paragraphs>
  <Slides>25</Slides>
  <Notes>8</Notes>
  <HiddenSlides>2</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25</vt:i4>
      </vt:variant>
    </vt:vector>
  </HeadingPairs>
  <TitlesOfParts>
    <vt:vector size="40" baseType="lpstr">
      <vt:lpstr>ＭＳ Ｐゴシック</vt:lpstr>
      <vt:lpstr>ＭＳ Ｐゴシック</vt:lpstr>
      <vt:lpstr>?? ??</vt:lpstr>
      <vt:lpstr>Arial</vt:lpstr>
      <vt:lpstr>Arial Black</vt:lpstr>
      <vt:lpstr>Calibri</vt:lpstr>
      <vt:lpstr>Calibri Light</vt:lpstr>
      <vt:lpstr>Times</vt:lpstr>
      <vt:lpstr>Times New Roman</vt:lpstr>
      <vt:lpstr>Wingdings</vt:lpstr>
      <vt:lpstr>Office Theme</vt:lpstr>
      <vt:lpstr>2_Office Theme</vt:lpstr>
      <vt:lpstr>Blank Presentation</vt:lpstr>
      <vt:lpstr>1_Office Theme</vt:lpstr>
      <vt:lpstr>3_Office Theme</vt:lpstr>
      <vt:lpstr>Modern Manufacturing Work Study </vt:lpstr>
      <vt:lpstr>Manufacturing and the Future:</vt:lpstr>
      <vt:lpstr>Working together to make manufacturing happen:</vt:lpstr>
      <vt:lpstr>The Program: Work Study</vt:lpstr>
      <vt:lpstr>Path to Industry</vt:lpstr>
      <vt:lpstr>PowerPoint Presentation</vt:lpstr>
      <vt:lpstr>Why Pursue the Work Study Program? </vt:lpstr>
      <vt:lpstr>Columbus State Community College</vt:lpstr>
      <vt:lpstr>Columbus State Community College</vt:lpstr>
      <vt:lpstr> Dollars and Cents:  </vt:lpstr>
      <vt:lpstr>Industry Partners</vt:lpstr>
      <vt:lpstr>PowerPoint Presentation</vt:lpstr>
      <vt:lpstr>PowerPoint Presentation</vt:lpstr>
      <vt:lpstr>PowerPoint Presentation</vt:lpstr>
      <vt:lpstr>PowerPoint Presentation</vt:lpstr>
      <vt:lpstr>PowerPoint Presentation</vt:lpstr>
      <vt:lpstr>Honda Overview </vt:lpstr>
      <vt:lpstr>PowerPoint Presentation</vt:lpstr>
      <vt:lpstr>PowerPoint Presentation</vt:lpstr>
      <vt:lpstr>Student Experience</vt:lpstr>
      <vt:lpstr>Eligibility Requirements</vt:lpstr>
      <vt:lpstr>Manufacturing recruiting video </vt:lpstr>
      <vt:lpstr>Bachelors Partnerships</vt:lpstr>
      <vt:lpstr>If you are interested:</vt:lpstr>
      <vt:lpstr>Thank You!  Questions?</vt:lpstr>
    </vt:vector>
  </TitlesOfParts>
  <Company>Columbus State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CSCC-Honda Work Study Program</dc:title>
  <dc:creator>Nichole A. Braun</dc:creator>
  <cp:lastModifiedBy>Anna Patterson</cp:lastModifiedBy>
  <cp:revision>63</cp:revision>
  <cp:lastPrinted>2015-02-17T19:46:35Z</cp:lastPrinted>
  <dcterms:created xsi:type="dcterms:W3CDTF">2014-09-26T19:17:07Z</dcterms:created>
  <dcterms:modified xsi:type="dcterms:W3CDTF">2016-08-18T20:11:16Z</dcterms:modified>
</cp:coreProperties>
</file>