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Bree Serif" panose="020B0604020202020204" charset="0"/>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5" d="100"/>
          <a:sy n="145" d="100"/>
        </p:scale>
        <p:origin x="62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22381335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88369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19882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02495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12135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49082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This research is supported by empirical evidence that service-learning is a successful low-income student retention tool.</a:t>
            </a:r>
          </a:p>
        </p:txBody>
      </p:sp>
    </p:spTree>
    <p:extLst>
      <p:ext uri="{BB962C8B-B14F-4D97-AF65-F5344CB8AC3E}">
        <p14:creationId xmlns:p14="http://schemas.microsoft.com/office/powerpoint/2010/main" val="3800350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89903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54577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26775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01614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18279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52627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Why do we do this?</a:t>
            </a:r>
          </a:p>
        </p:txBody>
      </p:sp>
    </p:spTree>
    <p:extLst>
      <p:ext uri="{BB962C8B-B14F-4D97-AF65-F5344CB8AC3E}">
        <p14:creationId xmlns:p14="http://schemas.microsoft.com/office/powerpoint/2010/main" val="87223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4817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19373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32640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14899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87377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63936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8085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79544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47901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Service-Learning Advocate</a:t>
            </a:r>
          </a:p>
          <a:p>
            <a:pPr lvl="0">
              <a:spcBef>
                <a:spcPts val="0"/>
              </a:spcBef>
              <a:buNone/>
            </a:pPr>
            <a:r>
              <a:rPr lang="en"/>
              <a:t>Gender pronouns: he/him/his</a:t>
            </a:r>
          </a:p>
          <a:p>
            <a:pPr lvl="0">
              <a:spcBef>
                <a:spcPts val="0"/>
              </a:spcBef>
              <a:buNone/>
            </a:pPr>
            <a:r>
              <a:rPr lang="en"/>
              <a:t>Fun fact: Jesse does more before 8am than most people do all day :D</a:t>
            </a:r>
          </a:p>
        </p:txBody>
      </p:sp>
    </p:spTree>
    <p:extLst>
      <p:ext uri="{BB962C8B-B14F-4D97-AF65-F5344CB8AC3E}">
        <p14:creationId xmlns:p14="http://schemas.microsoft.com/office/powerpoint/2010/main" val="359915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406400" algn="ctr" rtl="0">
              <a:spcBef>
                <a:spcPts val="0"/>
              </a:spcBef>
              <a:buClr>
                <a:schemeClr val="dk2"/>
              </a:buClr>
              <a:buSzPct val="100000"/>
              <a:buChar char="-"/>
            </a:pPr>
            <a:r>
              <a:rPr lang="en" sz="2800">
                <a:solidFill>
                  <a:schemeClr val="dk2"/>
                </a:solidFill>
              </a:rPr>
              <a:t>Recommendations for the SLA position</a:t>
            </a:r>
          </a:p>
          <a:p>
            <a:pPr marL="457200" lvl="0" indent="-406400" algn="ctr" rtl="0">
              <a:spcBef>
                <a:spcPts val="0"/>
              </a:spcBef>
              <a:buClr>
                <a:schemeClr val="dk2"/>
              </a:buClr>
              <a:buSzPct val="100000"/>
              <a:buChar char="-"/>
            </a:pPr>
            <a:r>
              <a:rPr lang="en" sz="2800">
                <a:solidFill>
                  <a:schemeClr val="dk2"/>
                </a:solidFill>
              </a:rPr>
              <a:t>Recommendations for service-learning support at Columbus State</a:t>
            </a:r>
          </a:p>
          <a:p>
            <a:pPr lvl="0" algn="l" rtl="0">
              <a:spcBef>
                <a:spcPts val="0"/>
              </a:spcBef>
              <a:buNone/>
            </a:pPr>
            <a:endParaRPr sz="2800">
              <a:solidFill>
                <a:schemeClr val="dk2"/>
              </a:solidFill>
            </a:endParaRPr>
          </a:p>
        </p:txBody>
      </p:sp>
    </p:spTree>
    <p:extLst>
      <p:ext uri="{BB962C8B-B14F-4D97-AF65-F5344CB8AC3E}">
        <p14:creationId xmlns:p14="http://schemas.microsoft.com/office/powerpoint/2010/main" val="2626921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7185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54023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Don’t forget your fun fact!</a:t>
            </a:r>
          </a:p>
        </p:txBody>
      </p:sp>
    </p:spTree>
    <p:extLst>
      <p:ext uri="{BB962C8B-B14F-4D97-AF65-F5344CB8AC3E}">
        <p14:creationId xmlns:p14="http://schemas.microsoft.com/office/powerpoint/2010/main" val="3704057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Name:</a:t>
            </a:r>
          </a:p>
          <a:p>
            <a:pPr lvl="0">
              <a:spcBef>
                <a:spcPts val="0"/>
              </a:spcBef>
              <a:buNone/>
            </a:pPr>
            <a:r>
              <a:rPr lang="en"/>
              <a:t>Gender Pronouns: </a:t>
            </a:r>
          </a:p>
          <a:p>
            <a:pPr lvl="0">
              <a:spcBef>
                <a:spcPts val="0"/>
              </a:spcBef>
              <a:buNone/>
            </a:pPr>
            <a:r>
              <a:rPr lang="en"/>
              <a:t>Fun Fact:</a:t>
            </a:r>
          </a:p>
        </p:txBody>
      </p:sp>
    </p:spTree>
    <p:extLst>
      <p:ext uri="{BB962C8B-B14F-4D97-AF65-F5344CB8AC3E}">
        <p14:creationId xmlns:p14="http://schemas.microsoft.com/office/powerpoint/2010/main" val="1349391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4405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r>
              <a:rPr lang="en-US" sz="1100" kern="1200" dirty="0" smtClean="0">
                <a:solidFill>
                  <a:schemeClr val="tx1"/>
                </a:solidFill>
                <a:effectLst/>
                <a:latin typeface="+mn-lt"/>
                <a:ea typeface="+mn-ea"/>
                <a:cs typeface="+mn-cs"/>
              </a:rPr>
              <a:t>The work that the Service-Learning Advocates and I do is funded by three organizations: The Corporation for National and Community Service, Ohio Campus Compact and Columbus State Community College.</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The Corporation for National and Community Service is a U.S. federal government agency that engages more than five million Americans in service through AmeriCorps State and National, National Civilian Community Service Corps, Senior Corps, AmeriCorps VISTA and many other national service initiatives. The goal of AmeriCorps VISTA is to fight poverty by strengthening the capacity of community organizations through administrative and organizational indirect service. AmeriCorps VISTA members serve low-income communities by developing initiatives like after school reading programs, creating food pantries and community gardens, building a social media presence for non-profits, and a number of other important initiatives that increase the ability of community organizations to eliminate poverty.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Ohio Campus Compact is a statewide non-profit coalition of 40 college and university presidents and their campuses working to promote and develop the civic purposes of higher education. Columbus State is an active member of Ohio Campus Compact, or OCC. Connect2Complete is one program that OCC runs in partnership with several colleges and universities, including Columbus State. The goal of Connect2Complete is to improve low-income student retention and graduation rates through a unique combination of peer advocacy and community engagement activities. Last year, I served as an AmeriCorps VISTA member by helping to institutionalize the peer advocacy component of this program in the newly formed Student Advocacy Center at Columbus State. I was able to help define the work of a new department of campus. I supervised 12 student employees as they did the direct work of connecting low-income students at Columbus State to resources like subsidized housing, food stamps, child care assistance, affordable transportation, and healthcare.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This year I moved into supporting service-learning at Columbus State in order to fulfil the community engagement portion of the Connect2Complete program. Columbus State instructors have implemented service-learning projects and courses for several years, but have not yet been granted a sustainable or renewable budget to continue to expand service-learning at Columbus State. My main goal has been to provide instructor support in create service-learning classes and projects at Columbus State that focus on teaching students about poverty and providing marginalized students in these classes with safer spaces to process their service experiences. Instructors at Columbus State often are not paid for the time they put into designing service-learning classes, which deters many from being able to commit to service-learning the ways they would like to.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At Columbus State, I serve under Nancy Case in Community and Civic Engagement because my primary objective is to create and help sustain community and campus partnerships for instructors. I try to ensure that the partnerships are mutually beneficial for students and the community service recipients. I am able to do this through a talented and dedicated team of student employees, known as the Service-Learning Advocates. Each Service-Learning Advocate is partnered with a different service-learning class and works with the lead instructor in that class to develop community and campus partnerships and facilitate peer led reflection before, during and after they complete their service. Some of these classes have official service-learning designations, some are in the process of getting this designation, and some prefer to have a service-learning project in the class, but do not seek to have an official designation.</a:t>
            </a:r>
          </a:p>
          <a:p>
            <a:r>
              <a:rPr lang="en-US" sz="1100" kern="1200" dirty="0" smtClean="0">
                <a:solidFill>
                  <a:schemeClr val="tx1"/>
                </a:solidFill>
                <a:effectLst/>
                <a:latin typeface="+mn-lt"/>
                <a:ea typeface="+mn-ea"/>
                <a:cs typeface="+mn-cs"/>
              </a:rPr>
              <a:t> </a:t>
            </a:r>
          </a:p>
          <a:p>
            <a:pPr lvl="0">
              <a:spcBef>
                <a:spcPts val="0"/>
              </a:spcBef>
              <a:buNone/>
            </a:pPr>
            <a:endParaRPr lang="en" sz="1150" dirty="0">
              <a:highlight>
                <a:srgbClr val="FFFFFF"/>
              </a:highlight>
            </a:endParaRPr>
          </a:p>
        </p:txBody>
      </p:sp>
    </p:spTree>
    <p:extLst>
      <p:ext uri="{BB962C8B-B14F-4D97-AF65-F5344CB8AC3E}">
        <p14:creationId xmlns:p14="http://schemas.microsoft.com/office/powerpoint/2010/main" val="1789062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50439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path path="circle">
            <a:fillToRect l="50000" t="50000" r="50000" b="50000"/>
          </a:path>
          <a:tileRect/>
        </a:gradFill>
        <a:effectLst/>
      </p:bgPr>
    </p:bg>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699" y="744575"/>
            <a:ext cx="8520600" cy="2052600"/>
          </a:xfrm>
          <a:prstGeom prst="rect">
            <a:avLst/>
          </a:prstGeom>
        </p:spPr>
        <p:txBody>
          <a:bodyPr lIns="91425" tIns="91425" rIns="91425" bIns="91425" anchor="b" anchorCtr="0">
            <a:noAutofit/>
          </a:bodyPr>
          <a:lstStyle/>
          <a:p>
            <a:pPr lvl="0">
              <a:spcBef>
                <a:spcPts val="0"/>
              </a:spcBef>
              <a:buNone/>
            </a:pPr>
            <a:r>
              <a:rPr lang="en" b="1">
                <a:latin typeface="Bree Serif"/>
                <a:ea typeface="Bree Serif"/>
                <a:cs typeface="Bree Serif"/>
                <a:sym typeface="Bree Serif"/>
              </a:rPr>
              <a:t>Service-Learning Advocates: </a:t>
            </a:r>
          </a:p>
          <a:p>
            <a:pPr lvl="0">
              <a:spcBef>
                <a:spcPts val="0"/>
              </a:spcBef>
              <a:buNone/>
            </a:pPr>
            <a:r>
              <a:rPr lang="en">
                <a:latin typeface="Bree Serif"/>
                <a:ea typeface="Bree Serif"/>
                <a:cs typeface="Bree Serif"/>
                <a:sym typeface="Bree Serif"/>
              </a:rPr>
              <a:t>What do they do?</a:t>
            </a:r>
          </a:p>
        </p:txBody>
      </p:sp>
      <p:sp>
        <p:nvSpPr>
          <p:cNvPr id="55" name="Shape 55"/>
          <p:cNvSpPr txBox="1">
            <a:spLocks noGrp="1"/>
          </p:cNvSpPr>
          <p:nvPr>
            <p:ph type="subTitle" idx="1"/>
          </p:nvPr>
        </p:nvSpPr>
        <p:spPr>
          <a:xfrm>
            <a:off x="1432800" y="3340275"/>
            <a:ext cx="6278400" cy="792600"/>
          </a:xfrm>
          <a:prstGeom prst="rect">
            <a:avLst/>
          </a:prstGeom>
        </p:spPr>
        <p:txBody>
          <a:bodyPr lIns="91425" tIns="91425" rIns="91425" bIns="91425" anchor="t" anchorCtr="0">
            <a:noAutofit/>
          </a:bodyPr>
          <a:lstStyle/>
          <a:p>
            <a:pPr lvl="0">
              <a:spcBef>
                <a:spcPts val="0"/>
              </a:spcBef>
              <a:buNone/>
            </a:pPr>
            <a:r>
              <a:rPr lang="en" sz="2400" b="1">
                <a:latin typeface="Bree Serif"/>
                <a:ea typeface="Bree Serif"/>
                <a:cs typeface="Bree Serif"/>
                <a:sym typeface="Bree Serif"/>
              </a:rPr>
              <a:t>Rizz Dickson</a:t>
            </a:r>
            <a:r>
              <a:rPr lang="en" sz="2400">
                <a:latin typeface="Bree Serif"/>
                <a:ea typeface="Bree Serif"/>
                <a:cs typeface="Bree Serif"/>
                <a:sym typeface="Bree Serif"/>
              </a:rPr>
              <a:t>, </a:t>
            </a:r>
            <a:r>
              <a:rPr lang="en" sz="2400" b="1">
                <a:latin typeface="Bree Serif"/>
                <a:ea typeface="Bree Serif"/>
                <a:cs typeface="Bree Serif"/>
                <a:sym typeface="Bree Serif"/>
              </a:rPr>
              <a:t>Reilly Linehan</a:t>
            </a:r>
            <a:r>
              <a:rPr lang="en" sz="2400">
                <a:latin typeface="Bree Serif"/>
                <a:ea typeface="Bree Serif"/>
                <a:cs typeface="Bree Serif"/>
                <a:sym typeface="Bree Serif"/>
              </a:rPr>
              <a:t>, </a:t>
            </a:r>
            <a:r>
              <a:rPr lang="en" sz="2400" b="1">
                <a:latin typeface="Bree Serif"/>
                <a:ea typeface="Bree Serif"/>
                <a:cs typeface="Bree Serif"/>
                <a:sym typeface="Bree Serif"/>
              </a:rPr>
              <a:t>Jesse Gavin</a:t>
            </a:r>
            <a:r>
              <a:rPr lang="en" sz="2400">
                <a:latin typeface="Bree Serif"/>
                <a:ea typeface="Bree Serif"/>
                <a:cs typeface="Bree Serif"/>
                <a:sym typeface="Bree Serif"/>
              </a:rPr>
              <a:t>, </a:t>
            </a:r>
            <a:r>
              <a:rPr lang="en" sz="2400" b="1">
                <a:latin typeface="Bree Serif"/>
                <a:ea typeface="Bree Serif"/>
                <a:cs typeface="Bree Serif"/>
                <a:sym typeface="Bree Serif"/>
              </a:rPr>
              <a:t>Starr Cobryn </a:t>
            </a:r>
            <a:r>
              <a:rPr lang="en" sz="2400">
                <a:latin typeface="Bree Serif"/>
                <a:ea typeface="Bree Serif"/>
                <a:cs typeface="Bree Serif"/>
                <a:sym typeface="Bree Serif"/>
              </a:rPr>
              <a:t>, &amp; </a:t>
            </a:r>
            <a:r>
              <a:rPr lang="en" sz="2400" b="1">
                <a:latin typeface="Bree Serif"/>
                <a:ea typeface="Bree Serif"/>
                <a:cs typeface="Bree Serif"/>
                <a:sym typeface="Bree Serif"/>
              </a:rPr>
              <a:t>Chloe Greenlee </a:t>
            </a:r>
          </a:p>
        </p:txBody>
      </p:sp>
      <p:pic>
        <p:nvPicPr>
          <p:cNvPr id="56" name="Shape 56" descr="star bronze winner award metal ..."/>
          <p:cNvPicPr preferRelativeResize="0"/>
          <p:nvPr/>
        </p:nvPicPr>
        <p:blipFill>
          <a:blip r:embed="rId3">
            <a:alphaModFix/>
          </a:blip>
          <a:stretch>
            <a:fillRect/>
          </a:stretch>
        </p:blipFill>
        <p:spPr>
          <a:xfrm rot="-1590558">
            <a:off x="625462" y="429305"/>
            <a:ext cx="674796" cy="715539"/>
          </a:xfrm>
          <a:prstGeom prst="rect">
            <a:avLst/>
          </a:prstGeom>
          <a:noFill/>
          <a:ln>
            <a:noFill/>
          </a:ln>
        </p:spPr>
      </p:pic>
      <p:pic>
        <p:nvPicPr>
          <p:cNvPr id="57" name="Shape 57" descr="star bronze winner award metal ..."/>
          <p:cNvPicPr preferRelativeResize="0"/>
          <p:nvPr/>
        </p:nvPicPr>
        <p:blipFill>
          <a:blip r:embed="rId3">
            <a:alphaModFix/>
          </a:blip>
          <a:stretch>
            <a:fillRect/>
          </a:stretch>
        </p:blipFill>
        <p:spPr>
          <a:xfrm rot="132320">
            <a:off x="799812" y="2693005"/>
            <a:ext cx="674796" cy="715540"/>
          </a:xfrm>
          <a:prstGeom prst="rect">
            <a:avLst/>
          </a:prstGeom>
          <a:noFill/>
          <a:ln>
            <a:noFill/>
          </a:ln>
        </p:spPr>
      </p:pic>
      <p:pic>
        <p:nvPicPr>
          <p:cNvPr id="58" name="Shape 58" descr="star bronze winner award metal ..."/>
          <p:cNvPicPr preferRelativeResize="0"/>
          <p:nvPr/>
        </p:nvPicPr>
        <p:blipFill>
          <a:blip r:embed="rId3">
            <a:alphaModFix/>
          </a:blip>
          <a:stretch>
            <a:fillRect/>
          </a:stretch>
        </p:blipFill>
        <p:spPr>
          <a:xfrm rot="2699988">
            <a:off x="422037" y="1498055"/>
            <a:ext cx="674797" cy="715540"/>
          </a:xfrm>
          <a:prstGeom prst="rect">
            <a:avLst/>
          </a:prstGeom>
          <a:noFill/>
          <a:ln>
            <a:noFill/>
          </a:ln>
        </p:spPr>
      </p:pic>
      <p:pic>
        <p:nvPicPr>
          <p:cNvPr id="59" name="Shape 59" descr="star bronze winner award metal ..."/>
          <p:cNvPicPr preferRelativeResize="0"/>
          <p:nvPr/>
        </p:nvPicPr>
        <p:blipFill>
          <a:blip r:embed="rId3">
            <a:alphaModFix/>
          </a:blip>
          <a:stretch>
            <a:fillRect/>
          </a:stretch>
        </p:blipFill>
        <p:spPr>
          <a:xfrm rot="-1590558">
            <a:off x="7835412" y="535755"/>
            <a:ext cx="674796" cy="715539"/>
          </a:xfrm>
          <a:prstGeom prst="rect">
            <a:avLst/>
          </a:prstGeom>
          <a:noFill/>
          <a:ln>
            <a:noFill/>
          </a:ln>
        </p:spPr>
      </p:pic>
      <p:pic>
        <p:nvPicPr>
          <p:cNvPr id="60" name="Shape 60" descr="star bronze winner award metal ..."/>
          <p:cNvPicPr preferRelativeResize="0"/>
          <p:nvPr/>
        </p:nvPicPr>
        <p:blipFill>
          <a:blip r:embed="rId3">
            <a:alphaModFix/>
          </a:blip>
          <a:stretch>
            <a:fillRect/>
          </a:stretch>
        </p:blipFill>
        <p:spPr>
          <a:xfrm rot="-3143711">
            <a:off x="8208037" y="1498055"/>
            <a:ext cx="674797" cy="715541"/>
          </a:xfrm>
          <a:prstGeom prst="rect">
            <a:avLst/>
          </a:prstGeom>
          <a:noFill/>
          <a:ln>
            <a:noFill/>
          </a:ln>
        </p:spPr>
      </p:pic>
      <p:pic>
        <p:nvPicPr>
          <p:cNvPr id="61" name="Shape 61" descr="star bronze winner award metal ..."/>
          <p:cNvPicPr preferRelativeResize="0"/>
          <p:nvPr/>
        </p:nvPicPr>
        <p:blipFill>
          <a:blip r:embed="rId3">
            <a:alphaModFix/>
          </a:blip>
          <a:stretch>
            <a:fillRect/>
          </a:stretch>
        </p:blipFill>
        <p:spPr>
          <a:xfrm rot="132320">
            <a:off x="8069637" y="2612005"/>
            <a:ext cx="674796" cy="7155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lin ang="5400012" scaled="0"/>
        </a:gradFill>
        <a:effectLst/>
      </p:bgPr>
    </p:bg>
    <p:spTree>
      <p:nvGrpSpPr>
        <p:cNvPr id="1" name="Shape 130"/>
        <p:cNvGrpSpPr/>
        <p:nvPr/>
      </p:nvGrpSpPr>
      <p:grpSpPr>
        <a:xfrm>
          <a:off x="0" y="0"/>
          <a:ext cx="0" cy="0"/>
          <a:chOff x="0" y="0"/>
          <a:chExt cx="0" cy="0"/>
        </a:xfrm>
      </p:grpSpPr>
      <p:sp>
        <p:nvSpPr>
          <p:cNvPr id="131" name="Shape 131"/>
          <p:cNvSpPr txBox="1">
            <a:spLocks noGrp="1"/>
          </p:cNvSpPr>
          <p:nvPr>
            <p:ph type="ctrTitle"/>
          </p:nvPr>
        </p:nvSpPr>
        <p:spPr>
          <a:xfrm>
            <a:off x="4175" y="-716000"/>
            <a:ext cx="9008400" cy="2052600"/>
          </a:xfrm>
          <a:prstGeom prst="rect">
            <a:avLst/>
          </a:prstGeom>
        </p:spPr>
        <p:txBody>
          <a:bodyPr lIns="91425" tIns="91425" rIns="91425" bIns="91425" anchor="b" anchorCtr="0">
            <a:noAutofit/>
          </a:bodyPr>
          <a:lstStyle/>
          <a:p>
            <a:pPr lvl="0" rtl="0">
              <a:spcBef>
                <a:spcPts val="0"/>
              </a:spcBef>
              <a:buNone/>
            </a:pPr>
            <a:r>
              <a:rPr lang="en" sz="3000">
                <a:latin typeface="Bree Serif"/>
                <a:ea typeface="Bree Serif"/>
                <a:cs typeface="Bree Serif"/>
                <a:sym typeface="Bree Serif"/>
              </a:rPr>
              <a:t>Why do we need Service-Learning Advocates &amp; </a:t>
            </a:r>
          </a:p>
          <a:p>
            <a:pPr lvl="0">
              <a:spcBef>
                <a:spcPts val="0"/>
              </a:spcBef>
              <a:buNone/>
            </a:pPr>
            <a:r>
              <a:rPr lang="en" sz="3000">
                <a:latin typeface="Bree Serif"/>
                <a:ea typeface="Bree Serif"/>
                <a:cs typeface="Bree Serif"/>
                <a:sym typeface="Bree Serif"/>
              </a:rPr>
              <a:t>a Service-Learning Coordinator at Columbus State?</a:t>
            </a:r>
          </a:p>
        </p:txBody>
      </p:sp>
      <p:sp>
        <p:nvSpPr>
          <p:cNvPr id="132" name="Shape 132"/>
          <p:cNvSpPr txBox="1"/>
          <p:nvPr/>
        </p:nvSpPr>
        <p:spPr>
          <a:xfrm>
            <a:off x="233800" y="1416250"/>
            <a:ext cx="8679600" cy="2579100"/>
          </a:xfrm>
          <a:prstGeom prst="rect">
            <a:avLst/>
          </a:prstGeom>
          <a:noFill/>
          <a:ln>
            <a:noFill/>
          </a:ln>
        </p:spPr>
        <p:txBody>
          <a:bodyPr lIns="91425" tIns="91425" rIns="91425" bIns="91425" anchor="t" anchorCtr="0">
            <a:noAutofit/>
          </a:bodyPr>
          <a:lstStyle/>
          <a:p>
            <a:pPr marL="457200" lvl="0" indent="-355600" rtl="0">
              <a:spcBef>
                <a:spcPts val="0"/>
              </a:spcBef>
              <a:buSzPct val="100000"/>
              <a:buFont typeface="Bree Serif"/>
              <a:buChar char="●"/>
            </a:pPr>
            <a:r>
              <a:rPr lang="en" sz="2000">
                <a:latin typeface="Bree Serif"/>
                <a:ea typeface="Bree Serif"/>
                <a:cs typeface="Bree Serif"/>
                <a:sym typeface="Bree Serif"/>
              </a:rPr>
              <a:t>Building and maintaining community partnerships that actually meet the needs of both our surrounding community and service-learning students takes time and hard work. </a:t>
            </a:r>
          </a:p>
          <a:p>
            <a:pPr marL="457200" lvl="0" indent="-355600" rtl="0">
              <a:spcBef>
                <a:spcPts val="0"/>
              </a:spcBef>
              <a:buSzPct val="100000"/>
              <a:buFont typeface="Bree Serif"/>
              <a:buChar char="●"/>
            </a:pPr>
            <a:r>
              <a:rPr lang="en" sz="2000">
                <a:latin typeface="Bree Serif"/>
                <a:ea typeface="Bree Serif"/>
                <a:cs typeface="Bree Serif"/>
                <a:sym typeface="Bree Serif"/>
              </a:rPr>
              <a:t>There is currently not a renewable budget for service-learning at Columbus State.</a:t>
            </a:r>
          </a:p>
          <a:p>
            <a:pPr marL="457200" lvl="0" indent="-355600" rtl="0">
              <a:spcBef>
                <a:spcPts val="0"/>
              </a:spcBef>
              <a:buSzPct val="100000"/>
              <a:buFont typeface="Bree Serif"/>
              <a:buChar char="●"/>
            </a:pPr>
            <a:r>
              <a:rPr lang="en" sz="2000">
                <a:latin typeface="Bree Serif"/>
                <a:ea typeface="Bree Serif"/>
                <a:cs typeface="Bree Serif"/>
                <a:sym typeface="Bree Serif"/>
              </a:rPr>
              <a:t>Instructors do not get reassign time for the work they put into service-learning.</a:t>
            </a:r>
          </a:p>
          <a:p>
            <a:pPr marL="457200" lvl="0" indent="-355600" rtl="0">
              <a:spcBef>
                <a:spcPts val="0"/>
              </a:spcBef>
              <a:buSzPct val="100000"/>
              <a:buFont typeface="Bree Serif"/>
              <a:buChar char="●"/>
            </a:pPr>
            <a:r>
              <a:rPr lang="en" sz="2000">
                <a:latin typeface="Bree Serif"/>
                <a:ea typeface="Bree Serif"/>
                <a:cs typeface="Bree Serif"/>
                <a:sym typeface="Bree Serif"/>
              </a:rPr>
              <a:t>Instructors cannot be everywhere at once.</a:t>
            </a:r>
          </a:p>
          <a:p>
            <a:pPr marL="457200" lvl="0" indent="-355600" rtl="0">
              <a:spcBef>
                <a:spcPts val="0"/>
              </a:spcBef>
              <a:buSzPct val="100000"/>
              <a:buFont typeface="Bree Serif"/>
              <a:buChar char="●"/>
            </a:pPr>
            <a:r>
              <a:rPr lang="en" sz="2000">
                <a:solidFill>
                  <a:schemeClr val="dk1"/>
                </a:solidFill>
                <a:latin typeface="Bree Serif"/>
                <a:ea typeface="Bree Serif"/>
                <a:cs typeface="Bree Serif"/>
                <a:sym typeface="Bree Serif"/>
              </a:rPr>
              <a:t>Peer leaders can be an effective way of getting marginalized students to persist in service, open up during reflection and be academically successful.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lin ang="5400012" scaled="0"/>
        </a:gradFill>
        <a:effectLst/>
      </p:bgPr>
    </p:bg>
    <p:spTree>
      <p:nvGrpSpPr>
        <p:cNvPr id="1" name="Shape 136"/>
        <p:cNvGrpSpPr/>
        <p:nvPr/>
      </p:nvGrpSpPr>
      <p:grpSpPr>
        <a:xfrm>
          <a:off x="0" y="0"/>
          <a:ext cx="0" cy="0"/>
          <a:chOff x="0" y="0"/>
          <a:chExt cx="0" cy="0"/>
        </a:xfrm>
      </p:grpSpPr>
      <p:sp>
        <p:nvSpPr>
          <p:cNvPr id="137" name="Shape 137"/>
          <p:cNvSpPr txBox="1">
            <a:spLocks noGrp="1"/>
          </p:cNvSpPr>
          <p:nvPr>
            <p:ph type="ctrTitle"/>
          </p:nvPr>
        </p:nvSpPr>
        <p:spPr>
          <a:xfrm>
            <a:off x="180300" y="1533350"/>
            <a:ext cx="8740500" cy="963300"/>
          </a:xfrm>
          <a:prstGeom prst="rect">
            <a:avLst/>
          </a:prstGeom>
        </p:spPr>
        <p:txBody>
          <a:bodyPr lIns="91425" tIns="91425" rIns="91425" bIns="91425" anchor="b" anchorCtr="0">
            <a:noAutofit/>
          </a:bodyPr>
          <a:lstStyle/>
          <a:p>
            <a:pPr lvl="0">
              <a:spcBef>
                <a:spcPts val="0"/>
              </a:spcBef>
              <a:buNone/>
            </a:pPr>
            <a:r>
              <a:rPr lang="en" sz="3100" b="1" u="sng">
                <a:latin typeface="Bree Serif"/>
                <a:ea typeface="Bree Serif"/>
                <a:cs typeface="Bree Serif"/>
                <a:sym typeface="Bree Serif"/>
              </a:rPr>
              <a:t>Supporting Data</a:t>
            </a:r>
          </a:p>
          <a:p>
            <a:pPr lvl="0">
              <a:spcBef>
                <a:spcPts val="0"/>
              </a:spcBef>
              <a:buNone/>
            </a:pPr>
            <a:endParaRPr sz="1200" b="1" u="sng">
              <a:latin typeface="Bree Serif"/>
              <a:ea typeface="Bree Serif"/>
              <a:cs typeface="Bree Serif"/>
              <a:sym typeface="Bree Serif"/>
            </a:endParaRPr>
          </a:p>
          <a:p>
            <a:pPr lvl="0" rtl="0">
              <a:spcBef>
                <a:spcPts val="0"/>
              </a:spcBef>
              <a:buNone/>
            </a:pPr>
            <a:r>
              <a:rPr lang="en" sz="2400">
                <a:latin typeface="Bree Serif"/>
                <a:ea typeface="Bree Serif"/>
                <a:cs typeface="Bree Serif"/>
                <a:sym typeface="Bree Serif"/>
              </a:rPr>
              <a:t>Service-Learning is a good fit for C2C because a larger percentage of low-income students enroll in service-learning classes than the percentage of low-income students enrolled  in the general student population at Columbus State.</a:t>
            </a:r>
          </a:p>
        </p:txBody>
      </p:sp>
      <p:sp>
        <p:nvSpPr>
          <p:cNvPr id="138" name="Shape 138"/>
          <p:cNvSpPr txBox="1"/>
          <p:nvPr/>
        </p:nvSpPr>
        <p:spPr>
          <a:xfrm>
            <a:off x="268750" y="2413075"/>
            <a:ext cx="8652000" cy="2601000"/>
          </a:xfrm>
          <a:prstGeom prst="rect">
            <a:avLst/>
          </a:prstGeom>
          <a:noFill/>
          <a:ln>
            <a:noFill/>
          </a:ln>
        </p:spPr>
        <p:txBody>
          <a:bodyPr lIns="91425" tIns="91425" rIns="91425" bIns="91425" anchor="t" anchorCtr="0">
            <a:noAutofit/>
          </a:bodyPr>
          <a:lstStyle/>
          <a:p>
            <a:pPr marL="457200" lvl="0" indent="-355600" rtl="0">
              <a:spcBef>
                <a:spcPts val="0"/>
              </a:spcBef>
              <a:buSzPct val="100000"/>
              <a:buFont typeface="Bree Serif"/>
              <a:buChar char="●"/>
            </a:pPr>
            <a:r>
              <a:rPr lang="en" sz="2000">
                <a:latin typeface="Bree Serif"/>
                <a:ea typeface="Bree Serif"/>
                <a:cs typeface="Bree Serif"/>
                <a:sym typeface="Bree Serif"/>
              </a:rPr>
              <a:t>In Autumn 2016, we worked with </a:t>
            </a:r>
            <a:r>
              <a:rPr lang="en" sz="2000" b="1">
                <a:latin typeface="Bree Serif"/>
                <a:ea typeface="Bree Serif"/>
                <a:cs typeface="Bree Serif"/>
                <a:sym typeface="Bree Serif"/>
              </a:rPr>
              <a:t>233</a:t>
            </a:r>
            <a:r>
              <a:rPr lang="en" sz="2000">
                <a:latin typeface="Bree Serif"/>
                <a:ea typeface="Bree Serif"/>
                <a:cs typeface="Bree Serif"/>
                <a:sym typeface="Bree Serif"/>
              </a:rPr>
              <a:t> students in 3 classes, PSY 2340-S, IEP 2403, &amp; AUTO 2399. </a:t>
            </a:r>
          </a:p>
          <a:p>
            <a:pPr marL="914400" lvl="1" indent="-355600" rtl="0">
              <a:spcBef>
                <a:spcPts val="0"/>
              </a:spcBef>
              <a:buSzPct val="100000"/>
              <a:buFont typeface="Bree Serif"/>
              <a:buChar char="○"/>
            </a:pPr>
            <a:r>
              <a:rPr lang="en" sz="2000">
                <a:solidFill>
                  <a:schemeClr val="dk1"/>
                </a:solidFill>
                <a:latin typeface="Bree Serif"/>
                <a:ea typeface="Bree Serif"/>
                <a:cs typeface="Bree Serif"/>
                <a:sym typeface="Bree Serif"/>
              </a:rPr>
              <a:t>PSY 2340-S had 7 sections, IEP 2403 had 1 section &amp; AUTO 2399 had 1 section.</a:t>
            </a:r>
          </a:p>
          <a:p>
            <a:pPr marL="457200" lvl="0" indent="0" rtl="0">
              <a:spcBef>
                <a:spcPts val="0"/>
              </a:spcBef>
              <a:buNone/>
            </a:pPr>
            <a:endParaRPr sz="1200">
              <a:solidFill>
                <a:schemeClr val="dk1"/>
              </a:solidFill>
              <a:latin typeface="Bree Serif"/>
              <a:ea typeface="Bree Serif"/>
              <a:cs typeface="Bree Serif"/>
              <a:sym typeface="Bree Serif"/>
            </a:endParaRPr>
          </a:p>
          <a:p>
            <a:pPr marL="457200" lvl="0" indent="-355600" rtl="0">
              <a:spcBef>
                <a:spcPts val="0"/>
              </a:spcBef>
              <a:buSzPct val="100000"/>
              <a:buFont typeface="Bree Serif"/>
              <a:buChar char="●"/>
            </a:pPr>
            <a:r>
              <a:rPr lang="en" sz="2000" b="1">
                <a:latin typeface="Bree Serif"/>
                <a:ea typeface="Bree Serif"/>
                <a:cs typeface="Bree Serif"/>
                <a:sym typeface="Bree Serif"/>
              </a:rPr>
              <a:t>41%</a:t>
            </a:r>
            <a:r>
              <a:rPr lang="en" sz="2000">
                <a:latin typeface="Bree Serif"/>
                <a:ea typeface="Bree Serif"/>
                <a:cs typeface="Bree Serif"/>
                <a:sym typeface="Bree Serif"/>
              </a:rPr>
              <a:t> of these students were </a:t>
            </a:r>
            <a:r>
              <a:rPr lang="en" sz="2000" b="1">
                <a:latin typeface="Bree Serif"/>
                <a:ea typeface="Bree Serif"/>
                <a:cs typeface="Bree Serif"/>
                <a:sym typeface="Bree Serif"/>
              </a:rPr>
              <a:t>Pell-eligible. </a:t>
            </a:r>
          </a:p>
          <a:p>
            <a:pPr marL="914400" lvl="1" indent="-355600" rtl="0">
              <a:spcBef>
                <a:spcPts val="0"/>
              </a:spcBef>
              <a:buSzPct val="100000"/>
              <a:buFont typeface="Bree Serif"/>
              <a:buChar char="○"/>
            </a:pPr>
            <a:r>
              <a:rPr lang="en" sz="2000">
                <a:solidFill>
                  <a:schemeClr val="dk1"/>
                </a:solidFill>
                <a:latin typeface="Bree Serif"/>
                <a:ea typeface="Bree Serif"/>
                <a:cs typeface="Bree Serif"/>
                <a:sym typeface="Bree Serif"/>
              </a:rPr>
              <a:t>In comparison, </a:t>
            </a:r>
            <a:r>
              <a:rPr lang="en" sz="2000" b="1">
                <a:solidFill>
                  <a:schemeClr val="dk1"/>
                </a:solidFill>
                <a:latin typeface="Bree Serif"/>
                <a:ea typeface="Bree Serif"/>
                <a:cs typeface="Bree Serif"/>
                <a:sym typeface="Bree Serif"/>
              </a:rPr>
              <a:t>28%</a:t>
            </a:r>
            <a:r>
              <a:rPr lang="en" sz="2000">
                <a:solidFill>
                  <a:schemeClr val="dk1"/>
                </a:solidFill>
                <a:latin typeface="Bree Serif"/>
                <a:ea typeface="Bree Serif"/>
                <a:cs typeface="Bree Serif"/>
                <a:sym typeface="Bree Serif"/>
              </a:rPr>
              <a:t> of the general student population was Pell-eligible in Autumn 2016.</a:t>
            </a:r>
          </a:p>
          <a:p>
            <a:pPr marR="0" lvl="0" algn="l" rtl="0">
              <a:lnSpc>
                <a:spcPct val="100000"/>
              </a:lnSpc>
              <a:spcBef>
                <a:spcPts val="0"/>
              </a:spcBef>
              <a:spcAft>
                <a:spcPts val="0"/>
              </a:spcAft>
              <a:buNone/>
            </a:pPr>
            <a:endParaRPr>
              <a:solidFill>
                <a:schemeClr val="dk1"/>
              </a:solidFill>
              <a:latin typeface="Bree Serif"/>
              <a:ea typeface="Bree Serif"/>
              <a:cs typeface="Bree Serif"/>
              <a:sym typeface="Bree Serif"/>
            </a:endParaRPr>
          </a:p>
          <a:p>
            <a:pPr marL="457200" lvl="0" indent="0" rtl="0">
              <a:spcBef>
                <a:spcPts val="0"/>
              </a:spcBef>
              <a:buNone/>
            </a:pPr>
            <a:endParaRPr>
              <a:latin typeface="Bree Serif"/>
              <a:ea typeface="Bree Serif"/>
              <a:cs typeface="Bree Serif"/>
              <a:sym typeface="Bree Serif"/>
            </a:endParaRPr>
          </a:p>
          <a:p>
            <a:pPr marL="457200" lvl="0" indent="0" rtl="0">
              <a:spcBef>
                <a:spcPts val="0"/>
              </a:spcBef>
              <a:buNone/>
            </a:pPr>
            <a:endParaRPr>
              <a:latin typeface="Bree Serif"/>
              <a:ea typeface="Bree Serif"/>
              <a:cs typeface="Bree Serif"/>
              <a:sym typeface="Bree Serif"/>
            </a:endParaRPr>
          </a:p>
          <a:p>
            <a:pPr marL="457200" lvl="0" indent="0" rtl="0">
              <a:spcBef>
                <a:spcPts val="0"/>
              </a:spcBef>
              <a:buNone/>
            </a:pPr>
            <a:endParaRPr>
              <a:latin typeface="Bree Serif"/>
              <a:ea typeface="Bree Serif"/>
              <a:cs typeface="Bree Serif"/>
              <a:sym typeface="Bree Serif"/>
            </a:endParaRPr>
          </a:p>
          <a:p>
            <a:pPr marL="457200" lvl="0" indent="0" rtl="0">
              <a:spcBef>
                <a:spcPts val="0"/>
              </a:spcBef>
              <a:buNone/>
            </a:pPr>
            <a:endParaRPr>
              <a:latin typeface="Bree Serif"/>
              <a:ea typeface="Bree Serif"/>
              <a:cs typeface="Bree Serif"/>
              <a:sym typeface="Bree Serif"/>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DBD4EB"/>
            </a:gs>
            <a:gs pos="100000">
              <a:srgbClr val="9180BB"/>
            </a:gs>
          </a:gsLst>
          <a:lin ang="5400012" scaled="0"/>
        </a:gradFill>
        <a:effectLst/>
      </p:bgPr>
    </p:bg>
    <p:spTree>
      <p:nvGrpSpPr>
        <p:cNvPr id="1" name="Shape 142"/>
        <p:cNvGrpSpPr/>
        <p:nvPr/>
      </p:nvGrpSpPr>
      <p:grpSpPr>
        <a:xfrm>
          <a:off x="0" y="0"/>
          <a:ext cx="0" cy="0"/>
          <a:chOff x="0" y="0"/>
          <a:chExt cx="0" cy="0"/>
        </a:xfrm>
      </p:grpSpPr>
      <p:sp>
        <p:nvSpPr>
          <p:cNvPr id="143" name="Shape 143"/>
          <p:cNvSpPr txBox="1">
            <a:spLocks noGrp="1"/>
          </p:cNvSpPr>
          <p:nvPr>
            <p:ph type="ctrTitle"/>
          </p:nvPr>
        </p:nvSpPr>
        <p:spPr>
          <a:xfrm>
            <a:off x="311700" y="1420600"/>
            <a:ext cx="8520600" cy="963300"/>
          </a:xfrm>
          <a:prstGeom prst="rect">
            <a:avLst/>
          </a:prstGeom>
        </p:spPr>
        <p:txBody>
          <a:bodyPr lIns="91425" tIns="91425" rIns="91425" bIns="91425" anchor="b" anchorCtr="0">
            <a:noAutofit/>
          </a:bodyPr>
          <a:lstStyle/>
          <a:p>
            <a:pPr lvl="0">
              <a:spcBef>
                <a:spcPts val="0"/>
              </a:spcBef>
              <a:buNone/>
            </a:pPr>
            <a:r>
              <a:rPr lang="en" sz="3100" b="1" u="sng">
                <a:latin typeface="Bree Serif"/>
                <a:ea typeface="Bree Serif"/>
                <a:cs typeface="Bree Serif"/>
                <a:sym typeface="Bree Serif"/>
              </a:rPr>
              <a:t>Supporting Data</a:t>
            </a:r>
          </a:p>
          <a:p>
            <a:pPr lvl="0">
              <a:spcBef>
                <a:spcPts val="0"/>
              </a:spcBef>
              <a:buNone/>
            </a:pPr>
            <a:endParaRPr sz="1200" b="1" u="sng">
              <a:latin typeface="Bree Serif"/>
              <a:ea typeface="Bree Serif"/>
              <a:cs typeface="Bree Serif"/>
              <a:sym typeface="Bree Serif"/>
            </a:endParaRPr>
          </a:p>
          <a:p>
            <a:pPr lvl="0">
              <a:spcBef>
                <a:spcPts val="0"/>
              </a:spcBef>
              <a:buNone/>
            </a:pPr>
            <a:r>
              <a:rPr lang="en" sz="2400">
                <a:latin typeface="Bree Serif"/>
                <a:ea typeface="Bree Serif"/>
                <a:cs typeface="Bree Serif"/>
                <a:sym typeface="Bree Serif"/>
              </a:rPr>
              <a:t>Low-income students in the service-learning classes we partnered with in Autumn 2016 were more likely to succeed in their course work than low-income students in the general student population at Columbus State.</a:t>
            </a:r>
          </a:p>
        </p:txBody>
      </p:sp>
      <p:sp>
        <p:nvSpPr>
          <p:cNvPr id="144" name="Shape 144"/>
          <p:cNvSpPr txBox="1"/>
          <p:nvPr/>
        </p:nvSpPr>
        <p:spPr>
          <a:xfrm>
            <a:off x="153425" y="2059400"/>
            <a:ext cx="8869500" cy="2601000"/>
          </a:xfrm>
          <a:prstGeom prst="rect">
            <a:avLst/>
          </a:prstGeom>
          <a:noFill/>
          <a:ln>
            <a:noFill/>
          </a:ln>
        </p:spPr>
        <p:txBody>
          <a:bodyPr lIns="91425" tIns="91425" rIns="91425" bIns="91425" anchor="t" anchorCtr="0">
            <a:noAutofit/>
          </a:bodyPr>
          <a:lstStyle/>
          <a:p>
            <a:pPr marR="0" lvl="0" algn="l" rtl="0">
              <a:lnSpc>
                <a:spcPct val="100000"/>
              </a:lnSpc>
              <a:spcBef>
                <a:spcPts val="0"/>
              </a:spcBef>
              <a:spcAft>
                <a:spcPts val="0"/>
              </a:spcAft>
              <a:buNone/>
            </a:pPr>
            <a:endParaRPr sz="1800">
              <a:solidFill>
                <a:schemeClr val="dk1"/>
              </a:solidFill>
              <a:latin typeface="Bree Serif"/>
              <a:ea typeface="Bree Serif"/>
              <a:cs typeface="Bree Serif"/>
              <a:sym typeface="Bree Serif"/>
            </a:endParaRPr>
          </a:p>
          <a:p>
            <a:pPr marL="457200" lvl="0" indent="-355600" rtl="0">
              <a:spcBef>
                <a:spcPts val="0"/>
              </a:spcBef>
              <a:buClr>
                <a:schemeClr val="dk1"/>
              </a:buClr>
              <a:buSzPct val="100000"/>
              <a:buFont typeface="Bree Serif"/>
              <a:buChar char="●"/>
            </a:pPr>
            <a:r>
              <a:rPr lang="en" sz="2000" b="1">
                <a:solidFill>
                  <a:schemeClr val="dk1"/>
                </a:solidFill>
                <a:latin typeface="Bree Serif"/>
                <a:ea typeface="Bree Serif"/>
                <a:cs typeface="Bree Serif"/>
                <a:sym typeface="Bree Serif"/>
              </a:rPr>
              <a:t>81%</a:t>
            </a:r>
            <a:r>
              <a:rPr lang="en" sz="2000">
                <a:solidFill>
                  <a:schemeClr val="dk1"/>
                </a:solidFill>
                <a:latin typeface="Bree Serif"/>
                <a:ea typeface="Bree Serif"/>
                <a:cs typeface="Bree Serif"/>
                <a:sym typeface="Bree Serif"/>
              </a:rPr>
              <a:t> of the Pell-eligible students in the service-learning classes we partnered with completed 67% of their courses with a D or better.</a:t>
            </a:r>
          </a:p>
          <a:p>
            <a:pPr marL="914400" lvl="1" indent="-355600" rtl="0">
              <a:spcBef>
                <a:spcPts val="0"/>
              </a:spcBef>
              <a:buClr>
                <a:schemeClr val="dk1"/>
              </a:buClr>
              <a:buSzPct val="100000"/>
              <a:buFont typeface="Bree Serif"/>
              <a:buChar char="○"/>
            </a:pPr>
            <a:r>
              <a:rPr lang="en" sz="2000">
                <a:solidFill>
                  <a:schemeClr val="dk1"/>
                </a:solidFill>
                <a:latin typeface="Bree Serif"/>
                <a:ea typeface="Bree Serif"/>
                <a:cs typeface="Bree Serif"/>
                <a:sym typeface="Bree Serif"/>
              </a:rPr>
              <a:t>In comparison, </a:t>
            </a:r>
            <a:r>
              <a:rPr lang="en" sz="2000" b="1">
                <a:solidFill>
                  <a:schemeClr val="dk1"/>
                </a:solidFill>
                <a:latin typeface="Bree Serif"/>
                <a:ea typeface="Bree Serif"/>
                <a:cs typeface="Bree Serif"/>
                <a:sym typeface="Bree Serif"/>
              </a:rPr>
              <a:t>71%</a:t>
            </a:r>
            <a:r>
              <a:rPr lang="en" sz="2000">
                <a:solidFill>
                  <a:schemeClr val="dk1"/>
                </a:solidFill>
                <a:latin typeface="Bree Serif"/>
                <a:ea typeface="Bree Serif"/>
                <a:cs typeface="Bree Serif"/>
                <a:sym typeface="Bree Serif"/>
              </a:rPr>
              <a:t> of Pell-eligible students in the general student population completed 67% of their courses with a D or better.</a:t>
            </a:r>
          </a:p>
          <a:p>
            <a:pPr marL="0" lvl="0" indent="0" rtl="0">
              <a:spcBef>
                <a:spcPts val="0"/>
              </a:spcBef>
              <a:buNone/>
            </a:pPr>
            <a:endParaRPr sz="800">
              <a:solidFill>
                <a:schemeClr val="dk1"/>
              </a:solidFill>
              <a:latin typeface="Bree Serif"/>
              <a:ea typeface="Bree Serif"/>
              <a:cs typeface="Bree Serif"/>
              <a:sym typeface="Bree Serif"/>
            </a:endParaRPr>
          </a:p>
          <a:p>
            <a:pPr marL="457200" lvl="0" indent="-355600" rtl="0">
              <a:spcBef>
                <a:spcPts val="0"/>
              </a:spcBef>
              <a:buClr>
                <a:schemeClr val="dk1"/>
              </a:buClr>
              <a:buSzPct val="100000"/>
              <a:buFont typeface="Bree Serif"/>
              <a:buChar char="●"/>
            </a:pPr>
            <a:r>
              <a:rPr lang="en" sz="2000" b="1">
                <a:solidFill>
                  <a:schemeClr val="dk1"/>
                </a:solidFill>
                <a:latin typeface="Bree Serif"/>
                <a:ea typeface="Bree Serif"/>
                <a:cs typeface="Bree Serif"/>
                <a:sym typeface="Bree Serif"/>
              </a:rPr>
              <a:t>77%</a:t>
            </a:r>
            <a:r>
              <a:rPr lang="en" sz="2000">
                <a:solidFill>
                  <a:schemeClr val="dk1"/>
                </a:solidFill>
                <a:latin typeface="Bree Serif"/>
                <a:ea typeface="Bree Serif"/>
                <a:cs typeface="Bree Serif"/>
                <a:sym typeface="Bree Serif"/>
              </a:rPr>
              <a:t> of the Pell-eligible students in the service-learning classes we partnered with completed 75% of their courses with a D of better.</a:t>
            </a:r>
          </a:p>
          <a:p>
            <a:pPr marL="914400" lvl="1" indent="-355600" rtl="0">
              <a:spcBef>
                <a:spcPts val="0"/>
              </a:spcBef>
              <a:buClr>
                <a:schemeClr val="dk1"/>
              </a:buClr>
              <a:buSzPct val="100000"/>
              <a:buFont typeface="Bree Serif"/>
              <a:buChar char="○"/>
            </a:pPr>
            <a:r>
              <a:rPr lang="en" sz="2000">
                <a:solidFill>
                  <a:schemeClr val="dk1"/>
                </a:solidFill>
                <a:latin typeface="Bree Serif"/>
                <a:ea typeface="Bree Serif"/>
                <a:cs typeface="Bree Serif"/>
                <a:sym typeface="Bree Serif"/>
              </a:rPr>
              <a:t>In comparison, 66% of Pell-eligible students in the general student population completed 75% of their courses with a D or better.</a:t>
            </a:r>
          </a:p>
          <a:p>
            <a:pPr lvl="0" rtl="0">
              <a:spcBef>
                <a:spcPts val="0"/>
              </a:spcBef>
              <a:buNone/>
            </a:pPr>
            <a:endParaRPr sz="2000">
              <a:latin typeface="Bree Serif"/>
              <a:ea typeface="Bree Serif"/>
              <a:cs typeface="Bree Serif"/>
              <a:sym typeface="Bree Serif"/>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lin ang="5400012" scaled="0"/>
        </a:gradFill>
        <a:effectLst/>
      </p:bgPr>
    </p:bg>
    <p:spTree>
      <p:nvGrpSpPr>
        <p:cNvPr id="1" name="Shape 148"/>
        <p:cNvGrpSpPr/>
        <p:nvPr/>
      </p:nvGrpSpPr>
      <p:grpSpPr>
        <a:xfrm>
          <a:off x="0" y="0"/>
          <a:ext cx="0" cy="0"/>
          <a:chOff x="0" y="0"/>
          <a:chExt cx="0" cy="0"/>
        </a:xfrm>
      </p:grpSpPr>
      <p:sp>
        <p:nvSpPr>
          <p:cNvPr id="149" name="Shape 149"/>
          <p:cNvSpPr txBox="1">
            <a:spLocks noGrp="1"/>
          </p:cNvSpPr>
          <p:nvPr>
            <p:ph type="ctrTitle"/>
          </p:nvPr>
        </p:nvSpPr>
        <p:spPr>
          <a:xfrm>
            <a:off x="258575" y="1265075"/>
            <a:ext cx="8520600" cy="963300"/>
          </a:xfrm>
          <a:prstGeom prst="rect">
            <a:avLst/>
          </a:prstGeom>
        </p:spPr>
        <p:txBody>
          <a:bodyPr lIns="91425" tIns="91425" rIns="91425" bIns="91425" anchor="b" anchorCtr="0">
            <a:noAutofit/>
          </a:bodyPr>
          <a:lstStyle/>
          <a:p>
            <a:pPr lvl="0">
              <a:spcBef>
                <a:spcPts val="0"/>
              </a:spcBef>
              <a:buNone/>
            </a:pPr>
            <a:r>
              <a:rPr lang="en" sz="3100" b="1" u="sng">
                <a:latin typeface="Bree Serif"/>
                <a:ea typeface="Bree Serif"/>
                <a:cs typeface="Bree Serif"/>
                <a:sym typeface="Bree Serif"/>
              </a:rPr>
              <a:t>Supporting Data </a:t>
            </a:r>
          </a:p>
          <a:p>
            <a:pPr lvl="0">
              <a:spcBef>
                <a:spcPts val="0"/>
              </a:spcBef>
              <a:buNone/>
            </a:pPr>
            <a:endParaRPr sz="1200" b="1" u="sng">
              <a:latin typeface="Bree Serif"/>
              <a:ea typeface="Bree Serif"/>
              <a:cs typeface="Bree Serif"/>
              <a:sym typeface="Bree Serif"/>
            </a:endParaRPr>
          </a:p>
          <a:p>
            <a:pPr lvl="0" rtl="0">
              <a:spcBef>
                <a:spcPts val="0"/>
              </a:spcBef>
              <a:buNone/>
            </a:pPr>
            <a:r>
              <a:rPr lang="en" sz="2400">
                <a:latin typeface="Bree Serif"/>
                <a:ea typeface="Bree Serif"/>
                <a:cs typeface="Bree Serif"/>
                <a:sym typeface="Bree Serif"/>
              </a:rPr>
              <a:t>Low-income students were more likely to succeed in the service-learning classes we partnered with than non low-income students. </a:t>
            </a:r>
          </a:p>
        </p:txBody>
      </p:sp>
      <p:sp>
        <p:nvSpPr>
          <p:cNvPr id="150" name="Shape 150"/>
          <p:cNvSpPr txBox="1"/>
          <p:nvPr/>
        </p:nvSpPr>
        <p:spPr>
          <a:xfrm>
            <a:off x="433050" y="2406825"/>
            <a:ext cx="8277900" cy="2601000"/>
          </a:xfrm>
          <a:prstGeom prst="rect">
            <a:avLst/>
          </a:prstGeom>
          <a:noFill/>
          <a:ln>
            <a:noFill/>
          </a:ln>
        </p:spPr>
        <p:txBody>
          <a:bodyPr lIns="91425" tIns="91425" rIns="91425" bIns="91425" anchor="t" anchorCtr="0">
            <a:noAutofit/>
          </a:bodyPr>
          <a:lstStyle/>
          <a:p>
            <a:pPr marL="457200" lvl="0" indent="-355600" rtl="0">
              <a:spcBef>
                <a:spcPts val="0"/>
              </a:spcBef>
              <a:buSzPct val="100000"/>
              <a:buFont typeface="Bree Serif"/>
              <a:buChar char="●"/>
            </a:pPr>
            <a:r>
              <a:rPr lang="en" sz="2000">
                <a:solidFill>
                  <a:schemeClr val="dk1"/>
                </a:solidFill>
                <a:latin typeface="Bree Serif"/>
                <a:ea typeface="Bree Serif"/>
                <a:cs typeface="Bree Serif"/>
                <a:sym typeface="Bree Serif"/>
              </a:rPr>
              <a:t>In Autumn 2016, 92% of our Pell-eligible students completed the Service-Learning class they were enrolled in with a D or better.</a:t>
            </a:r>
          </a:p>
          <a:p>
            <a:pPr lvl="0" rtl="0">
              <a:spcBef>
                <a:spcPts val="0"/>
              </a:spcBef>
              <a:buNone/>
            </a:pPr>
            <a:r>
              <a:rPr lang="en" sz="1000">
                <a:solidFill>
                  <a:schemeClr val="dk1"/>
                </a:solidFill>
                <a:latin typeface="Bree Serif"/>
                <a:ea typeface="Bree Serif"/>
                <a:cs typeface="Bree Serif"/>
                <a:sym typeface="Bree Serif"/>
              </a:rPr>
              <a:t> </a:t>
            </a:r>
          </a:p>
          <a:p>
            <a:pPr marL="914400" lvl="1" indent="-355600" rtl="0">
              <a:spcBef>
                <a:spcPts val="0"/>
              </a:spcBef>
              <a:buClr>
                <a:schemeClr val="dk1"/>
              </a:buClr>
              <a:buSzPct val="100000"/>
              <a:buFont typeface="Bree Serif"/>
              <a:buChar char="○"/>
            </a:pPr>
            <a:r>
              <a:rPr lang="en" sz="2000">
                <a:solidFill>
                  <a:schemeClr val="dk1"/>
                </a:solidFill>
                <a:latin typeface="Bree Serif"/>
                <a:ea typeface="Bree Serif"/>
                <a:cs typeface="Bree Serif"/>
                <a:sym typeface="Bree Serif"/>
              </a:rPr>
              <a:t>In comparison, 81% of non Pell-eligible students completed the Service-Learning class they were enrolled in with a D or better.</a:t>
            </a:r>
          </a:p>
          <a:p>
            <a:pPr marL="457200" lvl="0" indent="0" rtl="0">
              <a:spcBef>
                <a:spcPts val="0"/>
              </a:spcBef>
              <a:buNone/>
            </a:pPr>
            <a:endParaRPr sz="2000">
              <a:latin typeface="Bree Serif"/>
              <a:ea typeface="Bree Serif"/>
              <a:cs typeface="Bree Serif"/>
              <a:sym typeface="Bree Serif"/>
            </a:endParaRPr>
          </a:p>
          <a:p>
            <a:pPr marL="457200" lvl="0" indent="0" rtl="0">
              <a:spcBef>
                <a:spcPts val="0"/>
              </a:spcBef>
              <a:buNone/>
            </a:pPr>
            <a:endParaRPr sz="2000">
              <a:latin typeface="Bree Serif"/>
              <a:ea typeface="Bree Serif"/>
              <a:cs typeface="Bree Serif"/>
              <a:sym typeface="Bree Serif"/>
            </a:endParaRPr>
          </a:p>
          <a:p>
            <a:pPr marL="457200" lvl="0" indent="0" rtl="0">
              <a:spcBef>
                <a:spcPts val="0"/>
              </a:spcBef>
              <a:buNone/>
            </a:pPr>
            <a:endParaRPr sz="2000">
              <a:latin typeface="Bree Serif"/>
              <a:ea typeface="Bree Serif"/>
              <a:cs typeface="Bree Serif"/>
              <a:sym typeface="Bree Serif"/>
            </a:endParaRPr>
          </a:p>
          <a:p>
            <a:pPr marL="457200" lvl="0" indent="0" rtl="0">
              <a:spcBef>
                <a:spcPts val="0"/>
              </a:spcBef>
              <a:buNone/>
            </a:pPr>
            <a:endParaRPr sz="2000">
              <a:latin typeface="Bree Serif"/>
              <a:ea typeface="Bree Serif"/>
              <a:cs typeface="Bree Serif"/>
              <a:sym typeface="Bree Serif"/>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DECDB"/>
            </a:gs>
            <a:gs pos="100000">
              <a:srgbClr val="F0A963"/>
            </a:gs>
          </a:gsLst>
          <a:lin ang="5400012" scaled="0"/>
        </a:gradFill>
        <a:effectLst/>
      </p:bgPr>
    </p:bg>
    <p:spTree>
      <p:nvGrpSpPr>
        <p:cNvPr id="1" name="Shape 154"/>
        <p:cNvGrpSpPr/>
        <p:nvPr/>
      </p:nvGrpSpPr>
      <p:grpSpPr>
        <a:xfrm>
          <a:off x="0" y="0"/>
          <a:ext cx="0" cy="0"/>
          <a:chOff x="0" y="0"/>
          <a:chExt cx="0" cy="0"/>
        </a:xfrm>
      </p:grpSpPr>
      <p:sp>
        <p:nvSpPr>
          <p:cNvPr id="155" name="Shape 155"/>
          <p:cNvSpPr txBox="1">
            <a:spLocks noGrp="1"/>
          </p:cNvSpPr>
          <p:nvPr>
            <p:ph type="ctrTitle"/>
          </p:nvPr>
        </p:nvSpPr>
        <p:spPr>
          <a:xfrm>
            <a:off x="258575" y="1341275"/>
            <a:ext cx="8520600" cy="963300"/>
          </a:xfrm>
          <a:prstGeom prst="rect">
            <a:avLst/>
          </a:prstGeom>
        </p:spPr>
        <p:txBody>
          <a:bodyPr lIns="91425" tIns="91425" rIns="91425" bIns="91425" anchor="b" anchorCtr="0">
            <a:noAutofit/>
          </a:bodyPr>
          <a:lstStyle/>
          <a:p>
            <a:pPr lvl="0" rtl="0">
              <a:spcBef>
                <a:spcPts val="0"/>
              </a:spcBef>
              <a:buNone/>
            </a:pPr>
            <a:r>
              <a:rPr lang="en" sz="3100" b="1" u="sng">
                <a:latin typeface="Bree Serif"/>
                <a:ea typeface="Bree Serif"/>
                <a:cs typeface="Bree Serif"/>
                <a:sym typeface="Bree Serif"/>
              </a:rPr>
              <a:t>Supporting Data </a:t>
            </a:r>
          </a:p>
          <a:p>
            <a:pPr lvl="0" rtl="0">
              <a:spcBef>
                <a:spcPts val="0"/>
              </a:spcBef>
              <a:buNone/>
            </a:pPr>
            <a:endParaRPr sz="1200" b="1" u="sng">
              <a:latin typeface="Bree Serif"/>
              <a:ea typeface="Bree Serif"/>
              <a:cs typeface="Bree Serif"/>
              <a:sym typeface="Bree Serif"/>
            </a:endParaRPr>
          </a:p>
          <a:p>
            <a:pPr lvl="0" rtl="0">
              <a:spcBef>
                <a:spcPts val="0"/>
              </a:spcBef>
              <a:buNone/>
            </a:pPr>
            <a:r>
              <a:rPr lang="en" sz="2400">
                <a:latin typeface="Bree Serif"/>
                <a:ea typeface="Bree Serif"/>
                <a:cs typeface="Bree Serif"/>
                <a:sym typeface="Bree Serif"/>
              </a:rPr>
              <a:t>Low-income students in the service-learning classes we partnered with were more likely to take more credits and successfully complete them in Autumn 2016 than non low-income students.</a:t>
            </a:r>
          </a:p>
        </p:txBody>
      </p:sp>
      <p:sp>
        <p:nvSpPr>
          <p:cNvPr id="156" name="Shape 156"/>
          <p:cNvSpPr txBox="1"/>
          <p:nvPr/>
        </p:nvSpPr>
        <p:spPr>
          <a:xfrm>
            <a:off x="433050" y="2254425"/>
            <a:ext cx="8277900" cy="2601000"/>
          </a:xfrm>
          <a:prstGeom prst="rect">
            <a:avLst/>
          </a:prstGeom>
          <a:noFill/>
          <a:ln>
            <a:noFill/>
          </a:ln>
        </p:spPr>
        <p:txBody>
          <a:bodyPr lIns="91425" tIns="91425" rIns="91425" bIns="91425" anchor="t" anchorCtr="0">
            <a:noAutofit/>
          </a:bodyPr>
          <a:lstStyle/>
          <a:p>
            <a:pPr marL="457200" lvl="0" indent="-355600" rtl="0">
              <a:spcBef>
                <a:spcPts val="0"/>
              </a:spcBef>
              <a:buSzPct val="100000"/>
              <a:buFont typeface="Bree Serif"/>
              <a:buChar char="●"/>
            </a:pPr>
            <a:r>
              <a:rPr lang="en" sz="2000">
                <a:solidFill>
                  <a:schemeClr val="dk1"/>
                </a:solidFill>
                <a:latin typeface="Bree Serif"/>
                <a:ea typeface="Bree Serif"/>
                <a:cs typeface="Bree Serif"/>
                <a:sym typeface="Bree Serif"/>
              </a:rPr>
              <a:t>In Autumn 2016, Pell-eligible students enrolled in the service-learning classes we partnered with </a:t>
            </a:r>
            <a:r>
              <a:rPr lang="en" sz="2000" b="1">
                <a:solidFill>
                  <a:schemeClr val="dk1"/>
                </a:solidFill>
                <a:latin typeface="Bree Serif"/>
                <a:ea typeface="Bree Serif"/>
                <a:cs typeface="Bree Serif"/>
                <a:sym typeface="Bree Serif"/>
              </a:rPr>
              <a:t>attempted</a:t>
            </a:r>
            <a:r>
              <a:rPr lang="en" sz="2000">
                <a:solidFill>
                  <a:schemeClr val="dk1"/>
                </a:solidFill>
                <a:latin typeface="Bree Serif"/>
                <a:ea typeface="Bree Serif"/>
                <a:cs typeface="Bree Serif"/>
                <a:sym typeface="Bree Serif"/>
              </a:rPr>
              <a:t> to take an average of </a:t>
            </a:r>
            <a:r>
              <a:rPr lang="en" sz="2000" b="1">
                <a:solidFill>
                  <a:schemeClr val="dk1"/>
                </a:solidFill>
                <a:latin typeface="Bree Serif"/>
                <a:ea typeface="Bree Serif"/>
                <a:cs typeface="Bree Serif"/>
                <a:sym typeface="Bree Serif"/>
              </a:rPr>
              <a:t>9.75 credit hours </a:t>
            </a:r>
            <a:r>
              <a:rPr lang="en" sz="2000">
                <a:solidFill>
                  <a:schemeClr val="dk1"/>
                </a:solidFill>
                <a:latin typeface="Bree Serif"/>
                <a:ea typeface="Bree Serif"/>
                <a:cs typeface="Bree Serif"/>
                <a:sym typeface="Bree Serif"/>
              </a:rPr>
              <a:t>and on average </a:t>
            </a:r>
            <a:r>
              <a:rPr lang="en" sz="2000" b="1">
                <a:solidFill>
                  <a:schemeClr val="dk1"/>
                </a:solidFill>
                <a:latin typeface="Bree Serif"/>
                <a:ea typeface="Bree Serif"/>
                <a:cs typeface="Bree Serif"/>
                <a:sym typeface="Bree Serif"/>
              </a:rPr>
              <a:t>completed</a:t>
            </a:r>
            <a:r>
              <a:rPr lang="en" sz="2000">
                <a:solidFill>
                  <a:schemeClr val="dk1"/>
                </a:solidFill>
                <a:latin typeface="Bree Serif"/>
                <a:ea typeface="Bree Serif"/>
                <a:cs typeface="Bree Serif"/>
                <a:sym typeface="Bree Serif"/>
              </a:rPr>
              <a:t> </a:t>
            </a:r>
            <a:r>
              <a:rPr lang="en" sz="2000" b="1">
                <a:solidFill>
                  <a:schemeClr val="dk1"/>
                </a:solidFill>
                <a:latin typeface="Bree Serif"/>
                <a:ea typeface="Bree Serif"/>
                <a:cs typeface="Bree Serif"/>
                <a:sym typeface="Bree Serif"/>
              </a:rPr>
              <a:t>8.17 credit hours.</a:t>
            </a:r>
          </a:p>
          <a:p>
            <a:pPr lvl="0" rtl="0">
              <a:spcBef>
                <a:spcPts val="0"/>
              </a:spcBef>
              <a:buNone/>
            </a:pPr>
            <a:endParaRPr sz="1200" b="1">
              <a:solidFill>
                <a:schemeClr val="dk1"/>
              </a:solidFill>
              <a:latin typeface="Bree Serif"/>
              <a:ea typeface="Bree Serif"/>
              <a:cs typeface="Bree Serif"/>
              <a:sym typeface="Bree Serif"/>
            </a:endParaRPr>
          </a:p>
          <a:p>
            <a:pPr marL="914400" lvl="1" indent="-355600" rtl="0">
              <a:spcBef>
                <a:spcPts val="0"/>
              </a:spcBef>
              <a:buClr>
                <a:schemeClr val="dk1"/>
              </a:buClr>
              <a:buSzPct val="100000"/>
              <a:buFont typeface="Bree Serif"/>
              <a:buChar char="○"/>
            </a:pPr>
            <a:r>
              <a:rPr lang="en" sz="2000">
                <a:solidFill>
                  <a:schemeClr val="dk1"/>
                </a:solidFill>
                <a:latin typeface="Bree Serif"/>
                <a:ea typeface="Bree Serif"/>
                <a:cs typeface="Bree Serif"/>
                <a:sym typeface="Bree Serif"/>
              </a:rPr>
              <a:t>In comparison, non Pell-eligible students enrolled in the service-learning classes we partnered with in Autumn 2016 </a:t>
            </a:r>
            <a:r>
              <a:rPr lang="en" sz="2000" b="1">
                <a:solidFill>
                  <a:schemeClr val="dk1"/>
                </a:solidFill>
                <a:latin typeface="Bree Serif"/>
                <a:ea typeface="Bree Serif"/>
                <a:cs typeface="Bree Serif"/>
                <a:sym typeface="Bree Serif"/>
              </a:rPr>
              <a:t>attempted</a:t>
            </a:r>
            <a:r>
              <a:rPr lang="en" sz="2000">
                <a:solidFill>
                  <a:schemeClr val="dk1"/>
                </a:solidFill>
                <a:latin typeface="Bree Serif"/>
                <a:ea typeface="Bree Serif"/>
                <a:cs typeface="Bree Serif"/>
                <a:sym typeface="Bree Serif"/>
              </a:rPr>
              <a:t> to take an average of </a:t>
            </a:r>
            <a:r>
              <a:rPr lang="en" sz="2000" b="1">
                <a:solidFill>
                  <a:schemeClr val="dk1"/>
                </a:solidFill>
                <a:latin typeface="Bree Serif"/>
                <a:ea typeface="Bree Serif"/>
                <a:cs typeface="Bree Serif"/>
                <a:sym typeface="Bree Serif"/>
              </a:rPr>
              <a:t>8.53 credit hours</a:t>
            </a:r>
            <a:r>
              <a:rPr lang="en" sz="2000">
                <a:solidFill>
                  <a:schemeClr val="dk1"/>
                </a:solidFill>
                <a:latin typeface="Bree Serif"/>
                <a:ea typeface="Bree Serif"/>
                <a:cs typeface="Bree Serif"/>
                <a:sym typeface="Bree Serif"/>
              </a:rPr>
              <a:t> and on average </a:t>
            </a:r>
            <a:r>
              <a:rPr lang="en" sz="2000" b="1">
                <a:solidFill>
                  <a:schemeClr val="dk1"/>
                </a:solidFill>
                <a:latin typeface="Bree Serif"/>
                <a:ea typeface="Bree Serif"/>
                <a:cs typeface="Bree Serif"/>
                <a:sym typeface="Bree Serif"/>
              </a:rPr>
              <a:t>completed 6.77 credit hours.</a:t>
            </a:r>
          </a:p>
          <a:p>
            <a:pPr marL="457200" lvl="0" indent="0" rtl="0">
              <a:spcBef>
                <a:spcPts val="0"/>
              </a:spcBef>
              <a:buNone/>
            </a:pPr>
            <a:endParaRPr sz="2000">
              <a:latin typeface="Bree Serif"/>
              <a:ea typeface="Bree Serif"/>
              <a:cs typeface="Bree Serif"/>
              <a:sym typeface="Bree Serif"/>
            </a:endParaRPr>
          </a:p>
          <a:p>
            <a:pPr marL="457200" lvl="0" indent="0" rtl="0">
              <a:spcBef>
                <a:spcPts val="0"/>
              </a:spcBef>
              <a:buNone/>
            </a:pPr>
            <a:endParaRPr sz="2000">
              <a:latin typeface="Bree Serif"/>
              <a:ea typeface="Bree Serif"/>
              <a:cs typeface="Bree Serif"/>
              <a:sym typeface="Bree Serif"/>
            </a:endParaRPr>
          </a:p>
          <a:p>
            <a:pPr marL="457200" lvl="0" indent="0" rtl="0">
              <a:spcBef>
                <a:spcPts val="0"/>
              </a:spcBef>
              <a:buNone/>
            </a:pPr>
            <a:endParaRPr sz="2000">
              <a:latin typeface="Bree Serif"/>
              <a:ea typeface="Bree Serif"/>
              <a:cs typeface="Bree Serif"/>
              <a:sym typeface="Bree Serif"/>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
        <p:cNvGrpSpPr/>
        <p:nvPr/>
      </p:nvGrpSpPr>
      <p:grpSpPr>
        <a:xfrm>
          <a:off x="0" y="0"/>
          <a:ext cx="0" cy="0"/>
          <a:chOff x="0" y="0"/>
          <a:chExt cx="0" cy="0"/>
        </a:xfrm>
      </p:grpSpPr>
      <p:sp>
        <p:nvSpPr>
          <p:cNvPr id="161" name="Shape 161"/>
          <p:cNvSpPr txBox="1">
            <a:spLocks noGrp="1"/>
          </p:cNvSpPr>
          <p:nvPr>
            <p:ph type="ctrTitle"/>
          </p:nvPr>
        </p:nvSpPr>
        <p:spPr>
          <a:xfrm>
            <a:off x="311708" y="554850"/>
            <a:ext cx="8520600" cy="2052600"/>
          </a:xfrm>
          <a:prstGeom prst="rect">
            <a:avLst/>
          </a:prstGeom>
        </p:spPr>
        <p:txBody>
          <a:bodyPr lIns="91425" tIns="91425" rIns="91425" bIns="91425" anchor="b" anchorCtr="0">
            <a:noAutofit/>
          </a:bodyPr>
          <a:lstStyle/>
          <a:p>
            <a:pPr lvl="0">
              <a:spcBef>
                <a:spcPts val="0"/>
              </a:spcBef>
              <a:buNone/>
            </a:pPr>
            <a:r>
              <a:rPr lang="en">
                <a:solidFill>
                  <a:srgbClr val="F3F3F3"/>
                </a:solidFill>
                <a:latin typeface="Bree Serif"/>
                <a:ea typeface="Bree Serif"/>
                <a:cs typeface="Bree Serif"/>
                <a:sym typeface="Bree Serif"/>
              </a:rPr>
              <a:t>Let’s hear from the Service-Learning Advocates about their work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4E29AA"/>
            </a:gs>
            <a:gs pos="100000">
              <a:srgbClr val="1E123D"/>
            </a:gs>
          </a:gsLst>
          <a:path path="circle">
            <a:fillToRect l="50000" t="50000" r="50000" b="50000"/>
          </a:path>
          <a:tileRect/>
        </a:gradFill>
        <a:effectLst/>
      </p:bgPr>
    </p:bg>
    <p:spTree>
      <p:nvGrpSpPr>
        <p:cNvPr id="1" name="Shape 165"/>
        <p:cNvGrpSpPr/>
        <p:nvPr/>
      </p:nvGrpSpPr>
      <p:grpSpPr>
        <a:xfrm>
          <a:off x="0" y="0"/>
          <a:ext cx="0" cy="0"/>
          <a:chOff x="0" y="0"/>
          <a:chExt cx="0" cy="0"/>
        </a:xfrm>
      </p:grpSpPr>
      <p:sp>
        <p:nvSpPr>
          <p:cNvPr id="166" name="Shape 166"/>
          <p:cNvSpPr txBox="1">
            <a:spLocks noGrp="1"/>
          </p:cNvSpPr>
          <p:nvPr>
            <p:ph type="ctrTitle"/>
          </p:nvPr>
        </p:nvSpPr>
        <p:spPr>
          <a:xfrm>
            <a:off x="311708" y="1944275"/>
            <a:ext cx="8520600" cy="2052600"/>
          </a:xfrm>
          <a:prstGeom prst="rect">
            <a:avLst/>
          </a:prstGeom>
        </p:spPr>
        <p:txBody>
          <a:bodyPr lIns="91425" tIns="91425" rIns="91425" bIns="91425" anchor="b" anchorCtr="0">
            <a:noAutofit/>
          </a:bodyPr>
          <a:lstStyle/>
          <a:p>
            <a:pPr lvl="0">
              <a:spcBef>
                <a:spcPts val="0"/>
              </a:spcBef>
              <a:buNone/>
            </a:pPr>
            <a:r>
              <a:rPr lang="en">
                <a:solidFill>
                  <a:srgbClr val="FFFFFF"/>
                </a:solidFill>
                <a:latin typeface="Bree Serif"/>
                <a:ea typeface="Bree Serif"/>
                <a:cs typeface="Bree Serif"/>
                <a:sym typeface="Bree Serif"/>
              </a:rPr>
              <a:t>Which class did you work with as a Service-Learning Advocate?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path path="circle">
            <a:fillToRect l="50000" t="50000" r="50000" b="50000"/>
          </a:path>
          <a:tileRect/>
        </a:gradFill>
        <a:effectLst/>
      </p:bgPr>
    </p:bg>
    <p:spTree>
      <p:nvGrpSpPr>
        <p:cNvPr id="1" name="Shape 170"/>
        <p:cNvGrpSpPr/>
        <p:nvPr/>
      </p:nvGrpSpPr>
      <p:grpSpPr>
        <a:xfrm>
          <a:off x="0" y="0"/>
          <a:ext cx="0" cy="0"/>
          <a:chOff x="0" y="0"/>
          <a:chExt cx="0" cy="0"/>
        </a:xfrm>
      </p:grpSpPr>
      <p:sp>
        <p:nvSpPr>
          <p:cNvPr id="171" name="Shape 171"/>
          <p:cNvSpPr txBox="1">
            <a:spLocks noGrp="1"/>
          </p:cNvSpPr>
          <p:nvPr>
            <p:ph type="ctrTitle"/>
          </p:nvPr>
        </p:nvSpPr>
        <p:spPr>
          <a:xfrm>
            <a:off x="311708" y="1506575"/>
            <a:ext cx="8520600" cy="2052600"/>
          </a:xfrm>
          <a:prstGeom prst="rect">
            <a:avLst/>
          </a:prstGeom>
        </p:spPr>
        <p:txBody>
          <a:bodyPr lIns="91425" tIns="91425" rIns="91425" bIns="91425" anchor="b" anchorCtr="0">
            <a:noAutofit/>
          </a:bodyPr>
          <a:lstStyle/>
          <a:p>
            <a:pPr lvl="0">
              <a:spcBef>
                <a:spcPts val="0"/>
              </a:spcBef>
              <a:buNone/>
            </a:pPr>
            <a:r>
              <a:rPr lang="en">
                <a:solidFill>
                  <a:srgbClr val="FFFFFF"/>
                </a:solidFill>
                <a:latin typeface="Bree Serif"/>
                <a:ea typeface="Bree Serif"/>
                <a:cs typeface="Bree Serif"/>
                <a:sym typeface="Bree Serif"/>
              </a:rPr>
              <a:t>Who is the lead instructor you work with?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D2E9"/>
            </a:gs>
            <a:gs pos="100000">
              <a:srgbClr val="045962"/>
            </a:gs>
          </a:gsLst>
          <a:path path="circle">
            <a:fillToRect l="50000" t="50000" r="50000" b="50000"/>
          </a:path>
          <a:tileRect/>
        </a:gradFill>
        <a:effectLst/>
      </p:bgPr>
    </p:bg>
    <p:spTree>
      <p:nvGrpSpPr>
        <p:cNvPr id="1" name="Shape 175"/>
        <p:cNvGrpSpPr/>
        <p:nvPr/>
      </p:nvGrpSpPr>
      <p:grpSpPr>
        <a:xfrm>
          <a:off x="0" y="0"/>
          <a:ext cx="0" cy="0"/>
          <a:chOff x="0" y="0"/>
          <a:chExt cx="0" cy="0"/>
        </a:xfrm>
      </p:grpSpPr>
      <p:sp>
        <p:nvSpPr>
          <p:cNvPr id="176" name="Shape 176"/>
          <p:cNvSpPr txBox="1">
            <a:spLocks noGrp="1"/>
          </p:cNvSpPr>
          <p:nvPr>
            <p:ph type="ctrTitle"/>
          </p:nvPr>
        </p:nvSpPr>
        <p:spPr>
          <a:xfrm>
            <a:off x="311708" y="1658975"/>
            <a:ext cx="8520600" cy="2052600"/>
          </a:xfrm>
          <a:prstGeom prst="rect">
            <a:avLst/>
          </a:prstGeom>
        </p:spPr>
        <p:txBody>
          <a:bodyPr lIns="91425" tIns="91425" rIns="91425" bIns="91425" anchor="b" anchorCtr="0">
            <a:noAutofit/>
          </a:bodyPr>
          <a:lstStyle/>
          <a:p>
            <a:pPr lvl="0">
              <a:spcBef>
                <a:spcPts val="0"/>
              </a:spcBef>
              <a:buNone/>
            </a:pPr>
            <a:r>
              <a:rPr lang="en">
                <a:solidFill>
                  <a:srgbClr val="FFFFFF"/>
                </a:solidFill>
                <a:latin typeface="Bree Serif"/>
                <a:ea typeface="Bree Serif"/>
                <a:cs typeface="Bree Serif"/>
                <a:sym typeface="Bree Serif"/>
              </a:rPr>
              <a:t>Who are the campus and community partner(s) you work with?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51AB2A"/>
            </a:gs>
            <a:gs pos="100000">
              <a:srgbClr val="203E13"/>
            </a:gs>
          </a:gsLst>
          <a:path path="circle">
            <a:fillToRect l="50000" t="50000" r="50000" b="50000"/>
          </a:path>
          <a:tileRect/>
        </a:gradFill>
        <a:effectLst/>
      </p:bgPr>
    </p:bg>
    <p:spTree>
      <p:nvGrpSpPr>
        <p:cNvPr id="1" name="Shape 180"/>
        <p:cNvGrpSpPr/>
        <p:nvPr/>
      </p:nvGrpSpPr>
      <p:grpSpPr>
        <a:xfrm>
          <a:off x="0" y="0"/>
          <a:ext cx="0" cy="0"/>
          <a:chOff x="0" y="0"/>
          <a:chExt cx="0" cy="0"/>
        </a:xfrm>
      </p:grpSpPr>
      <p:sp>
        <p:nvSpPr>
          <p:cNvPr id="181" name="Shape 181"/>
          <p:cNvSpPr txBox="1">
            <a:spLocks noGrp="1"/>
          </p:cNvSpPr>
          <p:nvPr>
            <p:ph type="ctrTitle"/>
          </p:nvPr>
        </p:nvSpPr>
        <p:spPr>
          <a:xfrm>
            <a:off x="311708" y="2325275"/>
            <a:ext cx="8520600" cy="2052600"/>
          </a:xfrm>
          <a:prstGeom prst="rect">
            <a:avLst/>
          </a:prstGeom>
        </p:spPr>
        <p:txBody>
          <a:bodyPr lIns="91425" tIns="91425" rIns="91425" bIns="91425" anchor="b" anchorCtr="0">
            <a:noAutofit/>
          </a:bodyPr>
          <a:lstStyle/>
          <a:p>
            <a:pPr lvl="0">
              <a:spcBef>
                <a:spcPts val="0"/>
              </a:spcBef>
              <a:buNone/>
            </a:pPr>
            <a:r>
              <a:rPr lang="en">
                <a:solidFill>
                  <a:srgbClr val="FFFFFF"/>
                </a:solidFill>
                <a:latin typeface="Bree Serif"/>
                <a:ea typeface="Bree Serif"/>
                <a:cs typeface="Bree Serif"/>
                <a:sym typeface="Bree Serif"/>
              </a:rPr>
              <a:t>What service do Columbus State students offer the community through your class?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87862" y="159475"/>
            <a:ext cx="8520600" cy="943200"/>
          </a:xfrm>
          <a:prstGeom prst="rect">
            <a:avLst/>
          </a:prstGeom>
        </p:spPr>
        <p:txBody>
          <a:bodyPr lIns="91425" tIns="91425" rIns="91425" bIns="91425" anchor="b" anchorCtr="0">
            <a:noAutofit/>
          </a:bodyPr>
          <a:lstStyle/>
          <a:p>
            <a:pPr lvl="0">
              <a:spcBef>
                <a:spcPts val="0"/>
              </a:spcBef>
              <a:buNone/>
            </a:pPr>
            <a:r>
              <a:rPr lang="en" sz="4800" b="1">
                <a:latin typeface="Bree Serif"/>
                <a:ea typeface="Bree Serif"/>
                <a:cs typeface="Bree Serif"/>
                <a:sym typeface="Bree Serif"/>
              </a:rPr>
              <a:t>Introductions</a:t>
            </a:r>
          </a:p>
        </p:txBody>
      </p:sp>
      <p:pic>
        <p:nvPicPr>
          <p:cNvPr id="67" name="Shape 67" descr="sharpenedSLAgrouppic.jpg"/>
          <p:cNvPicPr preferRelativeResize="0"/>
          <p:nvPr/>
        </p:nvPicPr>
        <p:blipFill>
          <a:blip r:embed="rId3">
            <a:alphaModFix/>
          </a:blip>
          <a:stretch>
            <a:fillRect/>
          </a:stretch>
        </p:blipFill>
        <p:spPr>
          <a:xfrm>
            <a:off x="1204475" y="1191450"/>
            <a:ext cx="6287378" cy="3536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C002"/>
            </a:gs>
            <a:gs pos="100000">
              <a:srgbClr val="795B04"/>
            </a:gs>
          </a:gsLst>
          <a:path path="circle">
            <a:fillToRect l="50000" t="50000" r="50000" b="50000"/>
          </a:path>
          <a:tileRect/>
        </a:gradFill>
        <a:effectLst/>
      </p:bgPr>
    </p:bg>
    <p:spTree>
      <p:nvGrpSpPr>
        <p:cNvPr id="1" name="Shape 185"/>
        <p:cNvGrpSpPr/>
        <p:nvPr/>
      </p:nvGrpSpPr>
      <p:grpSpPr>
        <a:xfrm>
          <a:off x="0" y="0"/>
          <a:ext cx="0" cy="0"/>
          <a:chOff x="0" y="0"/>
          <a:chExt cx="0" cy="0"/>
        </a:xfrm>
      </p:grpSpPr>
      <p:sp>
        <p:nvSpPr>
          <p:cNvPr id="186" name="Shape 186"/>
          <p:cNvSpPr txBox="1">
            <a:spLocks noGrp="1"/>
          </p:cNvSpPr>
          <p:nvPr>
            <p:ph type="ctrTitle"/>
          </p:nvPr>
        </p:nvSpPr>
        <p:spPr>
          <a:xfrm>
            <a:off x="311708" y="1880925"/>
            <a:ext cx="8520600" cy="2052600"/>
          </a:xfrm>
          <a:prstGeom prst="rect">
            <a:avLst/>
          </a:prstGeom>
        </p:spPr>
        <p:txBody>
          <a:bodyPr lIns="91425" tIns="91425" rIns="91425" bIns="91425" anchor="b" anchorCtr="0">
            <a:noAutofit/>
          </a:bodyPr>
          <a:lstStyle/>
          <a:p>
            <a:pPr lvl="0">
              <a:spcBef>
                <a:spcPts val="0"/>
              </a:spcBef>
              <a:buNone/>
            </a:pPr>
            <a:r>
              <a:rPr lang="en">
                <a:solidFill>
                  <a:srgbClr val="FFFFFF"/>
                </a:solidFill>
                <a:latin typeface="Bree Serif"/>
                <a:ea typeface="Bree Serif"/>
                <a:cs typeface="Bree Serif"/>
                <a:sym typeface="Bree Serif"/>
              </a:rPr>
              <a:t>How does the community  benefit from the service your students provide?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C982"/>
            </a:gs>
            <a:gs pos="100000">
              <a:srgbClr val="F58F09"/>
            </a:gs>
          </a:gsLst>
          <a:path path="circle">
            <a:fillToRect l="50000" t="50000" r="50000" b="50000"/>
          </a:path>
          <a:tileRect/>
        </a:gradFill>
        <a:effectLst/>
      </p:bgPr>
    </p:bg>
    <p:spTree>
      <p:nvGrpSpPr>
        <p:cNvPr id="1" name="Shape 190"/>
        <p:cNvGrpSpPr/>
        <p:nvPr/>
      </p:nvGrpSpPr>
      <p:grpSpPr>
        <a:xfrm>
          <a:off x="0" y="0"/>
          <a:ext cx="0" cy="0"/>
          <a:chOff x="0" y="0"/>
          <a:chExt cx="0" cy="0"/>
        </a:xfrm>
      </p:grpSpPr>
      <p:sp>
        <p:nvSpPr>
          <p:cNvPr id="191" name="Shape 191"/>
          <p:cNvSpPr txBox="1">
            <a:spLocks noGrp="1"/>
          </p:cNvSpPr>
          <p:nvPr>
            <p:ph type="ctrTitle"/>
          </p:nvPr>
        </p:nvSpPr>
        <p:spPr>
          <a:xfrm>
            <a:off x="311708" y="1821125"/>
            <a:ext cx="8520600" cy="2052600"/>
          </a:xfrm>
          <a:prstGeom prst="rect">
            <a:avLst/>
          </a:prstGeom>
        </p:spPr>
        <p:txBody>
          <a:bodyPr lIns="91425" tIns="91425" rIns="91425" bIns="91425" anchor="b" anchorCtr="0">
            <a:noAutofit/>
          </a:bodyPr>
          <a:lstStyle/>
          <a:p>
            <a:pPr lvl="0">
              <a:spcBef>
                <a:spcPts val="0"/>
              </a:spcBef>
              <a:buNone/>
            </a:pPr>
            <a:r>
              <a:rPr lang="en">
                <a:solidFill>
                  <a:srgbClr val="FFFFFF"/>
                </a:solidFill>
                <a:latin typeface="Bree Serif"/>
                <a:ea typeface="Bree Serif"/>
                <a:cs typeface="Bree Serif"/>
                <a:sym typeface="Bree Serif"/>
              </a:rPr>
              <a:t>How do students benefit from the service-learning experience in your class?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48208"/>
            </a:gs>
            <a:gs pos="100000">
              <a:srgbClr val="703E08"/>
            </a:gs>
          </a:gsLst>
          <a:path path="circle">
            <a:fillToRect l="50000" t="50000" r="50000" b="50000"/>
          </a:path>
          <a:tileRect/>
        </a:gradFill>
        <a:effectLst/>
      </p:bgPr>
    </p:bg>
    <p:spTree>
      <p:nvGrpSpPr>
        <p:cNvPr id="1" name="Shape 195"/>
        <p:cNvGrpSpPr/>
        <p:nvPr/>
      </p:nvGrpSpPr>
      <p:grpSpPr>
        <a:xfrm>
          <a:off x="0" y="0"/>
          <a:ext cx="0" cy="0"/>
          <a:chOff x="0" y="0"/>
          <a:chExt cx="0" cy="0"/>
        </a:xfrm>
      </p:grpSpPr>
      <p:sp>
        <p:nvSpPr>
          <p:cNvPr id="196" name="Shape 196"/>
          <p:cNvSpPr txBox="1">
            <a:spLocks noGrp="1"/>
          </p:cNvSpPr>
          <p:nvPr>
            <p:ph type="ctrTitle"/>
          </p:nvPr>
        </p:nvSpPr>
        <p:spPr>
          <a:xfrm>
            <a:off x="311699" y="744575"/>
            <a:ext cx="8548200" cy="907200"/>
          </a:xfrm>
          <a:prstGeom prst="rect">
            <a:avLst/>
          </a:prstGeom>
        </p:spPr>
        <p:txBody>
          <a:bodyPr lIns="91425" tIns="91425" rIns="91425" bIns="91425" anchor="b" anchorCtr="0">
            <a:noAutofit/>
          </a:bodyPr>
          <a:lstStyle/>
          <a:p>
            <a:pPr lvl="0">
              <a:spcBef>
                <a:spcPts val="0"/>
              </a:spcBef>
              <a:buNone/>
            </a:pPr>
            <a:r>
              <a:rPr lang="en" sz="3600">
                <a:solidFill>
                  <a:srgbClr val="FFFFFF"/>
                </a:solidFill>
                <a:latin typeface="Bree Serif"/>
                <a:ea typeface="Bree Serif"/>
                <a:cs typeface="Bree Serif"/>
                <a:sym typeface="Bree Serif"/>
              </a:rPr>
              <a:t>How does service teach the course content for the class you support?</a:t>
            </a:r>
          </a:p>
        </p:txBody>
      </p:sp>
      <p:pic>
        <p:nvPicPr>
          <p:cNvPr id="197" name="Shape 197"/>
          <p:cNvPicPr preferRelativeResize="0"/>
          <p:nvPr/>
        </p:nvPicPr>
        <p:blipFill>
          <a:blip r:embed="rId3">
            <a:alphaModFix/>
          </a:blip>
          <a:stretch>
            <a:fillRect/>
          </a:stretch>
        </p:blipFill>
        <p:spPr>
          <a:xfrm>
            <a:off x="410800" y="1653900"/>
            <a:ext cx="4286250" cy="3028950"/>
          </a:xfrm>
          <a:prstGeom prst="rect">
            <a:avLst/>
          </a:prstGeom>
          <a:noFill/>
          <a:ln>
            <a:noFill/>
          </a:ln>
        </p:spPr>
      </p:pic>
      <p:pic>
        <p:nvPicPr>
          <p:cNvPr id="198" name="Shape 198"/>
          <p:cNvPicPr preferRelativeResize="0"/>
          <p:nvPr/>
        </p:nvPicPr>
        <p:blipFill>
          <a:blip r:embed="rId4">
            <a:alphaModFix/>
          </a:blip>
          <a:stretch>
            <a:fillRect/>
          </a:stretch>
        </p:blipFill>
        <p:spPr>
          <a:xfrm>
            <a:off x="4894125" y="2363650"/>
            <a:ext cx="3924701" cy="20811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48208"/>
            </a:gs>
            <a:gs pos="100000">
              <a:srgbClr val="703E08"/>
            </a:gs>
          </a:gsLst>
          <a:path path="circle">
            <a:fillToRect l="50000" t="50000" r="50000" b="50000"/>
          </a:path>
          <a:tileRect/>
        </a:gradFill>
        <a:effectLst/>
      </p:bgPr>
    </p:bg>
    <p:spTree>
      <p:nvGrpSpPr>
        <p:cNvPr id="1" name="Shape 202"/>
        <p:cNvGrpSpPr/>
        <p:nvPr/>
      </p:nvGrpSpPr>
      <p:grpSpPr>
        <a:xfrm>
          <a:off x="0" y="0"/>
          <a:ext cx="0" cy="0"/>
          <a:chOff x="0" y="0"/>
          <a:chExt cx="0" cy="0"/>
        </a:xfrm>
      </p:grpSpPr>
      <p:sp>
        <p:nvSpPr>
          <p:cNvPr id="203" name="Shape 203"/>
          <p:cNvSpPr txBox="1">
            <a:spLocks noGrp="1"/>
          </p:cNvSpPr>
          <p:nvPr>
            <p:ph type="ctrTitle"/>
          </p:nvPr>
        </p:nvSpPr>
        <p:spPr>
          <a:xfrm>
            <a:off x="311699" y="592175"/>
            <a:ext cx="8548200" cy="907200"/>
          </a:xfrm>
          <a:prstGeom prst="rect">
            <a:avLst/>
          </a:prstGeom>
        </p:spPr>
        <p:txBody>
          <a:bodyPr lIns="91425" tIns="91425" rIns="91425" bIns="91425" anchor="b" anchorCtr="0">
            <a:noAutofit/>
          </a:bodyPr>
          <a:lstStyle/>
          <a:p>
            <a:pPr lvl="0" rtl="0">
              <a:spcBef>
                <a:spcPts val="0"/>
              </a:spcBef>
              <a:buNone/>
            </a:pPr>
            <a:r>
              <a:rPr lang="en" sz="3600">
                <a:solidFill>
                  <a:srgbClr val="FFFFFF"/>
                </a:solidFill>
                <a:latin typeface="Bree Serif"/>
                <a:ea typeface="Bree Serif"/>
                <a:cs typeface="Bree Serif"/>
                <a:sym typeface="Bree Serif"/>
              </a:rPr>
              <a:t>How does service teach the course content for the class you support?</a:t>
            </a:r>
          </a:p>
        </p:txBody>
      </p:sp>
      <p:pic>
        <p:nvPicPr>
          <p:cNvPr id="204" name="Shape 204" descr="studentswithcar.png"/>
          <p:cNvPicPr preferRelativeResize="0"/>
          <p:nvPr/>
        </p:nvPicPr>
        <p:blipFill>
          <a:blip r:embed="rId3">
            <a:alphaModFix/>
          </a:blip>
          <a:stretch>
            <a:fillRect/>
          </a:stretch>
        </p:blipFill>
        <p:spPr>
          <a:xfrm>
            <a:off x="311700" y="1728374"/>
            <a:ext cx="4151506" cy="2877275"/>
          </a:xfrm>
          <a:prstGeom prst="rect">
            <a:avLst/>
          </a:prstGeom>
          <a:noFill/>
          <a:ln>
            <a:noFill/>
          </a:ln>
        </p:spPr>
      </p:pic>
      <p:pic>
        <p:nvPicPr>
          <p:cNvPr id="205" name="Shape 205" descr="danny.png"/>
          <p:cNvPicPr preferRelativeResize="0"/>
          <p:nvPr/>
        </p:nvPicPr>
        <p:blipFill>
          <a:blip r:embed="rId4">
            <a:alphaModFix/>
          </a:blip>
          <a:stretch>
            <a:fillRect/>
          </a:stretch>
        </p:blipFill>
        <p:spPr>
          <a:xfrm>
            <a:off x="4726050" y="1728375"/>
            <a:ext cx="4057650" cy="28772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48208"/>
            </a:gs>
            <a:gs pos="100000">
              <a:srgbClr val="703E08"/>
            </a:gs>
          </a:gsLst>
          <a:path path="circle">
            <a:fillToRect l="50000" t="50000" r="50000" b="50000"/>
          </a:path>
          <a:tileRect/>
        </a:gradFill>
        <a:effectLst/>
      </p:bgPr>
    </p:bg>
    <p:spTree>
      <p:nvGrpSpPr>
        <p:cNvPr id="1" name="Shape 209"/>
        <p:cNvGrpSpPr/>
        <p:nvPr/>
      </p:nvGrpSpPr>
      <p:grpSpPr>
        <a:xfrm>
          <a:off x="0" y="0"/>
          <a:ext cx="0" cy="0"/>
          <a:chOff x="0" y="0"/>
          <a:chExt cx="0" cy="0"/>
        </a:xfrm>
      </p:grpSpPr>
      <p:sp>
        <p:nvSpPr>
          <p:cNvPr id="210" name="Shape 210"/>
          <p:cNvSpPr txBox="1">
            <a:spLocks noGrp="1"/>
          </p:cNvSpPr>
          <p:nvPr>
            <p:ph type="ctrTitle"/>
          </p:nvPr>
        </p:nvSpPr>
        <p:spPr>
          <a:xfrm>
            <a:off x="311699" y="592175"/>
            <a:ext cx="8548200" cy="907200"/>
          </a:xfrm>
          <a:prstGeom prst="rect">
            <a:avLst/>
          </a:prstGeom>
        </p:spPr>
        <p:txBody>
          <a:bodyPr lIns="91425" tIns="91425" rIns="91425" bIns="91425" anchor="b" anchorCtr="0">
            <a:noAutofit/>
          </a:bodyPr>
          <a:lstStyle/>
          <a:p>
            <a:pPr lvl="0" rtl="0">
              <a:spcBef>
                <a:spcPts val="0"/>
              </a:spcBef>
              <a:buNone/>
            </a:pPr>
            <a:r>
              <a:rPr lang="en" sz="3600">
                <a:solidFill>
                  <a:srgbClr val="FFFFFF"/>
                </a:solidFill>
                <a:latin typeface="Bree Serif"/>
                <a:ea typeface="Bree Serif"/>
                <a:cs typeface="Bree Serif"/>
                <a:sym typeface="Bree Serif"/>
              </a:rPr>
              <a:t>How does service teach the course content for the class you support?</a:t>
            </a:r>
          </a:p>
        </p:txBody>
      </p:sp>
      <p:pic>
        <p:nvPicPr>
          <p:cNvPr id="211" name="Shape 211"/>
          <p:cNvPicPr preferRelativeResize="0"/>
          <p:nvPr/>
        </p:nvPicPr>
        <p:blipFill>
          <a:blip r:embed="rId3">
            <a:alphaModFix/>
          </a:blip>
          <a:stretch>
            <a:fillRect/>
          </a:stretch>
        </p:blipFill>
        <p:spPr>
          <a:xfrm>
            <a:off x="4977929" y="1566775"/>
            <a:ext cx="3807625" cy="3214349"/>
          </a:xfrm>
          <a:prstGeom prst="rect">
            <a:avLst/>
          </a:prstGeom>
          <a:noFill/>
          <a:ln>
            <a:noFill/>
          </a:ln>
        </p:spPr>
      </p:pic>
      <p:pic>
        <p:nvPicPr>
          <p:cNvPr id="212" name="Shape 212"/>
          <p:cNvPicPr preferRelativeResize="0"/>
          <p:nvPr/>
        </p:nvPicPr>
        <p:blipFill>
          <a:blip r:embed="rId4">
            <a:alphaModFix/>
          </a:blip>
          <a:stretch>
            <a:fillRect/>
          </a:stretch>
        </p:blipFill>
        <p:spPr>
          <a:xfrm>
            <a:off x="385924" y="1797937"/>
            <a:ext cx="4220424" cy="27520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48208"/>
            </a:gs>
            <a:gs pos="100000">
              <a:srgbClr val="703E08"/>
            </a:gs>
          </a:gsLst>
          <a:path path="circle">
            <a:fillToRect l="50000" t="50000" r="50000" b="50000"/>
          </a:path>
          <a:tileRect/>
        </a:gradFill>
        <a:effectLst/>
      </p:bgPr>
    </p:bg>
    <p:spTree>
      <p:nvGrpSpPr>
        <p:cNvPr id="1" name="Shape 216"/>
        <p:cNvGrpSpPr/>
        <p:nvPr/>
      </p:nvGrpSpPr>
      <p:grpSpPr>
        <a:xfrm>
          <a:off x="0" y="0"/>
          <a:ext cx="0" cy="0"/>
          <a:chOff x="0" y="0"/>
          <a:chExt cx="0" cy="0"/>
        </a:xfrm>
      </p:grpSpPr>
      <p:sp>
        <p:nvSpPr>
          <p:cNvPr id="217" name="Shape 217"/>
          <p:cNvSpPr txBox="1">
            <a:spLocks noGrp="1"/>
          </p:cNvSpPr>
          <p:nvPr>
            <p:ph type="ctrTitle"/>
          </p:nvPr>
        </p:nvSpPr>
        <p:spPr>
          <a:xfrm>
            <a:off x="311699" y="592175"/>
            <a:ext cx="8548200" cy="907200"/>
          </a:xfrm>
          <a:prstGeom prst="rect">
            <a:avLst/>
          </a:prstGeom>
        </p:spPr>
        <p:txBody>
          <a:bodyPr lIns="91425" tIns="91425" rIns="91425" bIns="91425" anchor="b" anchorCtr="0">
            <a:noAutofit/>
          </a:bodyPr>
          <a:lstStyle/>
          <a:p>
            <a:pPr lvl="0" rtl="0">
              <a:spcBef>
                <a:spcPts val="0"/>
              </a:spcBef>
              <a:buNone/>
            </a:pPr>
            <a:r>
              <a:rPr lang="en" sz="3600">
                <a:solidFill>
                  <a:srgbClr val="FFFFFF"/>
                </a:solidFill>
                <a:latin typeface="Bree Serif"/>
                <a:ea typeface="Bree Serif"/>
                <a:cs typeface="Bree Serif"/>
                <a:sym typeface="Bree Serif"/>
              </a:rPr>
              <a:t>How does service teach the course content for the class you support?</a:t>
            </a:r>
          </a:p>
        </p:txBody>
      </p:sp>
      <p:pic>
        <p:nvPicPr>
          <p:cNvPr id="218" name="Shape 218" descr="refugees1.jpg"/>
          <p:cNvPicPr preferRelativeResize="0"/>
          <p:nvPr/>
        </p:nvPicPr>
        <p:blipFill>
          <a:blip r:embed="rId3">
            <a:alphaModFix/>
          </a:blip>
          <a:stretch>
            <a:fillRect/>
          </a:stretch>
        </p:blipFill>
        <p:spPr>
          <a:xfrm rot="-5400000">
            <a:off x="938737" y="1068887"/>
            <a:ext cx="2901650" cy="4058325"/>
          </a:xfrm>
          <a:prstGeom prst="rect">
            <a:avLst/>
          </a:prstGeom>
          <a:noFill/>
          <a:ln>
            <a:noFill/>
          </a:ln>
        </p:spPr>
      </p:pic>
      <p:pic>
        <p:nvPicPr>
          <p:cNvPr id="219" name="Shape 219" descr="Lokgettingcitizenship.jpg"/>
          <p:cNvPicPr preferRelativeResize="0"/>
          <p:nvPr/>
        </p:nvPicPr>
        <p:blipFill>
          <a:blip r:embed="rId4">
            <a:alphaModFix/>
          </a:blip>
          <a:stretch>
            <a:fillRect/>
          </a:stretch>
        </p:blipFill>
        <p:spPr>
          <a:xfrm>
            <a:off x="4647325" y="1647224"/>
            <a:ext cx="4191873" cy="28726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path path="circle">
            <a:fillToRect l="50000" t="50000" r="50000" b="50000"/>
          </a:path>
          <a:tileRect/>
        </a:gradFill>
        <a:effectLst/>
      </p:bgPr>
    </p:bg>
    <p:spTree>
      <p:nvGrpSpPr>
        <p:cNvPr id="1" name="Shape 223"/>
        <p:cNvGrpSpPr/>
        <p:nvPr/>
      </p:nvGrpSpPr>
      <p:grpSpPr>
        <a:xfrm>
          <a:off x="0" y="0"/>
          <a:ext cx="0" cy="0"/>
          <a:chOff x="0" y="0"/>
          <a:chExt cx="0" cy="0"/>
        </a:xfrm>
      </p:grpSpPr>
      <p:sp>
        <p:nvSpPr>
          <p:cNvPr id="224" name="Shape 224"/>
          <p:cNvSpPr txBox="1">
            <a:spLocks noGrp="1"/>
          </p:cNvSpPr>
          <p:nvPr>
            <p:ph type="ctrTitle"/>
          </p:nvPr>
        </p:nvSpPr>
        <p:spPr>
          <a:xfrm>
            <a:off x="311708" y="2197250"/>
            <a:ext cx="8520600" cy="2052600"/>
          </a:xfrm>
          <a:prstGeom prst="rect">
            <a:avLst/>
          </a:prstGeom>
        </p:spPr>
        <p:txBody>
          <a:bodyPr lIns="91425" tIns="91425" rIns="91425" bIns="91425" anchor="b" anchorCtr="0">
            <a:noAutofit/>
          </a:bodyPr>
          <a:lstStyle/>
          <a:p>
            <a:pPr lvl="0">
              <a:spcBef>
                <a:spcPts val="0"/>
              </a:spcBef>
              <a:buNone/>
            </a:pPr>
            <a:r>
              <a:rPr lang="en">
                <a:solidFill>
                  <a:srgbClr val="FFFFFF"/>
                </a:solidFill>
                <a:latin typeface="Bree Serif"/>
                <a:ea typeface="Bree Serif"/>
                <a:cs typeface="Bree Serif"/>
                <a:sym typeface="Bree Serif"/>
              </a:rPr>
              <a:t>How have you helped build a community or campus partnership for your instructor?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4E29AA"/>
            </a:gs>
            <a:gs pos="100000">
              <a:srgbClr val="1E123D"/>
            </a:gs>
          </a:gsLst>
          <a:path path="circle">
            <a:fillToRect l="50000" t="50000" r="50000" b="50000"/>
          </a:path>
          <a:tileRect/>
        </a:gradFill>
        <a:effectLst/>
      </p:bgPr>
    </p:bg>
    <p:spTree>
      <p:nvGrpSpPr>
        <p:cNvPr id="1" name="Shape 228"/>
        <p:cNvGrpSpPr/>
        <p:nvPr/>
      </p:nvGrpSpPr>
      <p:grpSpPr>
        <a:xfrm>
          <a:off x="0" y="0"/>
          <a:ext cx="0" cy="0"/>
          <a:chOff x="0" y="0"/>
          <a:chExt cx="0" cy="0"/>
        </a:xfrm>
      </p:grpSpPr>
      <p:sp>
        <p:nvSpPr>
          <p:cNvPr id="229" name="Shape 229"/>
          <p:cNvSpPr txBox="1">
            <a:spLocks noGrp="1"/>
          </p:cNvSpPr>
          <p:nvPr>
            <p:ph type="ctrTitle"/>
          </p:nvPr>
        </p:nvSpPr>
        <p:spPr>
          <a:xfrm>
            <a:off x="311708" y="1735175"/>
            <a:ext cx="8520600" cy="2052600"/>
          </a:xfrm>
          <a:prstGeom prst="rect">
            <a:avLst/>
          </a:prstGeom>
        </p:spPr>
        <p:txBody>
          <a:bodyPr lIns="91425" tIns="91425" rIns="91425" bIns="91425" anchor="b" anchorCtr="0">
            <a:noAutofit/>
          </a:bodyPr>
          <a:lstStyle/>
          <a:p>
            <a:pPr lvl="0">
              <a:spcBef>
                <a:spcPts val="0"/>
              </a:spcBef>
              <a:buNone/>
            </a:pPr>
            <a:r>
              <a:rPr lang="en">
                <a:solidFill>
                  <a:srgbClr val="FFFFFF"/>
                </a:solidFill>
                <a:latin typeface="Bree Serif"/>
                <a:ea typeface="Bree Serif"/>
                <a:cs typeface="Bree Serif"/>
                <a:sym typeface="Bree Serif"/>
              </a:rPr>
              <a:t>What is your favorite part about being a Service-Learning Advocate?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3177EE"/>
            </a:gs>
            <a:gs pos="100000">
              <a:srgbClr val="113D8A"/>
            </a:gs>
          </a:gsLst>
          <a:path path="circle">
            <a:fillToRect l="50000" t="50000" r="50000" b="50000"/>
          </a:path>
          <a:tileRect/>
        </a:gradFill>
        <a:effectLst/>
      </p:bgPr>
    </p:bg>
    <p:spTree>
      <p:nvGrpSpPr>
        <p:cNvPr id="1" name="Shape 233"/>
        <p:cNvGrpSpPr/>
        <p:nvPr/>
      </p:nvGrpSpPr>
      <p:grpSpPr>
        <a:xfrm>
          <a:off x="0" y="0"/>
          <a:ext cx="0" cy="0"/>
          <a:chOff x="0" y="0"/>
          <a:chExt cx="0" cy="0"/>
        </a:xfrm>
      </p:grpSpPr>
      <p:sp>
        <p:nvSpPr>
          <p:cNvPr id="234" name="Shape 234"/>
          <p:cNvSpPr txBox="1">
            <a:spLocks noGrp="1"/>
          </p:cNvSpPr>
          <p:nvPr>
            <p:ph type="ctrTitle"/>
          </p:nvPr>
        </p:nvSpPr>
        <p:spPr>
          <a:xfrm>
            <a:off x="192083" y="1818900"/>
            <a:ext cx="8520600" cy="2052600"/>
          </a:xfrm>
          <a:prstGeom prst="rect">
            <a:avLst/>
          </a:prstGeom>
        </p:spPr>
        <p:txBody>
          <a:bodyPr lIns="91425" tIns="91425" rIns="91425" bIns="91425" anchor="b" anchorCtr="0">
            <a:noAutofit/>
          </a:bodyPr>
          <a:lstStyle/>
          <a:p>
            <a:pPr lvl="0">
              <a:spcBef>
                <a:spcPts val="0"/>
              </a:spcBef>
              <a:buNone/>
            </a:pPr>
            <a:r>
              <a:rPr lang="en">
                <a:solidFill>
                  <a:srgbClr val="FFFFFF"/>
                </a:solidFill>
                <a:latin typeface="Bree Serif"/>
                <a:ea typeface="Bree Serif"/>
                <a:cs typeface="Bree Serif"/>
                <a:sym typeface="Bree Serif"/>
              </a:rPr>
              <a:t>What have you learned from being a Service-Learning Advocate?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C002"/>
            </a:gs>
            <a:gs pos="100000">
              <a:srgbClr val="795B04"/>
            </a:gs>
          </a:gsLst>
          <a:path path="circle">
            <a:fillToRect l="50000" t="50000" r="50000" b="50000"/>
          </a:path>
          <a:tileRect/>
        </a:gradFill>
        <a:effectLst/>
      </p:bgPr>
    </p:bg>
    <p:spTree>
      <p:nvGrpSpPr>
        <p:cNvPr id="1" name="Shape 238"/>
        <p:cNvGrpSpPr/>
        <p:nvPr/>
      </p:nvGrpSpPr>
      <p:grpSpPr>
        <a:xfrm>
          <a:off x="0" y="0"/>
          <a:ext cx="0" cy="0"/>
          <a:chOff x="0" y="0"/>
          <a:chExt cx="0" cy="0"/>
        </a:xfrm>
      </p:grpSpPr>
      <p:sp>
        <p:nvSpPr>
          <p:cNvPr id="239" name="Shape 239"/>
          <p:cNvSpPr txBox="1">
            <a:spLocks noGrp="1"/>
          </p:cNvSpPr>
          <p:nvPr>
            <p:ph type="ctrTitle"/>
          </p:nvPr>
        </p:nvSpPr>
        <p:spPr>
          <a:xfrm>
            <a:off x="311708" y="2214975"/>
            <a:ext cx="8520600" cy="2052600"/>
          </a:xfrm>
          <a:prstGeom prst="rect">
            <a:avLst/>
          </a:prstGeom>
        </p:spPr>
        <p:txBody>
          <a:bodyPr lIns="91425" tIns="91425" rIns="91425" bIns="91425" anchor="b" anchorCtr="0">
            <a:noAutofit/>
          </a:bodyPr>
          <a:lstStyle/>
          <a:p>
            <a:pPr lvl="0">
              <a:spcBef>
                <a:spcPts val="0"/>
              </a:spcBef>
              <a:buNone/>
            </a:pPr>
            <a:r>
              <a:rPr lang="en">
                <a:solidFill>
                  <a:srgbClr val="FFFFFF"/>
                </a:solidFill>
                <a:latin typeface="Bree Serif"/>
                <a:ea typeface="Bree Serif"/>
                <a:cs typeface="Bree Serif"/>
                <a:sym typeface="Bree Serif"/>
              </a:rPr>
              <a:t>What is the most challenging part about being a Service-Learning Advocate?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path path="circle">
            <a:fillToRect l="50000" t="50000" r="50000" b="50000"/>
          </a:path>
          <a:tileRect/>
        </a:gradFill>
        <a:effectLst/>
      </p:bgPr>
    </p:bg>
    <p:spTree>
      <p:nvGrpSpPr>
        <p:cNvPr id="1" name="Shape 71"/>
        <p:cNvGrpSpPr/>
        <p:nvPr/>
      </p:nvGrpSpPr>
      <p:grpSpPr>
        <a:xfrm>
          <a:off x="0" y="0"/>
          <a:ext cx="0" cy="0"/>
          <a:chOff x="0" y="0"/>
          <a:chExt cx="0" cy="0"/>
        </a:xfrm>
      </p:grpSpPr>
      <p:sp>
        <p:nvSpPr>
          <p:cNvPr id="72" name="Shape 72"/>
          <p:cNvSpPr txBox="1">
            <a:spLocks noGrp="1"/>
          </p:cNvSpPr>
          <p:nvPr>
            <p:ph type="ctrTitle"/>
          </p:nvPr>
        </p:nvSpPr>
        <p:spPr>
          <a:xfrm>
            <a:off x="3249425" y="3431025"/>
            <a:ext cx="2899800" cy="1430700"/>
          </a:xfrm>
          <a:prstGeom prst="rect">
            <a:avLst/>
          </a:prstGeom>
        </p:spPr>
        <p:txBody>
          <a:bodyPr lIns="91425" tIns="91425" rIns="91425" bIns="91425" anchor="b" anchorCtr="0">
            <a:noAutofit/>
          </a:bodyPr>
          <a:lstStyle/>
          <a:p>
            <a:pPr lvl="0">
              <a:spcBef>
                <a:spcPts val="0"/>
              </a:spcBef>
              <a:buNone/>
            </a:pPr>
            <a:r>
              <a:rPr lang="en" sz="4800">
                <a:solidFill>
                  <a:srgbClr val="FFFFFF"/>
                </a:solidFill>
                <a:latin typeface="Bree Serif"/>
                <a:ea typeface="Bree Serif"/>
                <a:cs typeface="Bree Serif"/>
                <a:sym typeface="Bree Serif"/>
              </a:rPr>
              <a:t>Jesse Gavin</a:t>
            </a:r>
          </a:p>
          <a:p>
            <a:pPr lvl="0">
              <a:spcBef>
                <a:spcPts val="0"/>
              </a:spcBef>
              <a:buNone/>
            </a:pPr>
            <a:endParaRPr sz="1000">
              <a:solidFill>
                <a:srgbClr val="FFFFFF"/>
              </a:solidFill>
              <a:latin typeface="Bree Serif"/>
              <a:ea typeface="Bree Serif"/>
              <a:cs typeface="Bree Serif"/>
              <a:sym typeface="Bree Serif"/>
            </a:endParaRPr>
          </a:p>
          <a:p>
            <a:pPr lvl="0">
              <a:spcBef>
                <a:spcPts val="0"/>
              </a:spcBef>
              <a:buNone/>
            </a:pPr>
            <a:r>
              <a:rPr lang="en" sz="2800">
                <a:solidFill>
                  <a:srgbClr val="FFFFFF"/>
                </a:solidFill>
                <a:latin typeface="Bree Serif"/>
                <a:ea typeface="Bree Serif"/>
                <a:cs typeface="Bree Serif"/>
                <a:sym typeface="Bree Serif"/>
              </a:rPr>
              <a:t>He, him, his</a:t>
            </a:r>
          </a:p>
        </p:txBody>
      </p:sp>
      <p:pic>
        <p:nvPicPr>
          <p:cNvPr id="73" name="Shape 73" descr="jesse.png"/>
          <p:cNvPicPr preferRelativeResize="0"/>
          <p:nvPr/>
        </p:nvPicPr>
        <p:blipFill>
          <a:blip r:embed="rId3">
            <a:alphaModFix/>
          </a:blip>
          <a:stretch>
            <a:fillRect/>
          </a:stretch>
        </p:blipFill>
        <p:spPr>
          <a:xfrm>
            <a:off x="3787900" y="284974"/>
            <a:ext cx="1736525" cy="2495499"/>
          </a:xfrm>
          <a:prstGeom prst="rect">
            <a:avLst/>
          </a:prstGeom>
          <a:noFill/>
          <a:ln>
            <a:noFill/>
          </a:ln>
        </p:spPr>
      </p:pic>
      <p:pic>
        <p:nvPicPr>
          <p:cNvPr id="74" name="Shape 74" descr="DSCF3688.JPG"/>
          <p:cNvPicPr preferRelativeResize="0"/>
          <p:nvPr/>
        </p:nvPicPr>
        <p:blipFill>
          <a:blip r:embed="rId4">
            <a:alphaModFix/>
          </a:blip>
          <a:stretch>
            <a:fillRect/>
          </a:stretch>
        </p:blipFill>
        <p:spPr>
          <a:xfrm>
            <a:off x="462650" y="2710800"/>
            <a:ext cx="2942179" cy="1965097"/>
          </a:xfrm>
          <a:prstGeom prst="rect">
            <a:avLst/>
          </a:prstGeom>
          <a:noFill/>
          <a:ln>
            <a:noFill/>
          </a:ln>
        </p:spPr>
      </p:pic>
      <p:pic>
        <p:nvPicPr>
          <p:cNvPr id="75" name="Shape 75" descr="Som Gautum and me.jpg"/>
          <p:cNvPicPr preferRelativeResize="0"/>
          <p:nvPr/>
        </p:nvPicPr>
        <p:blipFill>
          <a:blip r:embed="rId5">
            <a:alphaModFix/>
          </a:blip>
          <a:stretch>
            <a:fillRect/>
          </a:stretch>
        </p:blipFill>
        <p:spPr>
          <a:xfrm>
            <a:off x="284650" y="677450"/>
            <a:ext cx="3040972" cy="1710558"/>
          </a:xfrm>
          <a:prstGeom prst="rect">
            <a:avLst/>
          </a:prstGeom>
          <a:noFill/>
          <a:ln>
            <a:noFill/>
          </a:ln>
        </p:spPr>
      </p:pic>
      <p:pic>
        <p:nvPicPr>
          <p:cNvPr id="76" name="Shape 76"/>
          <p:cNvPicPr preferRelativeResize="0"/>
          <p:nvPr/>
        </p:nvPicPr>
        <p:blipFill rotWithShape="1">
          <a:blip r:embed="rId6">
            <a:alphaModFix/>
          </a:blip>
          <a:srcRect l="5111" t="3534" r="4103" b="51900"/>
          <a:stretch/>
        </p:blipFill>
        <p:spPr>
          <a:xfrm>
            <a:off x="6053050" y="689025"/>
            <a:ext cx="2301574" cy="1687401"/>
          </a:xfrm>
          <a:prstGeom prst="rect">
            <a:avLst/>
          </a:prstGeom>
          <a:noFill/>
          <a:ln>
            <a:noFill/>
          </a:ln>
        </p:spPr>
      </p:pic>
      <p:pic>
        <p:nvPicPr>
          <p:cNvPr id="77" name="Shape 77" descr="Jesse with Cohort 2.JPG"/>
          <p:cNvPicPr preferRelativeResize="0"/>
          <p:nvPr/>
        </p:nvPicPr>
        <p:blipFill>
          <a:blip r:embed="rId7">
            <a:alphaModFix/>
          </a:blip>
          <a:stretch>
            <a:fillRect/>
          </a:stretch>
        </p:blipFill>
        <p:spPr>
          <a:xfrm>
            <a:off x="5776000" y="2644799"/>
            <a:ext cx="3040974" cy="203109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51AB2A"/>
            </a:gs>
            <a:gs pos="100000">
              <a:srgbClr val="203E13"/>
            </a:gs>
          </a:gsLst>
          <a:path path="circle">
            <a:fillToRect l="50000" t="50000" r="50000" b="50000"/>
          </a:path>
          <a:tileRect/>
        </a:gradFill>
        <a:effectLst/>
      </p:bgPr>
    </p:bg>
    <p:spTree>
      <p:nvGrpSpPr>
        <p:cNvPr id="1" name="Shape 243"/>
        <p:cNvGrpSpPr/>
        <p:nvPr/>
      </p:nvGrpSpPr>
      <p:grpSpPr>
        <a:xfrm>
          <a:off x="0" y="0"/>
          <a:ext cx="0" cy="0"/>
          <a:chOff x="0" y="0"/>
          <a:chExt cx="0" cy="0"/>
        </a:xfrm>
      </p:grpSpPr>
      <p:sp>
        <p:nvSpPr>
          <p:cNvPr id="244" name="Shape 244"/>
          <p:cNvSpPr txBox="1">
            <a:spLocks noGrp="1"/>
          </p:cNvSpPr>
          <p:nvPr>
            <p:ph type="ctrTitle"/>
          </p:nvPr>
        </p:nvSpPr>
        <p:spPr>
          <a:xfrm>
            <a:off x="1309549" y="3276925"/>
            <a:ext cx="6807600" cy="1174800"/>
          </a:xfrm>
          <a:prstGeom prst="rect">
            <a:avLst/>
          </a:prstGeom>
        </p:spPr>
        <p:txBody>
          <a:bodyPr lIns="91425" tIns="91425" rIns="91425" bIns="91425" anchor="b" anchorCtr="0">
            <a:noAutofit/>
          </a:bodyPr>
          <a:lstStyle/>
          <a:p>
            <a:pPr lvl="0">
              <a:spcBef>
                <a:spcPts val="0"/>
              </a:spcBef>
              <a:buNone/>
            </a:pPr>
            <a:r>
              <a:rPr lang="en">
                <a:solidFill>
                  <a:srgbClr val="FFFFFF"/>
                </a:solidFill>
                <a:latin typeface="Bree Serif"/>
                <a:ea typeface="Bree Serif"/>
                <a:cs typeface="Bree Serif"/>
                <a:sym typeface="Bree Serif"/>
              </a:rPr>
              <a:t>What recommendations do you have to improve this work moving forward?</a:t>
            </a:r>
            <a:r>
              <a:rPr lang="en">
                <a:latin typeface="Bree Serif"/>
                <a:ea typeface="Bree Serif"/>
                <a:cs typeface="Bree Serif"/>
                <a:sym typeface="Bree Serif"/>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8"/>
        <p:cNvGrpSpPr/>
        <p:nvPr/>
      </p:nvGrpSpPr>
      <p:grpSpPr>
        <a:xfrm>
          <a:off x="0" y="0"/>
          <a:ext cx="0" cy="0"/>
          <a:chOff x="0" y="0"/>
          <a:chExt cx="0" cy="0"/>
        </a:xfrm>
      </p:grpSpPr>
      <p:sp>
        <p:nvSpPr>
          <p:cNvPr id="249" name="Shape 249"/>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r>
              <a:rPr lang="en">
                <a:solidFill>
                  <a:srgbClr val="FFFFFF"/>
                </a:solidFill>
                <a:latin typeface="Bree Serif"/>
                <a:ea typeface="Bree Serif"/>
                <a:cs typeface="Bree Serif"/>
                <a:sym typeface="Bree Serif"/>
              </a:rPr>
              <a:t>Questions?</a:t>
            </a:r>
          </a:p>
        </p:txBody>
      </p:sp>
      <p:sp>
        <p:nvSpPr>
          <p:cNvPr id="250" name="Shape 250"/>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r>
              <a:rPr lang="en">
                <a:solidFill>
                  <a:srgbClr val="000000"/>
                </a:solidFill>
                <a:latin typeface="Bree Serif"/>
                <a:ea typeface="Bree Serif"/>
                <a:cs typeface="Bree Serif"/>
                <a:sym typeface="Bree Serif"/>
              </a:rPr>
              <a:t>Contact the Service-Learning Advocates at sladvocates@cscc.edu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
        <p:cNvGrpSpPr/>
        <p:nvPr/>
      </p:nvGrpSpPr>
      <p:grpSpPr>
        <a:xfrm>
          <a:off x="0" y="0"/>
          <a:ext cx="0" cy="0"/>
          <a:chOff x="0" y="0"/>
          <a:chExt cx="0" cy="0"/>
        </a:xfrm>
      </p:grpSpPr>
      <p:sp>
        <p:nvSpPr>
          <p:cNvPr id="82" name="Shape 82"/>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r>
              <a:rPr lang="en">
                <a:solidFill>
                  <a:srgbClr val="FFFFFF"/>
                </a:solidFill>
              </a:rPr>
              <a:t>Starr Cobryn</a:t>
            </a:r>
          </a:p>
        </p:txBody>
      </p:sp>
      <p:sp>
        <p:nvSpPr>
          <p:cNvPr id="83" name="Shape 83"/>
          <p:cNvSpPr txBox="1">
            <a:spLocks noGrp="1"/>
          </p:cNvSpPr>
          <p:nvPr>
            <p:ph type="subTitle" idx="1"/>
          </p:nvPr>
        </p:nvSpPr>
        <p:spPr>
          <a:xfrm>
            <a:off x="311700" y="2840975"/>
            <a:ext cx="8520600" cy="792600"/>
          </a:xfrm>
          <a:prstGeom prst="rect">
            <a:avLst/>
          </a:prstGeom>
        </p:spPr>
        <p:txBody>
          <a:bodyPr lIns="91425" tIns="91425" rIns="91425" bIns="91425" anchor="t" anchorCtr="0">
            <a:noAutofit/>
          </a:bodyPr>
          <a:lstStyle/>
          <a:p>
            <a:pPr lvl="0">
              <a:spcBef>
                <a:spcPts val="0"/>
              </a:spcBef>
              <a:buNone/>
            </a:pPr>
            <a:r>
              <a:rPr lang="en">
                <a:solidFill>
                  <a:srgbClr val="FFFFFF"/>
                </a:solidFill>
              </a:rPr>
              <a:t>she/her/hers</a:t>
            </a:r>
          </a:p>
          <a:p>
            <a:pPr lvl="0" rtl="0">
              <a:spcBef>
                <a:spcPts val="0"/>
              </a:spcBef>
              <a:buNone/>
            </a:pPr>
            <a:r>
              <a:rPr lang="en">
                <a:solidFill>
                  <a:srgbClr val="FFFFFF"/>
                </a:solidFill>
              </a:rPr>
              <a:t>Service-Learning Advocate</a:t>
            </a:r>
          </a:p>
        </p:txBody>
      </p:sp>
      <p:pic>
        <p:nvPicPr>
          <p:cNvPr id="84" name="Shape 84"/>
          <p:cNvPicPr preferRelativeResize="0"/>
          <p:nvPr/>
        </p:nvPicPr>
        <p:blipFill>
          <a:blip r:embed="rId4">
            <a:alphaModFix/>
          </a:blip>
          <a:stretch>
            <a:fillRect/>
          </a:stretch>
        </p:blipFill>
        <p:spPr>
          <a:xfrm>
            <a:off x="0" y="0"/>
            <a:ext cx="1776475" cy="2370250"/>
          </a:xfrm>
          <a:prstGeom prst="rect">
            <a:avLst/>
          </a:prstGeom>
          <a:noFill/>
          <a:ln>
            <a:noFill/>
          </a:ln>
        </p:spPr>
      </p:pic>
      <p:pic>
        <p:nvPicPr>
          <p:cNvPr id="85" name="Shape 85"/>
          <p:cNvPicPr preferRelativeResize="0"/>
          <p:nvPr/>
        </p:nvPicPr>
        <p:blipFill>
          <a:blip r:embed="rId5">
            <a:alphaModFix/>
          </a:blip>
          <a:stretch>
            <a:fillRect/>
          </a:stretch>
        </p:blipFill>
        <p:spPr>
          <a:xfrm>
            <a:off x="7311200" y="0"/>
            <a:ext cx="1832800" cy="2445375"/>
          </a:xfrm>
          <a:prstGeom prst="rect">
            <a:avLst/>
          </a:prstGeom>
          <a:noFill/>
          <a:ln>
            <a:noFill/>
          </a:ln>
        </p:spPr>
      </p:pic>
      <p:pic>
        <p:nvPicPr>
          <p:cNvPr id="86" name="Shape 86"/>
          <p:cNvPicPr preferRelativeResize="0"/>
          <p:nvPr/>
        </p:nvPicPr>
        <p:blipFill>
          <a:blip r:embed="rId6">
            <a:alphaModFix/>
          </a:blip>
          <a:stretch>
            <a:fillRect/>
          </a:stretch>
        </p:blipFill>
        <p:spPr>
          <a:xfrm>
            <a:off x="3403637" y="0"/>
            <a:ext cx="2336724" cy="1543724"/>
          </a:xfrm>
          <a:prstGeom prst="rect">
            <a:avLst/>
          </a:prstGeom>
          <a:noFill/>
          <a:ln>
            <a:noFill/>
          </a:ln>
        </p:spPr>
      </p:pic>
      <p:pic>
        <p:nvPicPr>
          <p:cNvPr id="87" name="Shape 87"/>
          <p:cNvPicPr preferRelativeResize="0"/>
          <p:nvPr/>
        </p:nvPicPr>
        <p:blipFill>
          <a:blip r:embed="rId7">
            <a:alphaModFix/>
          </a:blip>
          <a:stretch>
            <a:fillRect/>
          </a:stretch>
        </p:blipFill>
        <p:spPr>
          <a:xfrm>
            <a:off x="7822575" y="3822075"/>
            <a:ext cx="1321425" cy="1321425"/>
          </a:xfrm>
          <a:prstGeom prst="rect">
            <a:avLst/>
          </a:prstGeom>
          <a:noFill/>
          <a:ln>
            <a:noFill/>
          </a:ln>
        </p:spPr>
      </p:pic>
      <p:pic>
        <p:nvPicPr>
          <p:cNvPr id="88" name="Shape 88"/>
          <p:cNvPicPr preferRelativeResize="0"/>
          <p:nvPr/>
        </p:nvPicPr>
        <p:blipFill>
          <a:blip r:embed="rId8">
            <a:alphaModFix/>
          </a:blip>
          <a:stretch>
            <a:fillRect/>
          </a:stretch>
        </p:blipFill>
        <p:spPr>
          <a:xfrm>
            <a:off x="0" y="3961799"/>
            <a:ext cx="1740248" cy="1181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E1"/>
        </a:solidFill>
        <a:effectLst/>
      </p:bgPr>
    </p:bg>
    <p:spTree>
      <p:nvGrpSpPr>
        <p:cNvPr id="1" name="Shape 92"/>
        <p:cNvGrpSpPr/>
        <p:nvPr/>
      </p:nvGrpSpPr>
      <p:grpSpPr>
        <a:xfrm>
          <a:off x="0" y="0"/>
          <a:ext cx="0" cy="0"/>
          <a:chOff x="0" y="0"/>
          <a:chExt cx="0" cy="0"/>
        </a:xfrm>
      </p:grpSpPr>
      <p:sp>
        <p:nvSpPr>
          <p:cNvPr id="93" name="Shape 93"/>
          <p:cNvSpPr txBox="1">
            <a:spLocks noGrp="1"/>
          </p:cNvSpPr>
          <p:nvPr>
            <p:ph type="ctrTitle"/>
          </p:nvPr>
        </p:nvSpPr>
        <p:spPr>
          <a:xfrm>
            <a:off x="311687" y="62375"/>
            <a:ext cx="8520600" cy="1087500"/>
          </a:xfrm>
          <a:prstGeom prst="rect">
            <a:avLst/>
          </a:prstGeom>
        </p:spPr>
        <p:txBody>
          <a:bodyPr lIns="91425" tIns="91425" rIns="91425" bIns="91425" anchor="b" anchorCtr="0">
            <a:noAutofit/>
          </a:bodyPr>
          <a:lstStyle/>
          <a:p>
            <a:pPr lvl="0" rtl="0">
              <a:spcBef>
                <a:spcPts val="0"/>
              </a:spcBef>
              <a:buNone/>
            </a:pPr>
            <a:r>
              <a:rPr lang="en" b="1">
                <a:solidFill>
                  <a:srgbClr val="3D85C6"/>
                </a:solidFill>
              </a:rPr>
              <a:t>Reilly Linehan</a:t>
            </a:r>
          </a:p>
        </p:txBody>
      </p:sp>
      <p:sp>
        <p:nvSpPr>
          <p:cNvPr id="94" name="Shape 94"/>
          <p:cNvSpPr txBox="1">
            <a:spLocks noGrp="1"/>
          </p:cNvSpPr>
          <p:nvPr>
            <p:ph type="subTitle" idx="1"/>
          </p:nvPr>
        </p:nvSpPr>
        <p:spPr>
          <a:xfrm>
            <a:off x="311700" y="3964225"/>
            <a:ext cx="8520600" cy="792600"/>
          </a:xfrm>
          <a:prstGeom prst="rect">
            <a:avLst/>
          </a:prstGeom>
        </p:spPr>
        <p:txBody>
          <a:bodyPr lIns="91425" tIns="91425" rIns="91425" bIns="91425" anchor="t" anchorCtr="0">
            <a:noAutofit/>
          </a:bodyPr>
          <a:lstStyle/>
          <a:p>
            <a:pPr lvl="0" rtl="0">
              <a:spcBef>
                <a:spcPts val="0"/>
              </a:spcBef>
              <a:buNone/>
            </a:pPr>
            <a:r>
              <a:rPr lang="en">
                <a:solidFill>
                  <a:srgbClr val="134F5C"/>
                </a:solidFill>
              </a:rPr>
              <a:t>he/him/his</a:t>
            </a:r>
          </a:p>
          <a:p>
            <a:pPr lvl="0">
              <a:spcBef>
                <a:spcPts val="0"/>
              </a:spcBef>
              <a:buNone/>
            </a:pPr>
            <a:r>
              <a:rPr lang="en">
                <a:solidFill>
                  <a:srgbClr val="E06666"/>
                </a:solidFill>
              </a:rPr>
              <a:t>Service-Learning Advocate</a:t>
            </a:r>
          </a:p>
          <a:p>
            <a:pPr lvl="0" rtl="0">
              <a:spcBef>
                <a:spcPts val="0"/>
              </a:spcBef>
              <a:buNone/>
            </a:pPr>
            <a:endParaRPr/>
          </a:p>
        </p:txBody>
      </p:sp>
      <p:pic>
        <p:nvPicPr>
          <p:cNvPr id="95" name="Shape 95" descr="me.jpg"/>
          <p:cNvPicPr preferRelativeResize="0"/>
          <p:nvPr/>
        </p:nvPicPr>
        <p:blipFill rotWithShape="1">
          <a:blip r:embed="rId3">
            <a:alphaModFix/>
          </a:blip>
          <a:srcRect l="-2013" t="5824" r="39104" b="39489"/>
          <a:stretch/>
        </p:blipFill>
        <p:spPr>
          <a:xfrm>
            <a:off x="3669700" y="1165325"/>
            <a:ext cx="1804575" cy="28128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DECDB"/>
            </a:gs>
            <a:gs pos="100000">
              <a:srgbClr val="F0A963"/>
            </a:gs>
          </a:gsLst>
          <a:path path="circle">
            <a:fillToRect l="50000" t="50000" r="50000" b="50000"/>
          </a:path>
          <a:tileRect/>
        </a:gradFill>
        <a:effectLst/>
      </p:bgPr>
    </p:bg>
    <p:spTree>
      <p:nvGrpSpPr>
        <p:cNvPr id="1" name="Shape 99"/>
        <p:cNvGrpSpPr/>
        <p:nvPr/>
      </p:nvGrpSpPr>
      <p:grpSpPr>
        <a:xfrm>
          <a:off x="0" y="0"/>
          <a:ext cx="0" cy="0"/>
          <a:chOff x="0" y="0"/>
          <a:chExt cx="0" cy="0"/>
        </a:xfrm>
      </p:grpSpPr>
      <p:sp>
        <p:nvSpPr>
          <p:cNvPr id="100" name="Shape 100"/>
          <p:cNvSpPr txBox="1">
            <a:spLocks noGrp="1"/>
          </p:cNvSpPr>
          <p:nvPr>
            <p:ph type="ctrTitle"/>
          </p:nvPr>
        </p:nvSpPr>
        <p:spPr>
          <a:xfrm>
            <a:off x="268875" y="101225"/>
            <a:ext cx="8520600" cy="897600"/>
          </a:xfrm>
          <a:prstGeom prst="rect">
            <a:avLst/>
          </a:prstGeom>
        </p:spPr>
        <p:txBody>
          <a:bodyPr lIns="91425" tIns="91425" rIns="91425" bIns="91425" anchor="b" anchorCtr="0">
            <a:noAutofit/>
          </a:bodyPr>
          <a:lstStyle/>
          <a:p>
            <a:pPr lvl="0">
              <a:spcBef>
                <a:spcPts val="0"/>
              </a:spcBef>
              <a:buNone/>
            </a:pPr>
            <a:r>
              <a:rPr lang="en" sz="3600">
                <a:solidFill>
                  <a:srgbClr val="B45F06"/>
                </a:solidFill>
                <a:latin typeface="Bree Serif"/>
                <a:ea typeface="Bree Serif"/>
                <a:cs typeface="Bree Serif"/>
                <a:sym typeface="Bree Serif"/>
              </a:rPr>
              <a:t>Chloe Greenlee</a:t>
            </a:r>
          </a:p>
        </p:txBody>
      </p:sp>
      <p:sp>
        <p:nvSpPr>
          <p:cNvPr id="101" name="Shape 101"/>
          <p:cNvSpPr txBox="1">
            <a:spLocks noGrp="1"/>
          </p:cNvSpPr>
          <p:nvPr>
            <p:ph type="subTitle" idx="1"/>
          </p:nvPr>
        </p:nvSpPr>
        <p:spPr>
          <a:xfrm>
            <a:off x="399350" y="3984325"/>
            <a:ext cx="8520600" cy="792600"/>
          </a:xfrm>
          <a:prstGeom prst="rect">
            <a:avLst/>
          </a:prstGeom>
        </p:spPr>
        <p:txBody>
          <a:bodyPr lIns="91425" tIns="91425" rIns="91425" bIns="91425" anchor="t" anchorCtr="0">
            <a:noAutofit/>
          </a:bodyPr>
          <a:lstStyle/>
          <a:p>
            <a:pPr lvl="0">
              <a:spcBef>
                <a:spcPts val="0"/>
              </a:spcBef>
              <a:buNone/>
            </a:pPr>
            <a:r>
              <a:rPr lang="en">
                <a:solidFill>
                  <a:srgbClr val="38761D"/>
                </a:solidFill>
                <a:latin typeface="Bree Serif"/>
                <a:ea typeface="Bree Serif"/>
                <a:cs typeface="Bree Serif"/>
                <a:sym typeface="Bree Serif"/>
              </a:rPr>
              <a:t>she/her/hers</a:t>
            </a:r>
          </a:p>
          <a:p>
            <a:pPr lvl="0">
              <a:spcBef>
                <a:spcPts val="0"/>
              </a:spcBef>
              <a:buNone/>
            </a:pPr>
            <a:r>
              <a:rPr lang="en">
                <a:solidFill>
                  <a:srgbClr val="B45F06"/>
                </a:solidFill>
                <a:latin typeface="Bree Serif"/>
                <a:ea typeface="Bree Serif"/>
                <a:cs typeface="Bree Serif"/>
                <a:sym typeface="Bree Serif"/>
              </a:rPr>
              <a:t>Service-Learning Advocate</a:t>
            </a:r>
          </a:p>
          <a:p>
            <a:pPr lvl="0">
              <a:spcBef>
                <a:spcPts val="0"/>
              </a:spcBef>
              <a:buNone/>
            </a:pPr>
            <a:endParaRPr>
              <a:latin typeface="Bree Serif"/>
              <a:ea typeface="Bree Serif"/>
              <a:cs typeface="Bree Serif"/>
              <a:sym typeface="Bree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7106" y="1088183"/>
            <a:ext cx="2105088" cy="280678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51AB2A"/>
            </a:gs>
            <a:gs pos="100000">
              <a:srgbClr val="203E13"/>
            </a:gs>
          </a:gsLst>
          <a:path path="circle">
            <a:fillToRect l="50000" t="50000" r="50000" b="50000"/>
          </a:path>
          <a:tileRect/>
        </a:gradFill>
        <a:effectLst/>
      </p:bgPr>
    </p:bg>
    <p:spTree>
      <p:nvGrpSpPr>
        <p:cNvPr id="1" name="Shape 106"/>
        <p:cNvGrpSpPr/>
        <p:nvPr/>
      </p:nvGrpSpPr>
      <p:grpSpPr>
        <a:xfrm>
          <a:off x="0" y="0"/>
          <a:ext cx="0" cy="0"/>
          <a:chOff x="0" y="0"/>
          <a:chExt cx="0" cy="0"/>
        </a:xfrm>
      </p:grpSpPr>
      <p:sp>
        <p:nvSpPr>
          <p:cNvPr id="107" name="Shape 107"/>
          <p:cNvSpPr txBox="1">
            <a:spLocks noGrp="1"/>
          </p:cNvSpPr>
          <p:nvPr>
            <p:ph type="ctrTitle"/>
          </p:nvPr>
        </p:nvSpPr>
        <p:spPr>
          <a:xfrm>
            <a:off x="1835850" y="66800"/>
            <a:ext cx="5472300" cy="875700"/>
          </a:xfrm>
          <a:prstGeom prst="rect">
            <a:avLst/>
          </a:prstGeom>
        </p:spPr>
        <p:txBody>
          <a:bodyPr lIns="91425" tIns="91425" rIns="91425" bIns="91425" anchor="b" anchorCtr="0">
            <a:noAutofit/>
          </a:bodyPr>
          <a:lstStyle/>
          <a:p>
            <a:pPr lvl="0">
              <a:spcBef>
                <a:spcPts val="0"/>
              </a:spcBef>
              <a:buNone/>
            </a:pPr>
            <a:r>
              <a:rPr lang="en" sz="4200">
                <a:solidFill>
                  <a:srgbClr val="F3FFCB"/>
                </a:solidFill>
                <a:latin typeface="Bree Serif"/>
                <a:ea typeface="Bree Serif"/>
                <a:cs typeface="Bree Serif"/>
                <a:sym typeface="Bree Serif"/>
              </a:rPr>
              <a:t>Rizz Dickson</a:t>
            </a:r>
          </a:p>
        </p:txBody>
      </p:sp>
      <p:sp>
        <p:nvSpPr>
          <p:cNvPr id="108" name="Shape 108"/>
          <p:cNvSpPr txBox="1">
            <a:spLocks noGrp="1"/>
          </p:cNvSpPr>
          <p:nvPr>
            <p:ph type="subTitle" idx="1"/>
          </p:nvPr>
        </p:nvSpPr>
        <p:spPr>
          <a:xfrm>
            <a:off x="567425" y="3750475"/>
            <a:ext cx="8520600" cy="792600"/>
          </a:xfrm>
          <a:prstGeom prst="rect">
            <a:avLst/>
          </a:prstGeom>
        </p:spPr>
        <p:txBody>
          <a:bodyPr lIns="91425" tIns="91425" rIns="91425" bIns="91425" anchor="t" anchorCtr="0">
            <a:noAutofit/>
          </a:bodyPr>
          <a:lstStyle/>
          <a:p>
            <a:pPr lvl="0">
              <a:spcBef>
                <a:spcPts val="0"/>
              </a:spcBef>
              <a:buNone/>
            </a:pPr>
            <a:r>
              <a:rPr lang="en" sz="2400">
                <a:solidFill>
                  <a:srgbClr val="FFFFFF"/>
                </a:solidFill>
                <a:latin typeface="Bree Serif"/>
                <a:ea typeface="Bree Serif"/>
                <a:cs typeface="Bree Serif"/>
                <a:sym typeface="Bree Serif"/>
              </a:rPr>
              <a:t>they/them/their</a:t>
            </a:r>
          </a:p>
          <a:p>
            <a:pPr lvl="0">
              <a:spcBef>
                <a:spcPts val="0"/>
              </a:spcBef>
              <a:buNone/>
            </a:pPr>
            <a:r>
              <a:rPr lang="en" sz="2400">
                <a:solidFill>
                  <a:srgbClr val="F3FFCB"/>
                </a:solidFill>
                <a:latin typeface="Bree Serif"/>
                <a:ea typeface="Bree Serif"/>
                <a:cs typeface="Bree Serif"/>
                <a:sym typeface="Bree Serif"/>
              </a:rPr>
              <a:t>AmeriCorps VISTA </a:t>
            </a:r>
          </a:p>
          <a:p>
            <a:pPr lvl="0">
              <a:spcBef>
                <a:spcPts val="0"/>
              </a:spcBef>
              <a:buNone/>
            </a:pPr>
            <a:r>
              <a:rPr lang="en" sz="2400">
                <a:solidFill>
                  <a:srgbClr val="F3FFCB"/>
                </a:solidFill>
                <a:latin typeface="Bree Serif"/>
                <a:ea typeface="Bree Serif"/>
                <a:cs typeface="Bree Serif"/>
                <a:sym typeface="Bree Serif"/>
              </a:rPr>
              <a:t>serving as a Service-Learning Coordinator</a:t>
            </a:r>
          </a:p>
          <a:p>
            <a:pPr lvl="0">
              <a:spcBef>
                <a:spcPts val="0"/>
              </a:spcBef>
              <a:buClr>
                <a:srgbClr val="000000"/>
              </a:buClr>
              <a:buSzPct val="39285"/>
              <a:buFont typeface="Arial"/>
              <a:buNone/>
            </a:pPr>
            <a:endParaRPr/>
          </a:p>
        </p:txBody>
      </p:sp>
      <p:pic>
        <p:nvPicPr>
          <p:cNvPr id="109" name="Shape 109"/>
          <p:cNvPicPr preferRelativeResize="0"/>
          <p:nvPr/>
        </p:nvPicPr>
        <p:blipFill>
          <a:blip r:embed="rId3">
            <a:alphaModFix/>
          </a:blip>
          <a:stretch>
            <a:fillRect/>
          </a:stretch>
        </p:blipFill>
        <p:spPr>
          <a:xfrm>
            <a:off x="3323875" y="1032225"/>
            <a:ext cx="2615999" cy="2662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p:nvPr/>
        </p:nvSpPr>
        <p:spPr>
          <a:xfrm>
            <a:off x="358000" y="94975"/>
            <a:ext cx="8474400" cy="942600"/>
          </a:xfrm>
          <a:prstGeom prst="rect">
            <a:avLst/>
          </a:prstGeom>
          <a:noFill/>
          <a:ln>
            <a:noFill/>
          </a:ln>
        </p:spPr>
        <p:txBody>
          <a:bodyPr lIns="91425" tIns="91425" rIns="91425" bIns="91425" anchor="t" anchorCtr="0">
            <a:noAutofit/>
          </a:bodyPr>
          <a:lstStyle/>
          <a:p>
            <a:pPr lvl="0" algn="ctr">
              <a:spcBef>
                <a:spcPts val="0"/>
              </a:spcBef>
              <a:buNone/>
            </a:pPr>
            <a:r>
              <a:rPr lang="en" sz="3600">
                <a:latin typeface="Bree Serif"/>
                <a:ea typeface="Bree Serif"/>
                <a:cs typeface="Bree Serif"/>
                <a:sym typeface="Bree Serif"/>
              </a:rPr>
              <a:t>How did we get here?</a:t>
            </a:r>
          </a:p>
        </p:txBody>
      </p:sp>
      <p:pic>
        <p:nvPicPr>
          <p:cNvPr id="115" name="Shape 115"/>
          <p:cNvPicPr preferRelativeResize="0"/>
          <p:nvPr/>
        </p:nvPicPr>
        <p:blipFill>
          <a:blip r:embed="rId3">
            <a:alphaModFix/>
          </a:blip>
          <a:stretch>
            <a:fillRect/>
          </a:stretch>
        </p:blipFill>
        <p:spPr>
          <a:xfrm>
            <a:off x="3394200" y="1153925"/>
            <a:ext cx="2381250" cy="1895475"/>
          </a:xfrm>
          <a:prstGeom prst="rect">
            <a:avLst/>
          </a:prstGeom>
          <a:noFill/>
          <a:ln>
            <a:noFill/>
          </a:ln>
        </p:spPr>
      </p:pic>
      <p:pic>
        <p:nvPicPr>
          <p:cNvPr id="116" name="Shape 116"/>
          <p:cNvPicPr preferRelativeResize="0"/>
          <p:nvPr/>
        </p:nvPicPr>
        <p:blipFill>
          <a:blip r:embed="rId4">
            <a:alphaModFix/>
          </a:blip>
          <a:stretch>
            <a:fillRect/>
          </a:stretch>
        </p:blipFill>
        <p:spPr>
          <a:xfrm>
            <a:off x="205599" y="864050"/>
            <a:ext cx="2956133" cy="2217100"/>
          </a:xfrm>
          <a:prstGeom prst="rect">
            <a:avLst/>
          </a:prstGeom>
          <a:noFill/>
          <a:ln>
            <a:noFill/>
          </a:ln>
        </p:spPr>
      </p:pic>
      <p:pic>
        <p:nvPicPr>
          <p:cNvPr id="117" name="Shape 117"/>
          <p:cNvPicPr preferRelativeResize="0"/>
          <p:nvPr/>
        </p:nvPicPr>
        <p:blipFill>
          <a:blip r:embed="rId5">
            <a:alphaModFix/>
          </a:blip>
          <a:stretch>
            <a:fillRect/>
          </a:stretch>
        </p:blipFill>
        <p:spPr>
          <a:xfrm>
            <a:off x="6028675" y="1653047"/>
            <a:ext cx="2956125" cy="933277"/>
          </a:xfrm>
          <a:prstGeom prst="rect">
            <a:avLst/>
          </a:prstGeom>
          <a:noFill/>
          <a:ln>
            <a:noFill/>
          </a:ln>
        </p:spPr>
      </p:pic>
      <p:pic>
        <p:nvPicPr>
          <p:cNvPr id="118" name="Shape 118"/>
          <p:cNvPicPr preferRelativeResize="0"/>
          <p:nvPr/>
        </p:nvPicPr>
        <p:blipFill>
          <a:blip r:embed="rId6">
            <a:alphaModFix/>
          </a:blip>
          <a:stretch>
            <a:fillRect/>
          </a:stretch>
        </p:blipFill>
        <p:spPr>
          <a:xfrm>
            <a:off x="884112" y="3049400"/>
            <a:ext cx="1419475" cy="1419475"/>
          </a:xfrm>
          <a:prstGeom prst="rect">
            <a:avLst/>
          </a:prstGeom>
          <a:noFill/>
          <a:ln>
            <a:noFill/>
          </a:ln>
        </p:spPr>
      </p:pic>
      <p:pic>
        <p:nvPicPr>
          <p:cNvPr id="119" name="Shape 119" descr="Connect2Complete.PNG"/>
          <p:cNvPicPr preferRelativeResize="0"/>
          <p:nvPr/>
        </p:nvPicPr>
        <p:blipFill>
          <a:blip r:embed="rId7">
            <a:alphaModFix/>
          </a:blip>
          <a:stretch>
            <a:fillRect/>
          </a:stretch>
        </p:blipFill>
        <p:spPr>
          <a:xfrm>
            <a:off x="3433874" y="3488850"/>
            <a:ext cx="2498074" cy="530050"/>
          </a:xfrm>
          <a:prstGeom prst="rect">
            <a:avLst/>
          </a:prstGeom>
          <a:noFill/>
          <a:ln>
            <a:noFill/>
          </a:ln>
        </p:spPr>
      </p:pic>
      <p:pic>
        <p:nvPicPr>
          <p:cNvPr id="120" name="Shape 120"/>
          <p:cNvPicPr preferRelativeResize="0"/>
          <p:nvPr/>
        </p:nvPicPr>
        <p:blipFill>
          <a:blip r:embed="rId8">
            <a:alphaModFix/>
          </a:blip>
          <a:stretch>
            <a:fillRect/>
          </a:stretch>
        </p:blipFill>
        <p:spPr>
          <a:xfrm>
            <a:off x="6143537" y="3233552"/>
            <a:ext cx="2878799" cy="10462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lin ang="5400012" scaled="0"/>
        </a:gradFill>
        <a:effectLst/>
      </p:bgPr>
    </p:bg>
    <p:spTree>
      <p:nvGrpSpPr>
        <p:cNvPr id="1" name="Shape 124"/>
        <p:cNvGrpSpPr/>
        <p:nvPr/>
      </p:nvGrpSpPr>
      <p:grpSpPr>
        <a:xfrm>
          <a:off x="0" y="0"/>
          <a:ext cx="0" cy="0"/>
          <a:chOff x="0" y="0"/>
          <a:chExt cx="0" cy="0"/>
        </a:xfrm>
      </p:grpSpPr>
      <p:sp>
        <p:nvSpPr>
          <p:cNvPr id="125" name="Shape 125"/>
          <p:cNvSpPr txBox="1">
            <a:spLocks noGrp="1"/>
          </p:cNvSpPr>
          <p:nvPr>
            <p:ph type="ctrTitle"/>
          </p:nvPr>
        </p:nvSpPr>
        <p:spPr>
          <a:xfrm>
            <a:off x="384758" y="3573325"/>
            <a:ext cx="8520600" cy="2052600"/>
          </a:xfrm>
          <a:prstGeom prst="rect">
            <a:avLst/>
          </a:prstGeom>
        </p:spPr>
        <p:txBody>
          <a:bodyPr lIns="91425" tIns="91425" rIns="91425" bIns="91425" anchor="b" anchorCtr="0">
            <a:noAutofit/>
          </a:bodyPr>
          <a:lstStyle/>
          <a:p>
            <a:pPr marL="457200" lvl="0" indent="-336550" algn="l" rtl="0">
              <a:spcBef>
                <a:spcPts val="0"/>
              </a:spcBef>
              <a:buSzPct val="100000"/>
              <a:buFont typeface="Bree Serif"/>
              <a:buChar char="●"/>
            </a:pPr>
            <a:r>
              <a:rPr lang="en" sz="1700">
                <a:latin typeface="Bree Serif"/>
                <a:ea typeface="Bree Serif"/>
                <a:cs typeface="Bree Serif"/>
                <a:sym typeface="Bree Serif"/>
              </a:rPr>
              <a:t> Identify the needs of nonprofits and other community-based organizations</a:t>
            </a:r>
          </a:p>
          <a:p>
            <a:pPr marL="457200" lvl="0" indent="-336550" algn="l" rtl="0">
              <a:spcBef>
                <a:spcPts val="0"/>
              </a:spcBef>
              <a:buSzPct val="100000"/>
              <a:buFont typeface="Bree Serif"/>
              <a:buChar char="●"/>
            </a:pPr>
            <a:r>
              <a:rPr lang="en" sz="1700">
                <a:latin typeface="Bree Serif"/>
                <a:ea typeface="Bree Serif"/>
                <a:cs typeface="Bree Serif"/>
                <a:sym typeface="Bree Serif"/>
              </a:rPr>
              <a:t> Provide one-on-one instructor support in incorporating service and social justice </a:t>
            </a:r>
          </a:p>
          <a:p>
            <a:pPr lvl="0" indent="387350" algn="l" rtl="0">
              <a:spcBef>
                <a:spcPts val="0"/>
              </a:spcBef>
              <a:buClr>
                <a:schemeClr val="dk1"/>
              </a:buClr>
              <a:buSzPct val="64705"/>
              <a:buFont typeface="Arial"/>
              <a:buNone/>
            </a:pPr>
            <a:r>
              <a:rPr lang="en" sz="1700">
                <a:latin typeface="Bree Serif"/>
                <a:ea typeface="Bree Serif"/>
                <a:cs typeface="Bree Serif"/>
                <a:sym typeface="Bree Serif"/>
              </a:rPr>
              <a:t>into courses</a:t>
            </a:r>
          </a:p>
          <a:p>
            <a:pPr marL="457200" lvl="0" indent="-336550" algn="l" rtl="0">
              <a:spcBef>
                <a:spcPts val="0"/>
              </a:spcBef>
              <a:buSzPct val="100000"/>
              <a:buFont typeface="Bree Serif"/>
              <a:buChar char="●"/>
            </a:pPr>
            <a:r>
              <a:rPr lang="en" sz="1700">
                <a:latin typeface="Bree Serif"/>
                <a:ea typeface="Bree Serif"/>
                <a:cs typeface="Bree Serif"/>
                <a:sym typeface="Bree Serif"/>
              </a:rPr>
              <a:t>Coordinate service-learning opportunities for students</a:t>
            </a:r>
          </a:p>
          <a:p>
            <a:pPr marL="457200" lvl="0" indent="-336550" algn="l" rtl="0">
              <a:spcBef>
                <a:spcPts val="0"/>
              </a:spcBef>
              <a:buSzPct val="100000"/>
              <a:buFont typeface="Bree Serif"/>
              <a:buChar char="●"/>
            </a:pPr>
            <a:r>
              <a:rPr lang="en" sz="1700">
                <a:latin typeface="Bree Serif"/>
                <a:ea typeface="Bree Serif"/>
                <a:cs typeface="Bree Serif"/>
                <a:sym typeface="Bree Serif"/>
              </a:rPr>
              <a:t>Facilitate reflection for students before, during and after service opportunities</a:t>
            </a:r>
          </a:p>
          <a:p>
            <a:pPr marL="457200" lvl="0" indent="-336550" algn="l" rtl="0">
              <a:spcBef>
                <a:spcPts val="0"/>
              </a:spcBef>
              <a:buSzPct val="100000"/>
              <a:buFont typeface="Bree Serif"/>
              <a:buChar char="●"/>
            </a:pPr>
            <a:r>
              <a:rPr lang="en" sz="1700">
                <a:latin typeface="Bree Serif"/>
                <a:ea typeface="Bree Serif"/>
                <a:cs typeface="Bree Serif"/>
                <a:sym typeface="Bree Serif"/>
              </a:rPr>
              <a:t>Verify and keep track of records of student service hours</a:t>
            </a:r>
          </a:p>
          <a:p>
            <a:pPr marL="457200" lvl="0" indent="-336550" algn="l" rtl="0">
              <a:spcBef>
                <a:spcPts val="0"/>
              </a:spcBef>
              <a:buSzPct val="100000"/>
              <a:buFont typeface="Bree Serif"/>
              <a:buChar char="●"/>
            </a:pPr>
            <a:r>
              <a:rPr lang="en" sz="1700">
                <a:latin typeface="Bree Serif"/>
                <a:ea typeface="Bree Serif"/>
                <a:cs typeface="Bree Serif"/>
                <a:sym typeface="Bree Serif"/>
              </a:rPr>
              <a:t>Educate students, faculty, and staff on service-learning and social justice</a:t>
            </a:r>
          </a:p>
          <a:p>
            <a:pPr marL="457200" lvl="0" indent="-336550" algn="l" rtl="0">
              <a:spcBef>
                <a:spcPts val="0"/>
              </a:spcBef>
              <a:buSzPct val="100000"/>
              <a:buFont typeface="Bree Serif"/>
              <a:buChar char="●"/>
            </a:pPr>
            <a:r>
              <a:rPr lang="en" sz="1700">
                <a:latin typeface="Bree Serif"/>
                <a:ea typeface="Bree Serif"/>
                <a:cs typeface="Bree Serif"/>
                <a:sym typeface="Bree Serif"/>
              </a:rPr>
              <a:t>Collect student and non-profit feedback on service experiences in order to </a:t>
            </a:r>
          </a:p>
          <a:p>
            <a:pPr lvl="0" indent="387350" algn="l" rtl="0">
              <a:spcBef>
                <a:spcPts val="0"/>
              </a:spcBef>
              <a:buClr>
                <a:schemeClr val="dk1"/>
              </a:buClr>
              <a:buSzPct val="64705"/>
              <a:buFont typeface="Arial"/>
              <a:buNone/>
            </a:pPr>
            <a:r>
              <a:rPr lang="en" sz="1700">
                <a:latin typeface="Bree Serif"/>
                <a:ea typeface="Bree Serif"/>
                <a:cs typeface="Bree Serif"/>
                <a:sym typeface="Bree Serif"/>
              </a:rPr>
              <a:t>improve them</a:t>
            </a:r>
          </a:p>
          <a:p>
            <a:pPr marL="457200" lvl="0" indent="-336550" algn="l" rtl="0">
              <a:spcBef>
                <a:spcPts val="0"/>
              </a:spcBef>
              <a:buSzPct val="100000"/>
              <a:buFont typeface="Bree Serif"/>
              <a:buChar char="●"/>
            </a:pPr>
            <a:r>
              <a:rPr lang="en" sz="1700">
                <a:latin typeface="Bree Serif"/>
                <a:ea typeface="Bree Serif"/>
                <a:cs typeface="Bree Serif"/>
                <a:sym typeface="Bree Serif"/>
              </a:rPr>
              <a:t>Research local community issues in order to develop solutions through service in </a:t>
            </a:r>
          </a:p>
          <a:p>
            <a:pPr lvl="0" indent="387350" algn="l" rtl="0">
              <a:spcBef>
                <a:spcPts val="0"/>
              </a:spcBef>
              <a:buClr>
                <a:schemeClr val="dk1"/>
              </a:buClr>
              <a:buSzPct val="64705"/>
              <a:buFont typeface="Arial"/>
              <a:buNone/>
            </a:pPr>
            <a:r>
              <a:rPr lang="en" sz="1700">
                <a:latin typeface="Bree Serif"/>
                <a:ea typeface="Bree Serif"/>
                <a:cs typeface="Bree Serif"/>
                <a:sym typeface="Bree Serif"/>
              </a:rPr>
              <a:t>partnership with  nonprofits and instructors</a:t>
            </a:r>
          </a:p>
          <a:p>
            <a:pPr marL="457200" lvl="0" indent="-336550" algn="l">
              <a:spcBef>
                <a:spcPts val="0"/>
              </a:spcBef>
              <a:buSzPct val="100000"/>
              <a:buFont typeface="Bree Serif"/>
              <a:buChar char="●"/>
            </a:pPr>
            <a:r>
              <a:rPr lang="en" sz="1700">
                <a:latin typeface="Bree Serif"/>
                <a:ea typeface="Bree Serif"/>
                <a:cs typeface="Bree Serif"/>
                <a:sym typeface="Bree Serif"/>
              </a:rPr>
              <a:t>Encourage appropriate student behavior at service opportunities</a:t>
            </a:r>
          </a:p>
          <a:p>
            <a:pPr marL="457200" lvl="0" indent="-336550" algn="l">
              <a:spcBef>
                <a:spcPts val="0"/>
              </a:spcBef>
              <a:buSzPct val="100000"/>
              <a:buFont typeface="Bree Serif"/>
              <a:buChar char="●"/>
            </a:pPr>
            <a:r>
              <a:rPr lang="en" sz="1700">
                <a:latin typeface="Bree Serif"/>
                <a:ea typeface="Bree Serif"/>
                <a:cs typeface="Bree Serif"/>
                <a:sym typeface="Bree Serif"/>
              </a:rPr>
              <a:t>Create advertising for service-learning for instructors as needed</a:t>
            </a:r>
          </a:p>
          <a:p>
            <a:pPr marL="457200" lvl="0" indent="-336550" algn="l" rtl="0">
              <a:spcBef>
                <a:spcPts val="0"/>
              </a:spcBef>
              <a:buSzPct val="100000"/>
              <a:buFont typeface="Bree Serif"/>
              <a:buChar char="●"/>
            </a:pPr>
            <a:r>
              <a:rPr lang="en" sz="1700">
                <a:latin typeface="Bree Serif"/>
                <a:ea typeface="Bree Serif"/>
                <a:cs typeface="Bree Serif"/>
                <a:sym typeface="Bree Serif"/>
              </a:rPr>
              <a:t>Staff service-learning events as needed</a:t>
            </a:r>
          </a:p>
          <a:p>
            <a:pPr marL="457200" lvl="0" indent="-336550" algn="l" rtl="0">
              <a:spcBef>
                <a:spcPts val="0"/>
              </a:spcBef>
              <a:buSzPct val="100000"/>
              <a:buFont typeface="Bree Serif"/>
              <a:buChar char="●"/>
            </a:pPr>
            <a:r>
              <a:rPr lang="en" sz="1700">
                <a:latin typeface="Bree Serif"/>
                <a:ea typeface="Bree Serif"/>
                <a:cs typeface="Bree Serif"/>
                <a:sym typeface="Bree Serif"/>
              </a:rPr>
              <a:t>Other duties as assigned </a:t>
            </a:r>
          </a:p>
          <a:p>
            <a:pPr lvl="0">
              <a:spcBef>
                <a:spcPts val="0"/>
              </a:spcBef>
              <a:buNone/>
            </a:pPr>
            <a:endParaRPr>
              <a:latin typeface="Bree Serif"/>
              <a:ea typeface="Bree Serif"/>
              <a:cs typeface="Bree Serif"/>
              <a:sym typeface="Bree Serif"/>
            </a:endParaRPr>
          </a:p>
        </p:txBody>
      </p:sp>
      <p:sp>
        <p:nvSpPr>
          <p:cNvPr id="126" name="Shape 126"/>
          <p:cNvSpPr txBox="1"/>
          <p:nvPr/>
        </p:nvSpPr>
        <p:spPr>
          <a:xfrm>
            <a:off x="379925" y="131500"/>
            <a:ext cx="8445900" cy="738000"/>
          </a:xfrm>
          <a:prstGeom prst="rect">
            <a:avLst/>
          </a:prstGeom>
          <a:noFill/>
          <a:ln>
            <a:noFill/>
          </a:ln>
        </p:spPr>
        <p:txBody>
          <a:bodyPr lIns="91425" tIns="91425" rIns="91425" bIns="91425" anchor="t" anchorCtr="0">
            <a:noAutofit/>
          </a:bodyPr>
          <a:lstStyle/>
          <a:p>
            <a:pPr lvl="0">
              <a:spcBef>
                <a:spcPts val="0"/>
              </a:spcBef>
              <a:buNone/>
            </a:pPr>
            <a:r>
              <a:rPr lang="en" sz="3000" b="1">
                <a:latin typeface="Bree Serif"/>
                <a:ea typeface="Bree Serif"/>
                <a:cs typeface="Bree Serif"/>
                <a:sym typeface="Bree Serif"/>
              </a:rPr>
              <a:t>Service-Learning Advocate Job Responsibilities</a:t>
            </a:r>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978</Words>
  <Application>Microsoft Office PowerPoint</Application>
  <PresentationFormat>On-screen Show (16:9)</PresentationFormat>
  <Paragraphs>138</Paragraphs>
  <Slides>31</Slides>
  <Notes>31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Bree Serif</vt:lpstr>
      <vt:lpstr>Arial</vt:lpstr>
      <vt:lpstr>simple-light-2</vt:lpstr>
      <vt:lpstr>Service-Learning Advocates:  What do they do?</vt:lpstr>
      <vt:lpstr>Introductions</vt:lpstr>
      <vt:lpstr>Jesse Gavin  He, him, his</vt:lpstr>
      <vt:lpstr>Starr Cobryn</vt:lpstr>
      <vt:lpstr>Reilly Linehan</vt:lpstr>
      <vt:lpstr>Chloe Greenlee</vt:lpstr>
      <vt:lpstr>Rizz Dickson</vt:lpstr>
      <vt:lpstr>PowerPoint Presentation</vt:lpstr>
      <vt:lpstr> Identify the needs of nonprofits and other community-based organizations  Provide one-on-one instructor support in incorporating service and social justice  into courses Coordinate service-learning opportunities for students Facilitate reflection for students before, during and after service opportunities Verify and keep track of records of student service hours Educate students, faculty, and staff on service-learning and social justice Collect student and non-profit feedback on service experiences in order to  improve them Research local community issues in order to develop solutions through service in  partnership with  nonprofits and instructors Encourage appropriate student behavior at service opportunities Create advertising for service-learning for instructors as needed Staff service-learning events as needed Other duties as assigned  </vt:lpstr>
      <vt:lpstr>Why do we need Service-Learning Advocates &amp;  a Service-Learning Coordinator at Columbus State?</vt:lpstr>
      <vt:lpstr>Supporting Data  Service-Learning is a good fit for C2C because a larger percentage of low-income students enroll in service-learning classes than the percentage of low-income students enrolled  in the general student population at Columbus State.</vt:lpstr>
      <vt:lpstr>Supporting Data  Low-income students in the service-learning classes we partnered with in Autumn 2016 were more likely to succeed in their course work than low-income students in the general student population at Columbus State.</vt:lpstr>
      <vt:lpstr>Supporting Data   Low-income students were more likely to succeed in the service-learning classes we partnered with than non low-income students. </vt:lpstr>
      <vt:lpstr>Supporting Data   Low-income students in the service-learning classes we partnered with were more likely to take more credits and successfully complete them in Autumn 2016 than non low-income students.</vt:lpstr>
      <vt:lpstr>Let’s hear from the Service-Learning Advocates about their work</vt:lpstr>
      <vt:lpstr>Which class did you work with as a Service-Learning Advocate?</vt:lpstr>
      <vt:lpstr>Who is the lead instructor you work with?</vt:lpstr>
      <vt:lpstr>Who are the campus and community partner(s) you work with?</vt:lpstr>
      <vt:lpstr>What service do Columbus State students offer the community through your class?</vt:lpstr>
      <vt:lpstr>How does the community  benefit from the service your students provide?</vt:lpstr>
      <vt:lpstr>How do students benefit from the service-learning experience in your class?</vt:lpstr>
      <vt:lpstr>How does service teach the course content for the class you support?</vt:lpstr>
      <vt:lpstr>How does service teach the course content for the class you support?</vt:lpstr>
      <vt:lpstr>How does service teach the course content for the class you support?</vt:lpstr>
      <vt:lpstr>How does service teach the course content for the class you support?</vt:lpstr>
      <vt:lpstr>How have you helped build a community or campus partnership for your instructor?</vt:lpstr>
      <vt:lpstr>What is your favorite part about being a Service-Learning Advocate?</vt:lpstr>
      <vt:lpstr>What have you learned from being a Service-Learning Advocate?</vt:lpstr>
      <vt:lpstr>What is the most challenging part about being a Service-Learning Advocate?</vt:lpstr>
      <vt:lpstr>What recommendations do you have to improve this work moving forward? </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Service-Learning Advocates:  What do they do?</dc:title>
  <dc:creator>Rizz Dickson</dc:creator>
  <cp:lastModifiedBy>Melissa Hiatt</cp:lastModifiedBy>
  <cp:revision>1</cp:revision>
  <dcterms:modified xsi:type="dcterms:W3CDTF">2017-08-17T17:11:05Z</dcterms:modified>
</cp:coreProperties>
</file>