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60" r:id="rId6"/>
    <p:sldId id="261" r:id="rId7"/>
    <p:sldId id="286" r:id="rId8"/>
    <p:sldId id="264" r:id="rId9"/>
    <p:sldId id="263" r:id="rId10"/>
    <p:sldId id="265" r:id="rId11"/>
    <p:sldId id="266" r:id="rId12"/>
    <p:sldId id="267" r:id="rId13"/>
    <p:sldId id="268" r:id="rId14"/>
    <p:sldId id="269" r:id="rId15"/>
    <p:sldId id="283" r:id="rId16"/>
    <p:sldId id="270" r:id="rId17"/>
    <p:sldId id="271" r:id="rId18"/>
    <p:sldId id="272" r:id="rId19"/>
    <p:sldId id="274" r:id="rId20"/>
    <p:sldId id="273" r:id="rId21"/>
    <p:sldId id="275" r:id="rId22"/>
    <p:sldId id="276" r:id="rId23"/>
    <p:sldId id="277" r:id="rId24"/>
    <p:sldId id="279" r:id="rId25"/>
    <p:sldId id="280" r:id="rId26"/>
    <p:sldId id="278" r:id="rId27"/>
    <p:sldId id="281" r:id="rId28"/>
    <p:sldId id="282" r:id="rId29"/>
    <p:sldId id="284" r:id="rId30"/>
    <p:sldId id="287" r:id="rId31"/>
    <p:sldId id="285"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C9CB00A-60D9-4288-8544-36DAB8DA3EF1}" type="datetimeFigureOut">
              <a:rPr lang="en-US" smtClean="0"/>
              <a:t>9/28/2018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C08BE33-D6E1-4D50-965B-BD9AFCFEDF68}" type="slidenum">
              <a:rPr lang="en-US" smtClean="0"/>
              <a:t>‹#›</a:t>
            </a:fld>
            <a:endParaRPr lang="en-US"/>
          </a:p>
        </p:txBody>
      </p:sp>
    </p:spTree>
    <p:extLst>
      <p:ext uri="{BB962C8B-B14F-4D97-AF65-F5344CB8AC3E}">
        <p14:creationId xmlns:p14="http://schemas.microsoft.com/office/powerpoint/2010/main" val="51414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08BE33-D6E1-4D50-965B-BD9AFCFEDF68}" type="slidenum">
              <a:rPr lang="en-US" smtClean="0"/>
              <a:t>17</a:t>
            </a:fld>
            <a:endParaRPr lang="en-US"/>
          </a:p>
        </p:txBody>
      </p:sp>
    </p:spTree>
    <p:extLst>
      <p:ext uri="{BB962C8B-B14F-4D97-AF65-F5344CB8AC3E}">
        <p14:creationId xmlns:p14="http://schemas.microsoft.com/office/powerpoint/2010/main" val="187366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1DBB8E-AB2A-4DC0-8F0E-FC43EDBAA470}"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744F0-83B6-475E-9439-FB514975D09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63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1DBB8E-AB2A-4DC0-8F0E-FC43EDBAA470}"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744F0-83B6-475E-9439-FB514975D09E}" type="slidenum">
              <a:rPr lang="en-US" smtClean="0"/>
              <a:t>‹#›</a:t>
            </a:fld>
            <a:endParaRPr lang="en-US"/>
          </a:p>
        </p:txBody>
      </p:sp>
    </p:spTree>
    <p:extLst>
      <p:ext uri="{BB962C8B-B14F-4D97-AF65-F5344CB8AC3E}">
        <p14:creationId xmlns:p14="http://schemas.microsoft.com/office/powerpoint/2010/main" val="131408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1DBB8E-AB2A-4DC0-8F0E-FC43EDBAA470}"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744F0-83B6-475E-9439-FB514975D09E}" type="slidenum">
              <a:rPr lang="en-US" smtClean="0"/>
              <a:t>‹#›</a:t>
            </a:fld>
            <a:endParaRPr lang="en-US"/>
          </a:p>
        </p:txBody>
      </p:sp>
    </p:spTree>
    <p:extLst>
      <p:ext uri="{BB962C8B-B14F-4D97-AF65-F5344CB8AC3E}">
        <p14:creationId xmlns:p14="http://schemas.microsoft.com/office/powerpoint/2010/main" val="147210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1DBB8E-AB2A-4DC0-8F0E-FC43EDBAA470}"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744F0-83B6-475E-9439-FB514975D09E}" type="slidenum">
              <a:rPr lang="en-US" smtClean="0"/>
              <a:t>‹#›</a:t>
            </a:fld>
            <a:endParaRPr lang="en-US"/>
          </a:p>
        </p:txBody>
      </p:sp>
    </p:spTree>
    <p:extLst>
      <p:ext uri="{BB962C8B-B14F-4D97-AF65-F5344CB8AC3E}">
        <p14:creationId xmlns:p14="http://schemas.microsoft.com/office/powerpoint/2010/main" val="241988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1DBB8E-AB2A-4DC0-8F0E-FC43EDBAA470}"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744F0-83B6-475E-9439-FB514975D09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30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1DBB8E-AB2A-4DC0-8F0E-FC43EDBAA470}"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744F0-83B6-475E-9439-FB514975D09E}" type="slidenum">
              <a:rPr lang="en-US" smtClean="0"/>
              <a:t>‹#›</a:t>
            </a:fld>
            <a:endParaRPr lang="en-US"/>
          </a:p>
        </p:txBody>
      </p:sp>
    </p:spTree>
    <p:extLst>
      <p:ext uri="{BB962C8B-B14F-4D97-AF65-F5344CB8AC3E}">
        <p14:creationId xmlns:p14="http://schemas.microsoft.com/office/powerpoint/2010/main" val="359681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1DBB8E-AB2A-4DC0-8F0E-FC43EDBAA470}"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744F0-83B6-475E-9439-FB514975D09E}" type="slidenum">
              <a:rPr lang="en-US" smtClean="0"/>
              <a:t>‹#›</a:t>
            </a:fld>
            <a:endParaRPr lang="en-US"/>
          </a:p>
        </p:txBody>
      </p:sp>
    </p:spTree>
    <p:extLst>
      <p:ext uri="{BB962C8B-B14F-4D97-AF65-F5344CB8AC3E}">
        <p14:creationId xmlns:p14="http://schemas.microsoft.com/office/powerpoint/2010/main" val="308733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1DBB8E-AB2A-4DC0-8F0E-FC43EDBAA470}"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744F0-83B6-475E-9439-FB514975D09E}" type="slidenum">
              <a:rPr lang="en-US" smtClean="0"/>
              <a:t>‹#›</a:t>
            </a:fld>
            <a:endParaRPr lang="en-US"/>
          </a:p>
        </p:txBody>
      </p:sp>
    </p:spTree>
    <p:extLst>
      <p:ext uri="{BB962C8B-B14F-4D97-AF65-F5344CB8AC3E}">
        <p14:creationId xmlns:p14="http://schemas.microsoft.com/office/powerpoint/2010/main" val="403462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1DBB8E-AB2A-4DC0-8F0E-FC43EDBAA470}" type="datetimeFigureOut">
              <a:rPr lang="en-US" smtClean="0"/>
              <a:t>9/28/2018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C3744F0-83B6-475E-9439-FB514975D09E}" type="slidenum">
              <a:rPr lang="en-US" smtClean="0"/>
              <a:t>‹#›</a:t>
            </a:fld>
            <a:endParaRPr lang="en-US"/>
          </a:p>
        </p:txBody>
      </p:sp>
    </p:spTree>
    <p:extLst>
      <p:ext uri="{BB962C8B-B14F-4D97-AF65-F5344CB8AC3E}">
        <p14:creationId xmlns:p14="http://schemas.microsoft.com/office/powerpoint/2010/main" val="293279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1DBB8E-AB2A-4DC0-8F0E-FC43EDBAA470}" type="datetimeFigureOut">
              <a:rPr lang="en-US" smtClean="0"/>
              <a:t>9/28/2018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3744F0-83B6-475E-9439-FB514975D09E}" type="slidenum">
              <a:rPr lang="en-US" smtClean="0"/>
              <a:t>‹#›</a:t>
            </a:fld>
            <a:endParaRPr lang="en-US"/>
          </a:p>
        </p:txBody>
      </p:sp>
    </p:spTree>
    <p:extLst>
      <p:ext uri="{BB962C8B-B14F-4D97-AF65-F5344CB8AC3E}">
        <p14:creationId xmlns:p14="http://schemas.microsoft.com/office/powerpoint/2010/main" val="177917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DBB8E-AB2A-4DC0-8F0E-FC43EDBAA470}"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744F0-83B6-475E-9439-FB514975D09E}" type="slidenum">
              <a:rPr lang="en-US" smtClean="0"/>
              <a:t>‹#›</a:t>
            </a:fld>
            <a:endParaRPr lang="en-US"/>
          </a:p>
        </p:txBody>
      </p:sp>
    </p:spTree>
    <p:extLst>
      <p:ext uri="{BB962C8B-B14F-4D97-AF65-F5344CB8AC3E}">
        <p14:creationId xmlns:p14="http://schemas.microsoft.com/office/powerpoint/2010/main" val="7888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1DBB8E-AB2A-4DC0-8F0E-FC43EDBAA470}" type="datetimeFigureOut">
              <a:rPr lang="en-US" smtClean="0"/>
              <a:t>9/28/2018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C3744F0-83B6-475E-9439-FB514975D09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652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lobal.cscc.edu/index.as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scc.edu/academics/transfer/preferred-pathway/"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scc.edu/services/health-records.s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volve.elsevier.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scc.edu/academics/departments/nursing/pdf/ORIENTATION%20VERIFICATION%20FORM.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scc.edu/academics/departments/nursing/registered-nurse/orientation.s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sbn.org/NCSBN_SocialMedia.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New Student Orientation</a:t>
            </a:r>
            <a:endParaRPr lang="en-US" sz="7200" dirty="0"/>
          </a:p>
        </p:txBody>
      </p:sp>
      <p:sp>
        <p:nvSpPr>
          <p:cNvPr id="3" name="Subtitle 2"/>
          <p:cNvSpPr>
            <a:spLocks noGrp="1"/>
          </p:cNvSpPr>
          <p:nvPr>
            <p:ph type="subTitle" idx="1"/>
          </p:nvPr>
        </p:nvSpPr>
        <p:spPr/>
        <p:txBody>
          <a:bodyPr/>
          <a:lstStyle/>
          <a:p>
            <a:r>
              <a:rPr lang="en-US" dirty="0" smtClean="0"/>
              <a:t>SPRING 2019 nursing program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5734" y="247631"/>
            <a:ext cx="2492747" cy="2808608"/>
          </a:xfrm>
          <a:prstGeom prst="rect">
            <a:avLst/>
          </a:prstGeom>
        </p:spPr>
      </p:pic>
    </p:spTree>
    <p:extLst>
      <p:ext uri="{BB962C8B-B14F-4D97-AF65-F5344CB8AC3E}">
        <p14:creationId xmlns:p14="http://schemas.microsoft.com/office/powerpoint/2010/main" val="411359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Review of Nursing Student Handbook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Examinations:</a:t>
            </a:r>
          </a:p>
          <a:p>
            <a:pPr lvl="1"/>
            <a:r>
              <a:rPr lang="en-US" dirty="0" smtClean="0"/>
              <a:t>The Nursing Program and Department upholds the highest standard of integrity in regards to testing. Please review and understand all policies and procedures regarding examinations.</a:t>
            </a:r>
          </a:p>
          <a:p>
            <a:pPr lvl="1"/>
            <a:r>
              <a:rPr lang="en-US" dirty="0"/>
              <a:t>It is expected all examinations be taken as scheduled on the course calendar.  Examinations given in Nursing are generally multiple choice and computer scored.  The examination booklet, computer answer sheet, and/or other documentation must be returned to the instructor at the completion of the examination time.  The answer response on the computer answer sheet or computer test is considered the official answer response for grading.  Exam questions may not be copied by students. </a:t>
            </a:r>
            <a:r>
              <a:rPr lang="en-US" b="1" dirty="0"/>
              <a:t>Exams are the property of Nursing and are not returned to the students</a:t>
            </a:r>
            <a:r>
              <a:rPr lang="en-US" dirty="0"/>
              <a:t>.  Students are prohibited from discussing examination information with anyone other than the </a:t>
            </a:r>
            <a:r>
              <a:rPr lang="en-US" dirty="0" smtClean="0"/>
              <a:t>faculty. </a:t>
            </a: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201168" lvl="1" indent="0">
              <a:buNone/>
            </a:pPr>
            <a:r>
              <a:rPr lang="en-US" sz="1200" i="1" dirty="0" smtClean="0"/>
              <a:t>(ADN </a:t>
            </a:r>
            <a:r>
              <a:rPr lang="en-US" sz="1200" i="1" dirty="0" smtClean="0"/>
              <a:t>Program Student </a:t>
            </a:r>
            <a:r>
              <a:rPr lang="en-US" sz="1200" i="1" dirty="0" smtClean="0"/>
              <a:t>Handbook, </a:t>
            </a:r>
            <a:r>
              <a:rPr lang="en-US" sz="1200" i="1" dirty="0" err="1" smtClean="0"/>
              <a:t>pg</a:t>
            </a:r>
            <a:r>
              <a:rPr lang="en-US" sz="1200" i="1" dirty="0" smtClean="0"/>
              <a:t> </a:t>
            </a:r>
            <a:r>
              <a:rPr lang="en-US" sz="1200" i="1" dirty="0" smtClean="0"/>
              <a:t>27</a:t>
            </a:r>
            <a:r>
              <a:rPr lang="en-US" sz="1200" i="1" dirty="0" smtClean="0"/>
              <a:t>)</a:t>
            </a:r>
            <a:endParaRPr lang="en-US" sz="1200" i="1" dirty="0"/>
          </a:p>
        </p:txBody>
      </p:sp>
    </p:spTree>
    <p:extLst>
      <p:ext uri="{BB962C8B-B14F-4D97-AF65-F5344CB8AC3E}">
        <p14:creationId xmlns:p14="http://schemas.microsoft.com/office/powerpoint/2010/main" val="988597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Review of Nursing Student Handbook</a:t>
            </a:r>
            <a:endParaRPr lang="en-US" dirty="0"/>
          </a:p>
        </p:txBody>
      </p:sp>
      <p:sp>
        <p:nvSpPr>
          <p:cNvPr id="3" name="Content Placeholder 2"/>
          <p:cNvSpPr>
            <a:spLocks noGrp="1"/>
          </p:cNvSpPr>
          <p:nvPr>
            <p:ph idx="1"/>
          </p:nvPr>
        </p:nvSpPr>
        <p:spPr/>
        <p:txBody>
          <a:bodyPr/>
          <a:lstStyle/>
          <a:p>
            <a:r>
              <a:rPr lang="en-US" dirty="0" smtClean="0"/>
              <a:t>Attendance:</a:t>
            </a:r>
          </a:p>
          <a:p>
            <a:pPr lvl="1"/>
            <a:r>
              <a:rPr lang="en-US" dirty="0" smtClean="0"/>
              <a:t>“Students are expected to prepare for and attend all course learning activities. </a:t>
            </a:r>
            <a:r>
              <a:rPr lang="en-US" b="1" dirty="0" smtClean="0"/>
              <a:t>Attendance at course orientation and clinical orientation is required.</a:t>
            </a:r>
            <a:r>
              <a:rPr lang="en-US" dirty="0" smtClean="0"/>
              <a:t> Students who miss either orientation will be dropped from the course. Each course has activities designed to enable students to meet the course objectives that are essential for student learning. Course teaching-learning strategies vary by course and may include live lecture, lecture capture, seminar, lab and clinical. Students are expected to participate and complete all course activities as indicated on the syllabus and calendar. Absences or not completing course activities may result in a lack of success in the course and the Nursing Program.” </a:t>
            </a:r>
            <a:r>
              <a:rPr lang="en-US" sz="1200" i="1" dirty="0" smtClean="0"/>
              <a:t>(ADN </a:t>
            </a:r>
            <a:r>
              <a:rPr lang="en-US" sz="1200" i="1" dirty="0" smtClean="0"/>
              <a:t>Program Student </a:t>
            </a:r>
            <a:r>
              <a:rPr lang="en-US" sz="1200" i="1" dirty="0" smtClean="0"/>
              <a:t>Handbook, </a:t>
            </a:r>
            <a:r>
              <a:rPr lang="en-US" sz="1200" i="1" dirty="0" err="1" smtClean="0"/>
              <a:t>pg</a:t>
            </a:r>
            <a:r>
              <a:rPr lang="en-US" sz="1200" i="1" dirty="0" smtClean="0"/>
              <a:t> </a:t>
            </a:r>
            <a:r>
              <a:rPr lang="en-US" sz="1200" i="1" dirty="0" smtClean="0"/>
              <a:t>21</a:t>
            </a:r>
            <a:r>
              <a:rPr lang="en-US" sz="1200" i="1" dirty="0" smtClean="0"/>
              <a:t>)</a:t>
            </a:r>
            <a:endParaRPr lang="en-US" sz="1200" i="1" dirty="0" smtClean="0"/>
          </a:p>
          <a:p>
            <a:pPr lvl="1"/>
            <a:r>
              <a:rPr lang="en-US" dirty="0" smtClean="0"/>
              <a:t>“Students late or absent from clinical due to an emergency are required to notify the clinical agency and instructor at least one hour prior to scheduled start time.” </a:t>
            </a:r>
            <a:r>
              <a:rPr lang="en-US" sz="1200" i="1" dirty="0" smtClean="0"/>
              <a:t>(ADN </a:t>
            </a:r>
            <a:r>
              <a:rPr lang="en-US" sz="1200" i="1" dirty="0" smtClean="0"/>
              <a:t>Program Student </a:t>
            </a:r>
            <a:r>
              <a:rPr lang="en-US" sz="1200" i="1" dirty="0" smtClean="0"/>
              <a:t>Handbook, </a:t>
            </a:r>
            <a:r>
              <a:rPr lang="en-US" sz="1200" i="1" dirty="0" err="1" smtClean="0"/>
              <a:t>pg</a:t>
            </a:r>
            <a:r>
              <a:rPr lang="en-US" sz="1200" i="1" dirty="0" smtClean="0"/>
              <a:t> </a:t>
            </a:r>
            <a:r>
              <a:rPr lang="en-US" sz="1200" i="1" dirty="0" smtClean="0"/>
              <a:t>22</a:t>
            </a:r>
            <a:r>
              <a:rPr lang="en-US" sz="1200" i="1" dirty="0" smtClean="0"/>
              <a:t>)</a:t>
            </a:r>
            <a:endParaRPr lang="en-US" sz="1200" i="1" dirty="0" smtClean="0"/>
          </a:p>
          <a:p>
            <a:pPr lvl="1"/>
            <a:r>
              <a:rPr lang="en-US" dirty="0" smtClean="0"/>
              <a:t>Class orientation and clinical orientation </a:t>
            </a:r>
            <a:r>
              <a:rPr lang="en-US" b="1" u="sng" dirty="0" smtClean="0"/>
              <a:t>are mandatory</a:t>
            </a:r>
            <a:r>
              <a:rPr lang="en-US" dirty="0" smtClean="0"/>
              <a:t>, no questions asked. Failure to attend either will result in dismissal from the course.</a:t>
            </a:r>
            <a:endParaRPr lang="en-US" dirty="0"/>
          </a:p>
        </p:txBody>
      </p:sp>
    </p:spTree>
    <p:extLst>
      <p:ext uri="{BB962C8B-B14F-4D97-AF65-F5344CB8AC3E}">
        <p14:creationId xmlns:p14="http://schemas.microsoft.com/office/powerpoint/2010/main" val="1937440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Review of Nursing Student Handbook	</a:t>
            </a:r>
            <a:endParaRPr lang="en-US" dirty="0"/>
          </a:p>
        </p:txBody>
      </p:sp>
      <p:sp>
        <p:nvSpPr>
          <p:cNvPr id="3" name="Content Placeholder 2"/>
          <p:cNvSpPr>
            <a:spLocks noGrp="1"/>
          </p:cNvSpPr>
          <p:nvPr>
            <p:ph idx="1"/>
          </p:nvPr>
        </p:nvSpPr>
        <p:spPr/>
        <p:txBody>
          <a:bodyPr/>
          <a:lstStyle/>
          <a:p>
            <a:r>
              <a:rPr lang="en-US" dirty="0" smtClean="0"/>
              <a:t>Communication: </a:t>
            </a:r>
          </a:p>
          <a:p>
            <a:pPr lvl="1"/>
            <a:r>
              <a:rPr lang="en-US" dirty="0" smtClean="0"/>
              <a:t>When communicating with any faculty and/or staff at Columbus State via email, </a:t>
            </a:r>
            <a:r>
              <a:rPr lang="en-US" b="1" dirty="0" smtClean="0"/>
              <a:t>ONLY</a:t>
            </a:r>
            <a:r>
              <a:rPr lang="en-US" dirty="0" smtClean="0"/>
              <a:t> emails from a Columbus State email address will be addressed. This is a security precaution.</a:t>
            </a:r>
          </a:p>
          <a:p>
            <a:pPr lvl="1"/>
            <a:r>
              <a:rPr lang="en-US" dirty="0"/>
              <a:t>Faculty are available during their posted office hours. You may email faculty with question or concerns. Faculty will make every effort to respond within 2 business days. Saturday, Sunday, and holidays are not business days. Please plan for the 2 business day allowance of time as you seek assistance with assignments or questions related to your course.</a:t>
            </a:r>
            <a:endParaRPr lang="en-US" dirty="0" smtClean="0"/>
          </a:p>
        </p:txBody>
      </p:sp>
    </p:spTree>
    <p:extLst>
      <p:ext uri="{BB962C8B-B14F-4D97-AF65-F5344CB8AC3E}">
        <p14:creationId xmlns:p14="http://schemas.microsoft.com/office/powerpoint/2010/main" val="2813717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Review of Nursing Student Handbook	</a:t>
            </a:r>
            <a:endParaRPr lang="en-US" dirty="0"/>
          </a:p>
        </p:txBody>
      </p:sp>
      <p:sp>
        <p:nvSpPr>
          <p:cNvPr id="3" name="Content Placeholder 2"/>
          <p:cNvSpPr>
            <a:spLocks noGrp="1"/>
          </p:cNvSpPr>
          <p:nvPr>
            <p:ph idx="1"/>
          </p:nvPr>
        </p:nvSpPr>
        <p:spPr/>
        <p:txBody>
          <a:bodyPr/>
          <a:lstStyle/>
          <a:p>
            <a:r>
              <a:rPr lang="en-US" dirty="0" smtClean="0"/>
              <a:t>Concerns and/or Complaints </a:t>
            </a:r>
            <a:endParaRPr lang="en-US" dirty="0" smtClean="0"/>
          </a:p>
          <a:p>
            <a:pPr lvl="1">
              <a:buClr>
                <a:srgbClr val="1CADE4"/>
              </a:buClr>
            </a:pPr>
            <a:r>
              <a:rPr lang="en-US" dirty="0" smtClean="0"/>
              <a:t>“A </a:t>
            </a:r>
            <a:r>
              <a:rPr lang="en-US" dirty="0"/>
              <a:t>student complaint is an expression of dissatisfaction about the nursing program expressed in writing submitted to the Nursing Department Chairperson, and resolution of student complaint is a written response from the Nursing Department Chairperson to the written complaint, outlining activities to address the complaint, if warranted</a:t>
            </a:r>
            <a:r>
              <a:rPr lang="en-US" dirty="0" smtClean="0"/>
              <a:t>.” </a:t>
            </a:r>
            <a:r>
              <a:rPr lang="en-US" sz="1200" i="1" dirty="0">
                <a:solidFill>
                  <a:prstClr val="black">
                    <a:lumMod val="75000"/>
                    <a:lumOff val="25000"/>
                  </a:prstClr>
                </a:solidFill>
              </a:rPr>
              <a:t>(ADN Program Student Handbook, </a:t>
            </a:r>
            <a:r>
              <a:rPr lang="en-US" sz="1200" i="1" dirty="0" err="1">
                <a:solidFill>
                  <a:prstClr val="black">
                    <a:lumMod val="75000"/>
                    <a:lumOff val="25000"/>
                  </a:prstClr>
                </a:solidFill>
              </a:rPr>
              <a:t>pg</a:t>
            </a:r>
            <a:r>
              <a:rPr lang="en-US" sz="1200" i="1" dirty="0">
                <a:solidFill>
                  <a:prstClr val="black">
                    <a:lumMod val="75000"/>
                    <a:lumOff val="25000"/>
                  </a:prstClr>
                </a:solidFill>
              </a:rPr>
              <a:t> </a:t>
            </a:r>
            <a:r>
              <a:rPr lang="en-US" sz="1200" i="1" dirty="0" smtClean="0">
                <a:solidFill>
                  <a:prstClr val="black">
                    <a:lumMod val="75000"/>
                    <a:lumOff val="25000"/>
                  </a:prstClr>
                </a:solidFill>
              </a:rPr>
              <a:t>30)</a:t>
            </a:r>
            <a:endParaRPr lang="en-US" sz="1200" i="1" dirty="0">
              <a:solidFill>
                <a:prstClr val="black">
                  <a:lumMod val="75000"/>
                  <a:lumOff val="25000"/>
                </a:prstClr>
              </a:solidFill>
            </a:endParaRPr>
          </a:p>
          <a:p>
            <a:pPr marL="201168" lvl="1" indent="0">
              <a:buNone/>
            </a:pPr>
            <a:endParaRPr lang="en-US" dirty="0"/>
          </a:p>
        </p:txBody>
      </p:sp>
    </p:spTree>
    <p:extLst>
      <p:ext uri="{BB962C8B-B14F-4D97-AF65-F5344CB8AC3E}">
        <p14:creationId xmlns:p14="http://schemas.microsoft.com/office/powerpoint/2010/main" val="3901746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Review of Nursing Student Handbook </a:t>
            </a:r>
            <a:endParaRPr lang="en-US" dirty="0"/>
          </a:p>
        </p:txBody>
      </p:sp>
      <p:sp>
        <p:nvSpPr>
          <p:cNvPr id="3" name="Content Placeholder 2"/>
          <p:cNvSpPr>
            <a:spLocks noGrp="1"/>
          </p:cNvSpPr>
          <p:nvPr>
            <p:ph idx="1"/>
          </p:nvPr>
        </p:nvSpPr>
        <p:spPr/>
        <p:txBody>
          <a:bodyPr/>
          <a:lstStyle/>
          <a:p>
            <a:r>
              <a:rPr lang="en-US" dirty="0" smtClean="0"/>
              <a:t>Advising:</a:t>
            </a:r>
          </a:p>
          <a:p>
            <a:pPr lvl="1"/>
            <a:r>
              <a:rPr lang="en-US" dirty="0" smtClean="0"/>
              <a:t>A nursing faculty advisor is assigned to each Nursing student upon entry to the first semester in Nursing. The advisor is available to assist and advise students regarding academic concerns and nursing career planning.</a:t>
            </a:r>
          </a:p>
          <a:p>
            <a:pPr lvl="1"/>
            <a:r>
              <a:rPr lang="en-US" dirty="0" smtClean="0"/>
              <a:t>During Autumn 2018, you will be assigned a Nursing faculty advisor. As a student, it is your responsibility to contact your advisor with any questions or concerns pertaining to your progress throughout the Nursing Program. </a:t>
            </a:r>
          </a:p>
          <a:p>
            <a:pPr lvl="1"/>
            <a:r>
              <a:rPr lang="en-US" dirty="0" smtClean="0"/>
              <a:t>Beginning </a:t>
            </a:r>
            <a:r>
              <a:rPr lang="en-US" dirty="0" smtClean="0"/>
              <a:t>Monday</a:t>
            </a:r>
            <a:r>
              <a:rPr lang="en-US" dirty="0" smtClean="0"/>
              <a:t>, November 5, 2018, </a:t>
            </a:r>
            <a:r>
              <a:rPr lang="en-US" dirty="0" smtClean="0"/>
              <a:t>you will be able to retrieve a document including the name and contact information of your advisor from your student mailbox – located in the Nursing office on the fifth floor of Union Hall.</a:t>
            </a:r>
            <a:endParaRPr lang="en-US" dirty="0"/>
          </a:p>
        </p:txBody>
      </p:sp>
    </p:spTree>
    <p:extLst>
      <p:ext uri="{BB962C8B-B14F-4D97-AF65-F5344CB8AC3E}">
        <p14:creationId xmlns:p14="http://schemas.microsoft.com/office/powerpoint/2010/main" val="4182037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Review of Nursing Student Handbook</a:t>
            </a:r>
            <a:endParaRPr lang="en-US" dirty="0"/>
          </a:p>
        </p:txBody>
      </p:sp>
      <p:sp>
        <p:nvSpPr>
          <p:cNvPr id="3" name="Content Placeholder 2"/>
          <p:cNvSpPr>
            <a:spLocks noGrp="1"/>
          </p:cNvSpPr>
          <p:nvPr>
            <p:ph idx="1"/>
          </p:nvPr>
        </p:nvSpPr>
        <p:spPr/>
        <p:txBody>
          <a:bodyPr/>
          <a:lstStyle/>
          <a:p>
            <a:r>
              <a:rPr lang="en-US" dirty="0" smtClean="0"/>
              <a:t>Nursing Program Technology:</a:t>
            </a:r>
          </a:p>
          <a:p>
            <a:pPr lvl="1"/>
            <a:r>
              <a:rPr lang="en-US" dirty="0" smtClean="0"/>
              <a:t>“Nursing students are required to be </a:t>
            </a:r>
            <a:r>
              <a:rPr lang="en-US" dirty="0" smtClean="0"/>
              <a:t>knowledgeable with computers</a:t>
            </a:r>
            <a:r>
              <a:rPr lang="en-US" dirty="0" smtClean="0"/>
              <a:t>. </a:t>
            </a:r>
            <a:r>
              <a:rPr lang="en-US" dirty="0" smtClean="0"/>
              <a:t>It is advisable for students to own a computer. If the student does not have a computer, CSCC has a Computer Commons located in the Center of Technology and Learning (TL) building, room 116. Students can walk to the front desk, sign their name and a lab assistant will assign them a station. Students are asked to show their college student ID card. The educational Resource Center also has computers for student use. The Nursing Program also has a student computer lab in Union Hall room 429. Students use word processing programs in all courses and need a program installed that is compatible with Microsoft Word. Some courses use Microsoft PowerPoint for presentations, so this software may also be required. The course syllabi will also list course specific computer requirements. Students also have access to CSCC student email and should check their email frequently. The course management system is </a:t>
            </a:r>
            <a:r>
              <a:rPr lang="en-US" dirty="0" err="1" smtClean="0"/>
              <a:t>BlackBoard</a:t>
            </a:r>
            <a:r>
              <a:rPr lang="en-US" dirty="0" smtClean="0"/>
              <a:t> and instructors use this in many ways to communicate and deliver information. </a:t>
            </a:r>
            <a:r>
              <a:rPr lang="en-US" dirty="0" err="1" smtClean="0"/>
              <a:t>BlackBoard</a:t>
            </a:r>
            <a:r>
              <a:rPr lang="en-US" dirty="0" smtClean="0"/>
              <a:t> orientation is highly recommended for those with limited exposure. For technical requirements, please click the cloud below.” </a:t>
            </a:r>
            <a:r>
              <a:rPr lang="en-US" sz="1200" i="1" dirty="0" smtClean="0"/>
              <a:t>(ADN </a:t>
            </a:r>
            <a:r>
              <a:rPr lang="en-US" sz="1200" i="1" dirty="0" smtClean="0"/>
              <a:t>Program Student </a:t>
            </a:r>
            <a:r>
              <a:rPr lang="en-US" sz="1200" i="1" dirty="0" smtClean="0"/>
              <a:t>Handbook, </a:t>
            </a:r>
            <a:r>
              <a:rPr lang="en-US" sz="1200" i="1" dirty="0" err="1" smtClean="0"/>
              <a:t>pg</a:t>
            </a:r>
            <a:r>
              <a:rPr lang="en-US" sz="1200" i="1" dirty="0" smtClean="0"/>
              <a:t> </a:t>
            </a:r>
            <a:r>
              <a:rPr lang="en-US" sz="1200" i="1" dirty="0" smtClean="0"/>
              <a:t>29</a:t>
            </a:r>
            <a:r>
              <a:rPr lang="en-US" sz="1200" i="1" dirty="0" smtClean="0"/>
              <a:t>)</a:t>
            </a:r>
            <a:endParaRPr lang="en-US" sz="1200" i="1" dirty="0"/>
          </a:p>
        </p:txBody>
      </p:sp>
      <p:sp>
        <p:nvSpPr>
          <p:cNvPr id="5" name="Cloud 4">
            <a:hlinkClick r:id="rId3"/>
          </p:cNvPr>
          <p:cNvSpPr/>
          <p:nvPr/>
        </p:nvSpPr>
        <p:spPr>
          <a:xfrm>
            <a:off x="4389505" y="5313405"/>
            <a:ext cx="2670322" cy="86177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err="1" smtClean="0"/>
              <a:t>BlackBoard</a:t>
            </a:r>
            <a:r>
              <a:rPr lang="en-US" i="1" dirty="0" smtClean="0"/>
              <a:t> Orientation</a:t>
            </a:r>
            <a:endParaRPr lang="en-US" i="1" dirty="0"/>
          </a:p>
        </p:txBody>
      </p:sp>
    </p:spTree>
    <p:extLst>
      <p:ext uri="{BB962C8B-B14F-4D97-AF65-F5344CB8AC3E}">
        <p14:creationId xmlns:p14="http://schemas.microsoft.com/office/powerpoint/2010/main" val="3589961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Staff Introduction</a:t>
            </a:r>
            <a:endParaRPr lang="en-US" dirty="0"/>
          </a:p>
        </p:txBody>
      </p:sp>
      <p:sp>
        <p:nvSpPr>
          <p:cNvPr id="3" name="Content Placeholder 2"/>
          <p:cNvSpPr>
            <a:spLocks noGrp="1"/>
          </p:cNvSpPr>
          <p:nvPr>
            <p:ph idx="1"/>
          </p:nvPr>
        </p:nvSpPr>
        <p:spPr/>
        <p:txBody>
          <a:bodyPr/>
          <a:lstStyle/>
          <a:p>
            <a:r>
              <a:rPr lang="en-US" dirty="0" smtClean="0"/>
              <a:t>Staff:</a:t>
            </a:r>
          </a:p>
          <a:p>
            <a:pPr lvl="1"/>
            <a:r>
              <a:rPr lang="en-US" dirty="0" smtClean="0"/>
              <a:t>Dr. April Martin – Interim Chairperson</a:t>
            </a:r>
          </a:p>
          <a:p>
            <a:pPr lvl="1"/>
            <a:r>
              <a:rPr lang="en-US" dirty="0" smtClean="0"/>
              <a:t>Kathy </a:t>
            </a:r>
            <a:r>
              <a:rPr lang="en-US" dirty="0" err="1" smtClean="0"/>
              <a:t>Eichenberger</a:t>
            </a:r>
            <a:r>
              <a:rPr lang="en-US" dirty="0" smtClean="0"/>
              <a:t> – Program Coordinator</a:t>
            </a:r>
          </a:p>
          <a:p>
            <a:pPr lvl="1"/>
            <a:r>
              <a:rPr lang="en-US" dirty="0" smtClean="0"/>
              <a:t>Angie Lennon – Clinical Coordinator</a:t>
            </a:r>
          </a:p>
          <a:p>
            <a:pPr lvl="1"/>
            <a:r>
              <a:rPr lang="en-US" dirty="0" smtClean="0"/>
              <a:t>Susan MacDowell – Lab Technician</a:t>
            </a:r>
          </a:p>
          <a:p>
            <a:pPr lvl="1"/>
            <a:r>
              <a:rPr lang="en-US" dirty="0" smtClean="0"/>
              <a:t>Catherine Mohr – Specialist</a:t>
            </a:r>
          </a:p>
          <a:p>
            <a:pPr lvl="1"/>
            <a:r>
              <a:rPr lang="en-US" dirty="0" smtClean="0"/>
              <a:t>Steve </a:t>
            </a:r>
            <a:r>
              <a:rPr lang="en-US" dirty="0" err="1" smtClean="0"/>
              <a:t>Pletcher</a:t>
            </a:r>
            <a:r>
              <a:rPr lang="en-US" dirty="0" smtClean="0"/>
              <a:t> – Simulation Coordinator</a:t>
            </a:r>
          </a:p>
          <a:p>
            <a:pPr lvl="1"/>
            <a:endParaRPr lang="en-US" dirty="0"/>
          </a:p>
          <a:p>
            <a:pPr lvl="1"/>
            <a:endParaRPr lang="en-US" dirty="0"/>
          </a:p>
        </p:txBody>
      </p:sp>
    </p:spTree>
    <p:extLst>
      <p:ext uri="{BB962C8B-B14F-4D97-AF65-F5344CB8AC3E}">
        <p14:creationId xmlns:p14="http://schemas.microsoft.com/office/powerpoint/2010/main" val="220937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Introduction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6" name="TextBox 5"/>
          <p:cNvSpPr txBox="1"/>
          <p:nvPr/>
        </p:nvSpPr>
        <p:spPr>
          <a:xfrm>
            <a:off x="1097280" y="1869989"/>
            <a:ext cx="4446786" cy="861774"/>
          </a:xfrm>
          <a:prstGeom prst="rect">
            <a:avLst/>
          </a:prstGeom>
          <a:noFill/>
          <a:ln>
            <a:solidFill>
              <a:schemeClr val="accent1"/>
            </a:solidFill>
          </a:ln>
        </p:spPr>
        <p:txBody>
          <a:bodyPr wrap="square" rtlCol="0">
            <a:spAutoFit/>
          </a:bodyPr>
          <a:lstStyle/>
          <a:p>
            <a:r>
              <a:rPr lang="en-US" dirty="0" smtClean="0"/>
              <a:t>NURS 1871:</a:t>
            </a:r>
          </a:p>
          <a:p>
            <a:pPr marL="285750" indent="-285750">
              <a:buClr>
                <a:schemeClr val="accent1"/>
              </a:buClr>
              <a:buFont typeface="Courier New" panose="02070309020205020404" pitchFamily="49" charset="0"/>
              <a:buChar char="o"/>
            </a:pPr>
            <a:r>
              <a:rPr lang="en-US" sz="1600" dirty="0" smtClean="0"/>
              <a:t>Pat Brown – pbrown64@cscc.edu</a:t>
            </a:r>
          </a:p>
          <a:p>
            <a:pPr marL="285750" indent="-285750">
              <a:buClr>
                <a:schemeClr val="accent1"/>
              </a:buClr>
              <a:buFont typeface="Courier New" panose="02070309020205020404" pitchFamily="49" charset="0"/>
              <a:buChar char="o"/>
            </a:pPr>
            <a:r>
              <a:rPr lang="en-US" sz="1600" dirty="0" smtClean="0"/>
              <a:t>Dr. Tammy Montgomery – </a:t>
            </a:r>
            <a:r>
              <a:rPr lang="en-US" sz="1600" dirty="0" smtClean="0"/>
              <a:t>tmontgom@cscc.edu</a:t>
            </a:r>
            <a:endParaRPr lang="en-US" sz="1600" dirty="0" smtClean="0"/>
          </a:p>
        </p:txBody>
      </p:sp>
      <p:sp>
        <p:nvSpPr>
          <p:cNvPr id="8" name="TextBox 7"/>
          <p:cNvSpPr txBox="1"/>
          <p:nvPr/>
        </p:nvSpPr>
        <p:spPr>
          <a:xfrm>
            <a:off x="6779741" y="1878227"/>
            <a:ext cx="4446786" cy="861774"/>
          </a:xfrm>
          <a:prstGeom prst="rect">
            <a:avLst/>
          </a:prstGeom>
          <a:noFill/>
          <a:ln>
            <a:solidFill>
              <a:schemeClr val="accent1"/>
            </a:solidFill>
          </a:ln>
        </p:spPr>
        <p:txBody>
          <a:bodyPr wrap="square" rtlCol="0">
            <a:spAutoFit/>
          </a:bodyPr>
          <a:lstStyle/>
          <a:p>
            <a:r>
              <a:rPr lang="en-US" dirty="0" smtClean="0"/>
              <a:t>NURS 1872:</a:t>
            </a:r>
          </a:p>
          <a:p>
            <a:pPr marL="285750" indent="-285750">
              <a:buClr>
                <a:schemeClr val="accent1"/>
              </a:buClr>
              <a:buFont typeface="Courier New" panose="02070309020205020404" pitchFamily="49" charset="0"/>
              <a:buChar char="o"/>
            </a:pPr>
            <a:r>
              <a:rPr lang="en-US" sz="1600" dirty="0" smtClean="0"/>
              <a:t>Ericka </a:t>
            </a:r>
            <a:r>
              <a:rPr lang="en-US" sz="1600" dirty="0" err="1" smtClean="0"/>
              <a:t>Purtee</a:t>
            </a:r>
            <a:r>
              <a:rPr lang="en-US" sz="1600" dirty="0" smtClean="0"/>
              <a:t> – epurtee@cscc.edu</a:t>
            </a:r>
          </a:p>
          <a:p>
            <a:pPr marL="285750" indent="-285750">
              <a:buClr>
                <a:schemeClr val="accent1"/>
              </a:buClr>
              <a:buFont typeface="Courier New" panose="02070309020205020404" pitchFamily="49" charset="0"/>
              <a:buChar char="o"/>
            </a:pPr>
            <a:r>
              <a:rPr lang="en-US" sz="1600" dirty="0" smtClean="0"/>
              <a:t>Dr. Tara Rohr – </a:t>
            </a:r>
            <a:r>
              <a:rPr lang="en-US" sz="1600" dirty="0" smtClean="0"/>
              <a:t>trohr1@cscc.edu</a:t>
            </a:r>
            <a:endParaRPr lang="en-US" sz="1600" dirty="0" smtClean="0"/>
          </a:p>
        </p:txBody>
      </p:sp>
      <p:sp>
        <p:nvSpPr>
          <p:cNvPr id="9" name="TextBox 8"/>
          <p:cNvSpPr txBox="1"/>
          <p:nvPr/>
        </p:nvSpPr>
        <p:spPr>
          <a:xfrm>
            <a:off x="6779741" y="2866879"/>
            <a:ext cx="4446786" cy="1107996"/>
          </a:xfrm>
          <a:prstGeom prst="rect">
            <a:avLst/>
          </a:prstGeom>
          <a:noFill/>
          <a:ln>
            <a:solidFill>
              <a:schemeClr val="accent1"/>
            </a:solidFill>
          </a:ln>
        </p:spPr>
        <p:txBody>
          <a:bodyPr wrap="square" rtlCol="0">
            <a:spAutoFit/>
          </a:bodyPr>
          <a:lstStyle/>
          <a:p>
            <a:r>
              <a:rPr lang="en-US" dirty="0" smtClean="0"/>
              <a:t>NURS 2872:</a:t>
            </a:r>
          </a:p>
          <a:p>
            <a:pPr marL="285750" indent="-285750">
              <a:buClr>
                <a:schemeClr val="accent1"/>
              </a:buClr>
              <a:buFont typeface="Courier New" panose="02070309020205020404" pitchFamily="49" charset="0"/>
              <a:buChar char="o"/>
            </a:pPr>
            <a:r>
              <a:rPr lang="en-US" sz="1600" dirty="0" smtClean="0"/>
              <a:t>Patty Allen – pallen13@cscc.edu</a:t>
            </a:r>
          </a:p>
          <a:p>
            <a:pPr marL="285750" indent="-285750">
              <a:buClr>
                <a:schemeClr val="accent1"/>
              </a:buClr>
              <a:buFont typeface="Courier New" panose="02070309020205020404" pitchFamily="49" charset="0"/>
              <a:buChar char="o"/>
            </a:pPr>
            <a:r>
              <a:rPr lang="en-US" sz="1600" dirty="0" smtClean="0"/>
              <a:t>Alison </a:t>
            </a:r>
            <a:r>
              <a:rPr lang="en-US" sz="1600" dirty="0" err="1" smtClean="0"/>
              <a:t>Romanowski</a:t>
            </a:r>
            <a:r>
              <a:rPr lang="en-US" sz="1600" dirty="0" smtClean="0"/>
              <a:t> – aromanowski@cscc.edu</a:t>
            </a:r>
            <a:endParaRPr lang="en-US" sz="1600" dirty="0" smtClean="0"/>
          </a:p>
          <a:p>
            <a:pPr marL="285750" indent="-285750">
              <a:buClr>
                <a:schemeClr val="accent1"/>
              </a:buClr>
              <a:buFont typeface="Courier New" panose="02070309020205020404" pitchFamily="49" charset="0"/>
              <a:buChar char="o"/>
            </a:pPr>
            <a:r>
              <a:rPr lang="en-US" sz="1600" dirty="0" smtClean="0"/>
              <a:t>Vickie Warschauer – vwarscha@cscc.edu</a:t>
            </a:r>
            <a:endParaRPr lang="en-US" sz="1600" dirty="0" smtClean="0"/>
          </a:p>
        </p:txBody>
      </p:sp>
      <p:sp>
        <p:nvSpPr>
          <p:cNvPr id="10" name="TextBox 9"/>
          <p:cNvSpPr txBox="1"/>
          <p:nvPr/>
        </p:nvSpPr>
        <p:spPr>
          <a:xfrm>
            <a:off x="1097280" y="2905619"/>
            <a:ext cx="4446786" cy="861774"/>
          </a:xfrm>
          <a:prstGeom prst="rect">
            <a:avLst/>
          </a:prstGeom>
          <a:noFill/>
          <a:ln>
            <a:solidFill>
              <a:schemeClr val="accent1"/>
            </a:solidFill>
          </a:ln>
        </p:spPr>
        <p:txBody>
          <a:bodyPr wrap="square" rtlCol="0">
            <a:spAutoFit/>
          </a:bodyPr>
          <a:lstStyle/>
          <a:p>
            <a:r>
              <a:rPr lang="en-US" dirty="0" smtClean="0"/>
              <a:t>NURS 2871:</a:t>
            </a:r>
          </a:p>
          <a:p>
            <a:pPr marL="285750" indent="-285750">
              <a:buClr>
                <a:schemeClr val="accent1"/>
              </a:buClr>
              <a:buFont typeface="Courier New" panose="02070309020205020404" pitchFamily="49" charset="0"/>
              <a:buChar char="o"/>
            </a:pPr>
            <a:r>
              <a:rPr lang="en-US" sz="1600" dirty="0" smtClean="0"/>
              <a:t>Heather Less – hless@cscc.edu</a:t>
            </a:r>
          </a:p>
          <a:p>
            <a:pPr marL="285750" indent="-285750">
              <a:buClr>
                <a:schemeClr val="accent1"/>
              </a:buClr>
              <a:buFont typeface="Courier New" panose="02070309020205020404" pitchFamily="49" charset="0"/>
              <a:buChar char="o"/>
            </a:pPr>
            <a:r>
              <a:rPr lang="en-US" sz="1600" dirty="0" smtClean="0"/>
              <a:t>Kathy </a:t>
            </a:r>
            <a:r>
              <a:rPr lang="en-US" sz="1600" dirty="0" err="1" smtClean="0"/>
              <a:t>McManamon</a:t>
            </a:r>
            <a:r>
              <a:rPr lang="en-US" sz="1600" dirty="0" smtClean="0"/>
              <a:t> – kmcmanam@cscc.edu</a:t>
            </a:r>
            <a:endParaRPr lang="en-US" sz="1600" dirty="0"/>
          </a:p>
        </p:txBody>
      </p:sp>
      <p:sp>
        <p:nvSpPr>
          <p:cNvPr id="11" name="TextBox 10"/>
          <p:cNvSpPr txBox="1"/>
          <p:nvPr/>
        </p:nvSpPr>
        <p:spPr>
          <a:xfrm>
            <a:off x="1097280" y="3962475"/>
            <a:ext cx="4446786" cy="1107996"/>
          </a:xfrm>
          <a:prstGeom prst="rect">
            <a:avLst/>
          </a:prstGeom>
          <a:noFill/>
          <a:ln>
            <a:solidFill>
              <a:schemeClr val="accent1"/>
            </a:solidFill>
          </a:ln>
        </p:spPr>
        <p:txBody>
          <a:bodyPr wrap="square" rtlCol="0">
            <a:spAutoFit/>
          </a:bodyPr>
          <a:lstStyle/>
          <a:p>
            <a:r>
              <a:rPr lang="en-US" dirty="0" smtClean="0"/>
              <a:t>NURS 2873:</a:t>
            </a:r>
          </a:p>
          <a:p>
            <a:pPr marL="285750" indent="-285750">
              <a:buClr>
                <a:schemeClr val="accent1"/>
              </a:buClr>
              <a:buFont typeface="Courier New" panose="02070309020205020404" pitchFamily="49" charset="0"/>
              <a:buChar char="o"/>
            </a:pPr>
            <a:r>
              <a:rPr lang="en-US" sz="1600" dirty="0" smtClean="0"/>
              <a:t>James </a:t>
            </a:r>
            <a:r>
              <a:rPr lang="en-US" sz="1600" dirty="0" err="1" smtClean="0"/>
              <a:t>Hofe</a:t>
            </a:r>
            <a:r>
              <a:rPr lang="en-US" sz="1600" dirty="0" smtClean="0"/>
              <a:t> – jhofe@cscc.edu</a:t>
            </a:r>
          </a:p>
          <a:p>
            <a:pPr marL="285750" indent="-285750">
              <a:buClr>
                <a:schemeClr val="accent1"/>
              </a:buClr>
              <a:buFont typeface="Courier New" panose="02070309020205020404" pitchFamily="49" charset="0"/>
              <a:buChar char="o"/>
            </a:pPr>
            <a:r>
              <a:rPr lang="en-US" sz="1600" dirty="0" smtClean="0"/>
              <a:t>Edna McQuesten – emcquest@cscc.edu</a:t>
            </a:r>
          </a:p>
          <a:p>
            <a:pPr marL="285750" indent="-285750">
              <a:buClr>
                <a:schemeClr val="accent1"/>
              </a:buClr>
              <a:buFont typeface="Courier New" panose="02070309020205020404" pitchFamily="49" charset="0"/>
              <a:buChar char="o"/>
            </a:pPr>
            <a:r>
              <a:rPr lang="en-US" sz="1600" dirty="0" smtClean="0"/>
              <a:t>Jackie Miller – jmiller@cscc.edu</a:t>
            </a:r>
            <a:endParaRPr lang="en-US" sz="1600" dirty="0"/>
          </a:p>
        </p:txBody>
      </p:sp>
      <p:sp>
        <p:nvSpPr>
          <p:cNvPr id="12" name="TextBox 11"/>
          <p:cNvSpPr txBox="1"/>
          <p:nvPr/>
        </p:nvSpPr>
        <p:spPr>
          <a:xfrm>
            <a:off x="6779741" y="4101753"/>
            <a:ext cx="4446786" cy="1107996"/>
          </a:xfrm>
          <a:prstGeom prst="rect">
            <a:avLst/>
          </a:prstGeom>
          <a:noFill/>
          <a:ln>
            <a:solidFill>
              <a:schemeClr val="accent1"/>
            </a:solidFill>
          </a:ln>
        </p:spPr>
        <p:txBody>
          <a:bodyPr wrap="square" rtlCol="0">
            <a:spAutoFit/>
          </a:bodyPr>
          <a:lstStyle/>
          <a:p>
            <a:r>
              <a:rPr lang="en-US" dirty="0" smtClean="0"/>
              <a:t>Floating Faculty:</a:t>
            </a:r>
            <a:endParaRPr lang="en-US" dirty="0" smtClean="0"/>
          </a:p>
          <a:p>
            <a:pPr marL="285750" indent="-285750">
              <a:buClr>
                <a:schemeClr val="accent1"/>
              </a:buClr>
              <a:buFont typeface="Courier New" panose="02070309020205020404" pitchFamily="49" charset="0"/>
              <a:buChar char="o"/>
            </a:pPr>
            <a:r>
              <a:rPr lang="en-US" sz="1600" dirty="0" smtClean="0"/>
              <a:t>Jill Ritchey – jritche1@cscc.edu</a:t>
            </a:r>
          </a:p>
          <a:p>
            <a:pPr marL="285750" indent="-285750">
              <a:buClr>
                <a:schemeClr val="accent1"/>
              </a:buClr>
              <a:buFont typeface="Courier New" panose="02070309020205020404" pitchFamily="49" charset="0"/>
              <a:buChar char="o"/>
            </a:pPr>
            <a:r>
              <a:rPr lang="en-US" sz="1600" dirty="0" smtClean="0"/>
              <a:t>Kim Stein – kstein@cscc.edu</a:t>
            </a:r>
          </a:p>
          <a:p>
            <a:pPr marL="285750" indent="-285750">
              <a:buClr>
                <a:schemeClr val="accent1"/>
              </a:buClr>
              <a:buFont typeface="Courier New" panose="02070309020205020404" pitchFamily="49" charset="0"/>
              <a:buChar char="o"/>
            </a:pPr>
            <a:r>
              <a:rPr lang="en-US" sz="1600" dirty="0" smtClean="0"/>
              <a:t>Katelyn Zag – kzag@cscc.edu </a:t>
            </a:r>
            <a:endParaRPr lang="en-US" sz="1600" dirty="0"/>
          </a:p>
        </p:txBody>
      </p:sp>
      <p:sp>
        <p:nvSpPr>
          <p:cNvPr id="13" name="TextBox 12"/>
          <p:cNvSpPr txBox="1"/>
          <p:nvPr/>
        </p:nvSpPr>
        <p:spPr>
          <a:xfrm>
            <a:off x="1097280" y="5329881"/>
            <a:ext cx="10058400" cy="646331"/>
          </a:xfrm>
          <a:prstGeom prst="rect">
            <a:avLst/>
          </a:prstGeom>
          <a:noFill/>
        </p:spPr>
        <p:txBody>
          <a:bodyPr wrap="square" rtlCol="0">
            <a:spAutoFit/>
          </a:bodyPr>
          <a:lstStyle/>
          <a:p>
            <a:r>
              <a:rPr lang="en-US" dirty="0" smtClean="0"/>
              <a:t>Listed above are the full-time faculty at the heart of the Nursing Program at Columbus State, paired with the courses they lead. These are the same faculty members that will be assigned as your advisors.  </a:t>
            </a:r>
            <a:endParaRPr lang="en-US" dirty="0"/>
          </a:p>
        </p:txBody>
      </p:sp>
    </p:spTree>
    <p:extLst>
      <p:ext uri="{BB962C8B-B14F-4D97-AF65-F5344CB8AC3E}">
        <p14:creationId xmlns:p14="http://schemas.microsoft.com/office/powerpoint/2010/main" val="1811494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Uniforms &amp; Dress Code</a:t>
            </a:r>
            <a:endParaRPr lang="en-US" dirty="0"/>
          </a:p>
        </p:txBody>
      </p:sp>
      <p:sp>
        <p:nvSpPr>
          <p:cNvPr id="3" name="Content Placeholder 2"/>
          <p:cNvSpPr>
            <a:spLocks noGrp="1"/>
          </p:cNvSpPr>
          <p:nvPr>
            <p:ph idx="1"/>
          </p:nvPr>
        </p:nvSpPr>
        <p:spPr>
          <a:xfrm>
            <a:off x="1097280" y="1845734"/>
            <a:ext cx="10058400" cy="4464450"/>
          </a:xfrm>
        </p:spPr>
        <p:txBody>
          <a:bodyPr>
            <a:normAutofit fontScale="92500" lnSpcReduction="10000"/>
          </a:bodyPr>
          <a:lstStyle/>
          <a:p>
            <a:r>
              <a:rPr lang="en-US" sz="1800" dirty="0" smtClean="0"/>
              <a:t>The Nursing Student Dress Code is </a:t>
            </a:r>
            <a:r>
              <a:rPr lang="en-US" sz="1800" b="1" dirty="0" smtClean="0"/>
              <a:t>extensive.</a:t>
            </a:r>
            <a:r>
              <a:rPr lang="en-US" sz="1800" dirty="0" smtClean="0"/>
              <a:t> We will cover general points in this presentation, however, we </a:t>
            </a:r>
            <a:r>
              <a:rPr lang="en-US" sz="1800" b="1" dirty="0" smtClean="0"/>
              <a:t>strongly advise</a:t>
            </a:r>
            <a:r>
              <a:rPr lang="en-US" sz="1800" dirty="0" smtClean="0"/>
              <a:t> you to become familiar with the dress code policy in its entirety, as you will be held accountable for such in lab and clinical. Failure to abide by any dress code policy set forth by Columbus State Community College Nursing Department can result in dismissal from clinical.</a:t>
            </a:r>
          </a:p>
          <a:p>
            <a:r>
              <a:rPr lang="en-US" sz="1800" b="1" dirty="0" smtClean="0"/>
              <a:t>CSCC Nursing Student Uniform </a:t>
            </a:r>
            <a:r>
              <a:rPr lang="en-US" sz="1200" i="1" dirty="0" smtClean="0"/>
              <a:t>(ADN </a:t>
            </a:r>
            <a:r>
              <a:rPr lang="en-US" sz="1200" i="1" dirty="0" smtClean="0"/>
              <a:t>Program Student </a:t>
            </a:r>
            <a:r>
              <a:rPr lang="en-US" sz="1200" i="1" dirty="0" smtClean="0"/>
              <a:t>Handbook, </a:t>
            </a:r>
            <a:r>
              <a:rPr lang="en-US" sz="1200" i="1" dirty="0" err="1" smtClean="0"/>
              <a:t>pg</a:t>
            </a:r>
            <a:r>
              <a:rPr lang="en-US" sz="1200" i="1" dirty="0" smtClean="0"/>
              <a:t> </a:t>
            </a:r>
            <a:r>
              <a:rPr lang="en-US" sz="1200" i="1" dirty="0" smtClean="0"/>
              <a:t>41-43</a:t>
            </a:r>
            <a:r>
              <a:rPr lang="en-US" sz="1200" i="1" dirty="0" smtClean="0"/>
              <a:t>)</a:t>
            </a:r>
            <a:endParaRPr lang="en-US" sz="1200" i="1" dirty="0" smtClean="0"/>
          </a:p>
          <a:p>
            <a:pPr lvl="1"/>
            <a:r>
              <a:rPr lang="en-US" dirty="0" smtClean="0"/>
              <a:t>CSCC photo identification badge, bandage scissors, hemostat, watch with second hand and stethoscope.</a:t>
            </a:r>
          </a:p>
          <a:p>
            <a:pPr lvl="1"/>
            <a:r>
              <a:rPr lang="en-US" dirty="0" smtClean="0"/>
              <a:t>Navy blue lab jacket with CSCC nursing student patch is optional, and is the only additional part of the uniform to be worn. No other jackets, sweaters, or coverings may be worn.</a:t>
            </a:r>
          </a:p>
          <a:p>
            <a:pPr lvl="1"/>
            <a:r>
              <a:rPr lang="en-US" dirty="0" smtClean="0"/>
              <a:t>All white t-shirts may be worn under the uniform.</a:t>
            </a:r>
          </a:p>
          <a:p>
            <a:pPr lvl="1"/>
            <a:r>
              <a:rPr lang="en-US" dirty="0" smtClean="0"/>
              <a:t>Pregnant students may wear a white maternity uniform top to which a CSCC nursing student patch has been applied and navy blue maternity uniform pants.</a:t>
            </a:r>
          </a:p>
          <a:p>
            <a:pPr lvl="1"/>
            <a:r>
              <a:rPr lang="en-US" dirty="0" smtClean="0"/>
              <a:t>Uniforms are to be laundered after each clinical day.</a:t>
            </a:r>
          </a:p>
          <a:p>
            <a:pPr lvl="1"/>
            <a:r>
              <a:rPr lang="en-US" dirty="0" smtClean="0"/>
              <a:t>The CSCC Nursing Student polo shirt is worn in designated clinical areas per faculty instruction.</a:t>
            </a:r>
          </a:p>
          <a:p>
            <a:pPr lvl="1"/>
            <a:r>
              <a:rPr lang="en-US" dirty="0" smtClean="0"/>
              <a:t>Socks or hosiery are required to be worn with the uniform.</a:t>
            </a:r>
          </a:p>
          <a:p>
            <a:pPr lvl="1"/>
            <a:r>
              <a:rPr lang="en-US" dirty="0" smtClean="0"/>
              <a:t>Please refer to the Nursing Skills Lab slide for specifics regarding appropriate attire during your lab experiences.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368648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ADN 	BSN</a:t>
            </a:r>
            <a:endParaRPr lang="en-US" dirty="0"/>
          </a:p>
        </p:txBody>
      </p:sp>
      <p:sp>
        <p:nvSpPr>
          <p:cNvPr id="3" name="Content Placeholder 2"/>
          <p:cNvSpPr>
            <a:spLocks noGrp="1"/>
          </p:cNvSpPr>
          <p:nvPr>
            <p:ph idx="1"/>
          </p:nvPr>
        </p:nvSpPr>
        <p:spPr/>
        <p:txBody>
          <a:bodyPr/>
          <a:lstStyle/>
          <a:p>
            <a:r>
              <a:rPr lang="en-US" sz="1800" dirty="0" smtClean="0"/>
              <a:t>The Columbus State Community College Nursing Program stresses the importance of furthering your education after obtaining an Associate Degree in Nursing. The Nursing Program has partnered with many Colleges and Universities to offer our students a seamless progression towards a Bachelor of Science in Nursing. For more information on pathways, please click the cloud below. You may also contact the Health and Human Services Advising Department, or email Dr. Tara Rohr, Nursing Instructor at trohr1@cscc.edu.</a:t>
            </a:r>
          </a:p>
          <a:p>
            <a:endParaRPr lang="en-US" dirty="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5" name="Right Arrow 4"/>
          <p:cNvSpPr/>
          <p:nvPr/>
        </p:nvSpPr>
        <p:spPr>
          <a:xfrm>
            <a:off x="2388972" y="1079157"/>
            <a:ext cx="576650" cy="535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hlinkClick r:id="rId3"/>
          </p:cNvPr>
          <p:cNvSpPr/>
          <p:nvPr/>
        </p:nvSpPr>
        <p:spPr>
          <a:xfrm>
            <a:off x="4115803" y="3943402"/>
            <a:ext cx="3197572" cy="1670319"/>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Columbus State Community College Preferred Pathways</a:t>
            </a:r>
            <a:endParaRPr lang="en-US" i="1" dirty="0"/>
          </a:p>
        </p:txBody>
      </p:sp>
    </p:spTree>
    <p:extLst>
      <p:ext uri="{BB962C8B-B14F-4D97-AF65-F5344CB8AC3E}">
        <p14:creationId xmlns:p14="http://schemas.microsoft.com/office/powerpoint/2010/main" val="1943663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a:bodyPr>
          <a:lstStyle/>
          <a:p>
            <a:r>
              <a:rPr lang="en-US" dirty="0" smtClean="0"/>
              <a:t>Congratulations on your acceptance to the Nursing Program at Columbus State Community College. The Associate Degree Nursing Program is just one of severa</a:t>
            </a:r>
            <a:r>
              <a:rPr lang="en-US" dirty="0"/>
              <a:t>l</a:t>
            </a:r>
            <a:r>
              <a:rPr lang="en-US" dirty="0" smtClean="0"/>
              <a:t> programs in the Nursing Department, and we are thrilled and honored that you have chosen Columbus State Nursing as the first step of your journey. You will find that despite the rigorous curriculum of the program, we will be there with you every step of the way and are here to help. We wish you nothing but success on your journey throughout our program and after.</a:t>
            </a:r>
          </a:p>
          <a:p>
            <a:endParaRPr lang="en-US" dirty="0" smtClean="0"/>
          </a:p>
          <a:p>
            <a:r>
              <a:rPr lang="en-US" dirty="0" smtClean="0"/>
              <a:t>Welcome to the Nursing Program!</a:t>
            </a:r>
          </a:p>
          <a:p>
            <a:endParaRPr lang="en-US" dirty="0"/>
          </a:p>
          <a:p>
            <a:r>
              <a:rPr lang="en-US" dirty="0" smtClean="0"/>
              <a:t>Sincerely,</a:t>
            </a:r>
          </a:p>
          <a:p>
            <a:r>
              <a:rPr lang="en-US" dirty="0" smtClean="0"/>
              <a:t>Columbus State Nursing Faculty &amp; Staff</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1684967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vs. Blended Tracks</a:t>
            </a:r>
            <a:endParaRPr lang="en-US" dirty="0"/>
          </a:p>
        </p:txBody>
      </p:sp>
      <p:sp>
        <p:nvSpPr>
          <p:cNvPr id="3" name="Content Placeholder 2"/>
          <p:cNvSpPr>
            <a:spLocks noGrp="1"/>
          </p:cNvSpPr>
          <p:nvPr>
            <p:ph idx="1"/>
          </p:nvPr>
        </p:nvSpPr>
        <p:spPr/>
        <p:txBody>
          <a:bodyPr/>
          <a:lstStyle/>
          <a:p>
            <a:r>
              <a:rPr lang="en-US" sz="1800" dirty="0" smtClean="0"/>
              <a:t>In order to be successful in the Nursing Program, it is important to understand the differences between the two tracks, and what will be required in each. The content you receive will be the same in both tracks; however, as different teaching and learning strategies are employed, there will be a notable difference in how the content is delivered. </a:t>
            </a:r>
          </a:p>
          <a:p>
            <a:pPr lvl="1"/>
            <a:r>
              <a:rPr lang="en-US" dirty="0" smtClean="0"/>
              <a:t>The traditional track is strongly structured and requires in-person attendance for all components of the course – lecture, seminar, lab and clinical. </a:t>
            </a:r>
          </a:p>
          <a:p>
            <a:pPr lvl="1"/>
            <a:r>
              <a:rPr lang="en-US" dirty="0" smtClean="0"/>
              <a:t>The blended track is asynchronous. The blended track delivers lecture and seminar assignments online, with the guidance of </a:t>
            </a:r>
            <a:r>
              <a:rPr lang="en-US" dirty="0" err="1" smtClean="0"/>
              <a:t>BlackBoard</a:t>
            </a:r>
            <a:r>
              <a:rPr lang="en-US" dirty="0" smtClean="0"/>
              <a:t>, and allows students to complete their work on their own time within a certain time frame. For students in the blended track, in-person attendance is still required for lab and clinical components of the course, meaning that </a:t>
            </a:r>
            <a:r>
              <a:rPr lang="en-US" b="1" dirty="0" smtClean="0"/>
              <a:t>in-person attendance is still required a </a:t>
            </a:r>
            <a:r>
              <a:rPr lang="en-US" b="1" u="sng" dirty="0" smtClean="0"/>
              <a:t>minimum</a:t>
            </a:r>
            <a:r>
              <a:rPr lang="en-US" b="1" dirty="0" smtClean="0"/>
              <a:t> of once per week.</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1238907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Skills Lab</a:t>
            </a:r>
            <a:endParaRPr lang="en-US" dirty="0"/>
          </a:p>
        </p:txBody>
      </p:sp>
      <p:sp>
        <p:nvSpPr>
          <p:cNvPr id="3" name="Content Placeholder 2"/>
          <p:cNvSpPr>
            <a:spLocks noGrp="1"/>
          </p:cNvSpPr>
          <p:nvPr>
            <p:ph idx="1"/>
          </p:nvPr>
        </p:nvSpPr>
        <p:spPr>
          <a:xfrm>
            <a:off x="1097280" y="1845734"/>
            <a:ext cx="10188558" cy="4349120"/>
          </a:xfrm>
        </p:spPr>
        <p:txBody>
          <a:bodyPr>
            <a:normAutofit fontScale="92500" lnSpcReduction="10000"/>
          </a:bodyPr>
          <a:lstStyle/>
          <a:p>
            <a:r>
              <a:rPr lang="en-US" sz="1900" dirty="0"/>
              <a:t>The Nursing Skills labs are located on the 4</a:t>
            </a:r>
            <a:r>
              <a:rPr lang="en-US" sz="1900" baseline="30000" dirty="0"/>
              <a:t>th</a:t>
            </a:r>
            <a:r>
              <a:rPr lang="en-US" sz="1900" dirty="0"/>
              <a:t> floor of Union Hall in rooms 432 and 435. The Nursing Skills lab is where you will practice and develop new skills discussed in lectures. The labs are </a:t>
            </a:r>
            <a:r>
              <a:rPr lang="en-US" sz="1900" dirty="0" smtClean="0"/>
              <a:t>managed </a:t>
            </a:r>
            <a:r>
              <a:rPr lang="en-US" sz="1900" dirty="0"/>
              <a:t>and organized by Susan MacDowell and Edna McQuesten. Listed below are rules and policies you should familiarize yourself with prior to your first time in lab</a:t>
            </a:r>
            <a:r>
              <a:rPr lang="en-US" sz="1900" dirty="0" smtClean="0"/>
              <a:t>:</a:t>
            </a:r>
          </a:p>
          <a:p>
            <a:pPr lvl="1"/>
            <a:r>
              <a:rPr lang="en-US" sz="1600" dirty="0" smtClean="0"/>
              <a:t>No flip flops, open toed shoes or high heels; no low cut shirts; no short skirts or shorts; wear student uniform for competencies.</a:t>
            </a:r>
          </a:p>
          <a:p>
            <a:pPr lvl="1"/>
            <a:r>
              <a:rPr lang="en-US" sz="1600" dirty="0" smtClean="0"/>
              <a:t>Wear white CSCC nursing student nametag to lab.</a:t>
            </a:r>
          </a:p>
          <a:p>
            <a:pPr lvl="1"/>
            <a:r>
              <a:rPr lang="en-US" sz="1600" dirty="0" smtClean="0"/>
              <a:t>No food or drink in the skills lab.</a:t>
            </a:r>
          </a:p>
          <a:p>
            <a:pPr lvl="1"/>
            <a:r>
              <a:rPr lang="en-US" sz="1600" dirty="0" smtClean="0"/>
              <a:t>Wash hands prior to handling mannequins.</a:t>
            </a:r>
          </a:p>
          <a:p>
            <a:pPr lvl="1"/>
            <a:r>
              <a:rPr lang="en-US" sz="1600" dirty="0" smtClean="0"/>
              <a:t>Leave beds and bedsides neat and clean.</a:t>
            </a:r>
          </a:p>
          <a:p>
            <a:pPr lvl="1"/>
            <a:r>
              <a:rPr lang="en-US" sz="1600" dirty="0" smtClean="0"/>
              <a:t>Mannequins can be moved carefully by two students.</a:t>
            </a:r>
          </a:p>
          <a:p>
            <a:pPr lvl="1"/>
            <a:r>
              <a:rPr lang="en-US" sz="1600" dirty="0" smtClean="0"/>
              <a:t>Open lab for practicing skills is available to all students in our program. Open hours are listed on the bulletin board outside UN 432 and on </a:t>
            </a:r>
            <a:r>
              <a:rPr lang="en-US" sz="1600" dirty="0" err="1" smtClean="0"/>
              <a:t>BlackBoard</a:t>
            </a:r>
            <a:r>
              <a:rPr lang="en-US" sz="1600" dirty="0" smtClean="0"/>
              <a:t>.</a:t>
            </a:r>
          </a:p>
          <a:p>
            <a:pPr lvl="1"/>
            <a:r>
              <a:rPr lang="en-US" sz="1600" dirty="0" smtClean="0"/>
              <a:t>Cell phones off in lab. No videotaping or photographs allowed in lab.</a:t>
            </a:r>
          </a:p>
          <a:p>
            <a:pPr lvl="1"/>
            <a:r>
              <a:rPr lang="en-US" sz="1600" dirty="0" smtClean="0"/>
              <a:t>Skills lab is to be used only by CSCC nursing students or nursing faculty and staff.</a:t>
            </a:r>
          </a:p>
          <a:p>
            <a:pPr lvl="1"/>
            <a:r>
              <a:rPr lang="en-US" sz="1600" dirty="0" smtClean="0"/>
              <a:t>The first week of lab for 1871 will NOT be in the labs. Otherwise come to UN 432 or 435 for scheduled lab.</a:t>
            </a:r>
          </a:p>
          <a:p>
            <a:pPr lvl="1"/>
            <a:r>
              <a:rPr lang="en-US" sz="1600" dirty="0" smtClean="0"/>
              <a:t>Questions? Contact Edna McQuesten at emcquest@cscc.edu or Susan MacDowell at smacdowe@cscc.edu. </a:t>
            </a:r>
            <a:endParaRPr lang="en-US" sz="16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1411005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4225"/>
            <a:ext cx="10058400" cy="1450757"/>
          </a:xfrm>
        </p:spPr>
        <p:txBody>
          <a:bodyPr/>
          <a:lstStyle/>
          <a:p>
            <a:r>
              <a:rPr lang="en-US" dirty="0" smtClean="0"/>
              <a:t>Health Records Office	</a:t>
            </a:r>
            <a:endParaRPr lang="en-US" dirty="0"/>
          </a:p>
        </p:txBody>
      </p:sp>
      <p:sp>
        <p:nvSpPr>
          <p:cNvPr id="3" name="Content Placeholder 2"/>
          <p:cNvSpPr>
            <a:spLocks noGrp="1"/>
          </p:cNvSpPr>
          <p:nvPr>
            <p:ph idx="1"/>
          </p:nvPr>
        </p:nvSpPr>
        <p:spPr>
          <a:xfrm>
            <a:off x="1097280" y="1746880"/>
            <a:ext cx="10058400" cy="4023360"/>
          </a:xfrm>
        </p:spPr>
        <p:txBody>
          <a:bodyPr/>
          <a:lstStyle/>
          <a:p>
            <a:r>
              <a:rPr lang="en-US" sz="1500" dirty="0"/>
              <a:t>If you have not submitted a previous health record to </a:t>
            </a:r>
            <a:r>
              <a:rPr lang="en-US" sz="1500" dirty="0" smtClean="0"/>
              <a:t>the Health Records </a:t>
            </a:r>
            <a:r>
              <a:rPr lang="en-US" sz="1500" dirty="0"/>
              <a:t>O</a:t>
            </a:r>
            <a:r>
              <a:rPr lang="en-US" sz="1500" dirty="0" smtClean="0"/>
              <a:t>ffice</a:t>
            </a:r>
            <a:r>
              <a:rPr lang="en-US" sz="1500" dirty="0"/>
              <a:t>, you must complete all items of the Nursing health record available </a:t>
            </a:r>
            <a:r>
              <a:rPr lang="en-US" sz="1500" dirty="0" smtClean="0"/>
              <a:t>on our website. Incomplete </a:t>
            </a:r>
            <a:r>
              <a:rPr lang="en-US" sz="1500" dirty="0"/>
              <a:t>records are not accepted. </a:t>
            </a:r>
            <a:r>
              <a:rPr lang="en-US" sz="1500" dirty="0" smtClean="0"/>
              <a:t>Your </a:t>
            </a:r>
            <a:r>
              <a:rPr lang="en-US" sz="1500" dirty="0"/>
              <a:t>health record must remain up to date to register for clinical courses.  </a:t>
            </a:r>
            <a:r>
              <a:rPr lang="en-US" sz="1500" b="1" dirty="0"/>
              <a:t>It is your responsibility to ensure your health record is complete for each registration </a:t>
            </a:r>
            <a:r>
              <a:rPr lang="en-US" sz="1500" b="1" dirty="0" smtClean="0"/>
              <a:t>period. </a:t>
            </a:r>
            <a:r>
              <a:rPr lang="en-US" sz="1500" dirty="0" smtClean="0"/>
              <a:t>Health </a:t>
            </a:r>
            <a:r>
              <a:rPr lang="en-US" sz="1500" dirty="0"/>
              <a:t>record deadlines are listed on our </a:t>
            </a:r>
            <a:r>
              <a:rPr lang="en-US" sz="1500" dirty="0" smtClean="0"/>
              <a:t>website. </a:t>
            </a:r>
            <a:r>
              <a:rPr lang="en-US" sz="1500" dirty="0"/>
              <a:t>Please make photocopies for your own file </a:t>
            </a:r>
            <a:r>
              <a:rPr lang="en-US" sz="1500" u="sng" dirty="0"/>
              <a:t>prior</a:t>
            </a:r>
            <a:r>
              <a:rPr lang="en-US" sz="1500" dirty="0"/>
              <a:t> to submitting your updated documents to the health records office. </a:t>
            </a:r>
            <a:r>
              <a:rPr lang="en-US" sz="1500" dirty="0" smtClean="0"/>
              <a:t>Please click the cloud below to access the health records website.</a:t>
            </a:r>
          </a:p>
          <a:p>
            <a:r>
              <a:rPr lang="en-US" sz="1500" dirty="0" smtClean="0"/>
              <a:t>How to submit a Health Record:</a:t>
            </a:r>
          </a:p>
          <a:p>
            <a:pPr lvl="1"/>
            <a:r>
              <a:rPr lang="en-US" sz="1400" dirty="0"/>
              <a:t>You may choose to scan and email your documents in PDF format to </a:t>
            </a:r>
            <a:r>
              <a:rPr lang="en-US" sz="1400" u="sng" dirty="0"/>
              <a:t>healthrecords@cscc.edu</a:t>
            </a:r>
            <a:r>
              <a:rPr lang="en-US" sz="1400" dirty="0"/>
              <a:t> Emails will only be accepted from your CSCC student email account (@student.cscc.edu) </a:t>
            </a:r>
            <a:r>
              <a:rPr lang="en-US" sz="1400" b="1" dirty="0"/>
              <a:t>Photos </a:t>
            </a:r>
            <a:r>
              <a:rPr lang="en-US" sz="1400" b="1" dirty="0" smtClean="0"/>
              <a:t>are not </a:t>
            </a:r>
            <a:r>
              <a:rPr lang="en-US" sz="1400" b="1" dirty="0"/>
              <a:t>accepted. You may not email to check on the status of your health record</a:t>
            </a:r>
            <a:r>
              <a:rPr lang="en-US" sz="1400" b="1" dirty="0" smtClean="0"/>
              <a:t>.</a:t>
            </a:r>
          </a:p>
          <a:p>
            <a:pPr lvl="1"/>
            <a:r>
              <a:rPr lang="en-US" sz="1400" dirty="0"/>
              <a:t>Records can be submitted in person to Union Hall room 132.</a:t>
            </a:r>
          </a:p>
          <a:p>
            <a:pPr lvl="1"/>
            <a:r>
              <a:rPr lang="en-US" sz="1400" dirty="0"/>
              <a:t>You may choose to fax your documents to (614)287-5386.   Please </a:t>
            </a:r>
            <a:r>
              <a:rPr lang="en-US" sz="1400" dirty="0" smtClean="0"/>
              <a:t>click the cloud below to access </a:t>
            </a:r>
            <a:r>
              <a:rPr lang="en-US" sz="1400" dirty="0"/>
              <a:t>our </a:t>
            </a:r>
            <a:r>
              <a:rPr lang="en-US" sz="1400" dirty="0" smtClean="0"/>
              <a:t>webpage for </a:t>
            </a:r>
            <a:r>
              <a:rPr lang="en-US" sz="1400" dirty="0"/>
              <a:t>additional information, forms and deadlines.  Detailed information on health record requirements is available under the Heath Record Fact sheet link</a:t>
            </a:r>
            <a:r>
              <a:rPr lang="en-US" sz="1400" dirty="0" smtClean="0"/>
              <a:t>.</a:t>
            </a:r>
          </a:p>
          <a:p>
            <a:pPr lvl="1"/>
            <a:r>
              <a:rPr lang="en-US" sz="1400" dirty="0"/>
              <a:t>Please choose one mode of submitting your documentation.  Submitting duplicate copies will slow down processing times</a:t>
            </a:r>
            <a:r>
              <a:rPr lang="en-US" sz="1400" dirty="0" smtClean="0"/>
              <a:t>.</a:t>
            </a:r>
          </a:p>
          <a:p>
            <a:pPr lvl="1"/>
            <a:r>
              <a:rPr lang="en-US" sz="1400" dirty="0"/>
              <a:t>Records are processed in the order they are received.  Completed health records received by the deadline will be processed within 1-5 business days. Completed health records received after the deadline may be processed within 5-10 business days.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5" name="Cloud 4">
            <a:hlinkClick r:id="rId3"/>
          </p:cNvPr>
          <p:cNvSpPr/>
          <p:nvPr/>
        </p:nvSpPr>
        <p:spPr>
          <a:xfrm>
            <a:off x="4338226" y="5528333"/>
            <a:ext cx="2482705" cy="66761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Health Records</a:t>
            </a:r>
            <a:endParaRPr lang="en-US" i="1" dirty="0"/>
          </a:p>
        </p:txBody>
      </p:sp>
    </p:spTree>
    <p:extLst>
      <p:ext uri="{BB962C8B-B14F-4D97-AF65-F5344CB8AC3E}">
        <p14:creationId xmlns:p14="http://schemas.microsoft.com/office/powerpoint/2010/main" val="573068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CPR Certification</a:t>
            </a:r>
            <a:endParaRPr lang="en-US" dirty="0"/>
          </a:p>
        </p:txBody>
      </p:sp>
      <p:sp>
        <p:nvSpPr>
          <p:cNvPr id="3" name="Content Placeholder 2"/>
          <p:cNvSpPr>
            <a:spLocks noGrp="1"/>
          </p:cNvSpPr>
          <p:nvPr>
            <p:ph idx="1"/>
          </p:nvPr>
        </p:nvSpPr>
        <p:spPr>
          <a:xfrm>
            <a:off x="1097279" y="1845733"/>
            <a:ext cx="10221509" cy="4324407"/>
          </a:xfrm>
        </p:spPr>
        <p:txBody>
          <a:bodyPr>
            <a:normAutofit/>
          </a:bodyPr>
          <a:lstStyle/>
          <a:p>
            <a:r>
              <a:rPr lang="en-US" dirty="0" smtClean="0"/>
              <a:t>The Nursing Office is located on the 5</a:t>
            </a:r>
            <a:r>
              <a:rPr lang="en-US" baseline="30000" dirty="0" smtClean="0"/>
              <a:t>th</a:t>
            </a:r>
            <a:r>
              <a:rPr lang="en-US" dirty="0" smtClean="0"/>
              <a:t> floor of Union Hall. This is where your student mailboxes are located, as well as where you will drop off your updated CPR certification. In regards to your CPR certification, </a:t>
            </a:r>
            <a:r>
              <a:rPr lang="en-US" dirty="0" smtClean="0"/>
              <a:t>all students admitted to and continuing in Nursing must meet the following requirements for CPR</a:t>
            </a:r>
            <a:r>
              <a:rPr lang="en-US" dirty="0" smtClean="0"/>
              <a:t>:</a:t>
            </a:r>
            <a:endParaRPr lang="en-US" dirty="0" smtClean="0"/>
          </a:p>
          <a:p>
            <a:pPr lvl="1"/>
            <a:r>
              <a:rPr lang="en-US" dirty="0"/>
              <a:t>The student must be certified for 2 years by the American Heart Association or American Red Cross as BLS for Healthcare Provider</a:t>
            </a:r>
            <a:r>
              <a:rPr lang="en-US" dirty="0" smtClean="0"/>
              <a:t>.</a:t>
            </a:r>
            <a:endParaRPr lang="en-US" dirty="0" smtClean="0"/>
          </a:p>
          <a:p>
            <a:pPr lvl="1"/>
            <a:r>
              <a:rPr lang="en-US" dirty="0"/>
              <a:t>The student must present current CPR certification card or e-Card code to the Nursing Program Specialist.  The certification card can be presented in person only. The e-Card code will be accepted via email or in person. No copies or faxes will be accepted</a:t>
            </a:r>
            <a:r>
              <a:rPr lang="en-US" dirty="0" smtClean="0"/>
              <a:t>.</a:t>
            </a:r>
            <a:endParaRPr lang="en-US" dirty="0" smtClean="0"/>
          </a:p>
          <a:p>
            <a:pPr lvl="1"/>
            <a:r>
              <a:rPr lang="en-US" dirty="0"/>
              <a:t>The student is responsible for maintaining current CPR certification throughout the program</a:t>
            </a:r>
            <a:r>
              <a:rPr lang="en-US" dirty="0" smtClean="0"/>
              <a:t>.</a:t>
            </a:r>
            <a:endParaRPr lang="en-US" dirty="0" smtClean="0"/>
          </a:p>
          <a:p>
            <a:pPr lvl="1"/>
            <a:r>
              <a:rPr lang="en-US" dirty="0"/>
              <a:t>In order for a student to register for a clinical nursing course, CPR certification must be current through the end of the last week of classes preceding final exam week of the semester the student is seeking to register. The block on registration will be removed once the student presents a current CPR certification card to the department </a:t>
            </a:r>
            <a:r>
              <a:rPr lang="en-US" dirty="0" smtClean="0"/>
              <a:t>specialist. </a:t>
            </a:r>
            <a:r>
              <a:rPr lang="en-US" dirty="0"/>
              <a:t>If there are questions, please see the department </a:t>
            </a:r>
            <a:r>
              <a:rPr lang="en-US" dirty="0" smtClean="0"/>
              <a:t>specialist.</a:t>
            </a:r>
          </a:p>
          <a:p>
            <a:pPr lvl="0">
              <a:buClr>
                <a:srgbClr val="1CADE4"/>
              </a:buClr>
            </a:pPr>
            <a:r>
              <a:rPr lang="en-US" sz="1100" i="1" dirty="0">
                <a:solidFill>
                  <a:prstClr val="black">
                    <a:lumMod val="75000"/>
                    <a:lumOff val="25000"/>
                  </a:prstClr>
                </a:solidFill>
              </a:rPr>
              <a:t>(ADN Program Student Handbook, </a:t>
            </a:r>
            <a:r>
              <a:rPr lang="en-US" sz="1100" i="1" dirty="0" err="1">
                <a:solidFill>
                  <a:prstClr val="black">
                    <a:lumMod val="75000"/>
                    <a:lumOff val="25000"/>
                  </a:prstClr>
                </a:solidFill>
              </a:rPr>
              <a:t>pg</a:t>
            </a:r>
            <a:r>
              <a:rPr lang="en-US" sz="1100" i="1" dirty="0">
                <a:solidFill>
                  <a:prstClr val="black">
                    <a:lumMod val="75000"/>
                    <a:lumOff val="25000"/>
                  </a:prstClr>
                </a:solidFill>
              </a:rPr>
              <a:t> </a:t>
            </a:r>
            <a:r>
              <a:rPr lang="en-US" sz="1100" i="1" dirty="0" smtClean="0">
                <a:solidFill>
                  <a:prstClr val="black">
                    <a:lumMod val="75000"/>
                    <a:lumOff val="25000"/>
                  </a:prstClr>
                </a:solidFill>
              </a:rPr>
              <a:t>13)</a:t>
            </a:r>
            <a:endParaRPr lang="en-US" sz="1100" i="1" dirty="0">
              <a:solidFill>
                <a:prstClr val="black">
                  <a:lumMod val="75000"/>
                  <a:lumOff val="25000"/>
                </a:prstClr>
              </a:solidFill>
            </a:endParaRPr>
          </a:p>
          <a:p>
            <a:pPr marL="201168" lvl="1" indent="0">
              <a:buNone/>
            </a:pPr>
            <a:endParaRPr lang="en-US" dirty="0" smtClean="0"/>
          </a:p>
          <a:p>
            <a:pPr lvl="1"/>
            <a:endParaRPr lang="en-US" dirty="0"/>
          </a:p>
          <a:p>
            <a:pPr marL="201168" lvl="1" indent="0">
              <a:buNone/>
            </a:pPr>
            <a:endParaRPr lang="en-US" dirty="0"/>
          </a:p>
        </p:txBody>
      </p:sp>
    </p:spTree>
    <p:extLst>
      <p:ext uri="{BB962C8B-B14F-4D97-AF65-F5344CB8AC3E}">
        <p14:creationId xmlns:p14="http://schemas.microsoft.com/office/powerpoint/2010/main" val="1621922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 1871 </a:t>
            </a:r>
            <a:endParaRPr lang="en-US" dirty="0"/>
          </a:p>
        </p:txBody>
      </p:sp>
      <p:sp>
        <p:nvSpPr>
          <p:cNvPr id="3" name="Content Placeholder 2"/>
          <p:cNvSpPr>
            <a:spLocks noGrp="1"/>
          </p:cNvSpPr>
          <p:nvPr>
            <p:ph idx="1"/>
          </p:nvPr>
        </p:nvSpPr>
        <p:spPr>
          <a:xfrm>
            <a:off x="1097280" y="1845734"/>
            <a:ext cx="10172082" cy="4233790"/>
          </a:xfrm>
        </p:spPr>
        <p:txBody>
          <a:bodyPr>
            <a:normAutofit lnSpcReduction="10000"/>
          </a:bodyPr>
          <a:lstStyle/>
          <a:p>
            <a:r>
              <a:rPr lang="en-US" dirty="0" smtClean="0"/>
              <a:t>NURS 1871 – Fundamental Concepts of Nursing Care will be the first clinical course of the Nursing program. Please take note of the following information pertaining to this course:</a:t>
            </a:r>
          </a:p>
          <a:p>
            <a:pPr lvl="1"/>
            <a:r>
              <a:rPr lang="en-US" dirty="0" smtClean="0"/>
              <a:t>If you are in the </a:t>
            </a:r>
            <a:r>
              <a:rPr lang="en-US" b="1" dirty="0" smtClean="0"/>
              <a:t>traditional track</a:t>
            </a:r>
            <a:r>
              <a:rPr lang="en-US" dirty="0" smtClean="0"/>
              <a:t>, you will be expected to attend lecture, seminar and lab for two hours each, per week. Lecture will be held Tuesday’s from 8A-10A, seminar will be held Tuesday’s from 10A-12P or 12P-2P and lab will be held Wednesday’s from 8A-10A, 10A-12P, or 2P-4P. You will also be required to attend four hours of clinical per week. </a:t>
            </a:r>
            <a:r>
              <a:rPr lang="en-US" dirty="0" err="1" smtClean="0"/>
              <a:t>Clinicals</a:t>
            </a:r>
            <a:r>
              <a:rPr lang="en-US" dirty="0" smtClean="0"/>
              <a:t> are held Monday’s from 7A-11A or 3P-7P or on Wednesday’s from 7A-11A or 3P-7P.</a:t>
            </a:r>
          </a:p>
          <a:p>
            <a:pPr lvl="1"/>
            <a:r>
              <a:rPr lang="en-US" dirty="0" smtClean="0"/>
              <a:t>If you are in the </a:t>
            </a:r>
            <a:r>
              <a:rPr lang="en-US" b="1" dirty="0" smtClean="0"/>
              <a:t>blended track</a:t>
            </a:r>
            <a:r>
              <a:rPr lang="en-US" dirty="0" smtClean="0"/>
              <a:t>, you will be expected to spend a minimum of four hours per week </a:t>
            </a:r>
            <a:r>
              <a:rPr lang="en-US" dirty="0" smtClean="0"/>
              <a:t>actively engaging in</a:t>
            </a:r>
            <a:r>
              <a:rPr lang="en-US" dirty="0" smtClean="0"/>
              <a:t> </a:t>
            </a:r>
            <a:r>
              <a:rPr lang="en-US" dirty="0" smtClean="0"/>
              <a:t>course content and working on online assignments (this </a:t>
            </a:r>
            <a:r>
              <a:rPr lang="en-US" b="1" dirty="0" smtClean="0"/>
              <a:t>does not </a:t>
            </a:r>
            <a:r>
              <a:rPr lang="en-US" dirty="0" smtClean="0"/>
              <a:t>include study time such as assigned reading). You will spend two hours in lab per week on Wednesday’s from 4P-6P, and four hours in clinical per week, on Friday from </a:t>
            </a:r>
            <a:r>
              <a:rPr lang="en-US" dirty="0" smtClean="0"/>
              <a:t>7A-11A, </a:t>
            </a:r>
            <a:r>
              <a:rPr lang="en-US" dirty="0" smtClean="0"/>
              <a:t>Saturday from </a:t>
            </a:r>
            <a:r>
              <a:rPr lang="en-US" dirty="0" smtClean="0"/>
              <a:t>7A-11A or Monday from 3P-7P.</a:t>
            </a:r>
            <a:endParaRPr lang="en-US" dirty="0" smtClean="0"/>
          </a:p>
          <a:p>
            <a:pPr lvl="1"/>
            <a:r>
              <a:rPr lang="en-US" dirty="0" smtClean="0"/>
              <a:t>Students </a:t>
            </a:r>
            <a:r>
              <a:rPr lang="en-US" b="1" dirty="0" smtClean="0"/>
              <a:t>must</a:t>
            </a:r>
            <a:r>
              <a:rPr lang="en-US" dirty="0" smtClean="0"/>
              <a:t> have uniforms by week one of the program.</a:t>
            </a:r>
          </a:p>
          <a:p>
            <a:pPr lvl="1"/>
            <a:r>
              <a:rPr lang="en-US" dirty="0" smtClean="0"/>
              <a:t>Students </a:t>
            </a:r>
            <a:r>
              <a:rPr lang="en-US" b="1" dirty="0" smtClean="0"/>
              <a:t>must</a:t>
            </a:r>
            <a:r>
              <a:rPr lang="en-US" dirty="0" smtClean="0"/>
              <a:t> access </a:t>
            </a:r>
            <a:r>
              <a:rPr lang="en-US" dirty="0" err="1" smtClean="0"/>
              <a:t>BlackBoard</a:t>
            </a:r>
            <a:r>
              <a:rPr lang="en-US" dirty="0" smtClean="0"/>
              <a:t> prior to the first day of class in order to obtain information pertaining to the first day of class for NURS 1871 (including reading, room assignments, etc.). </a:t>
            </a:r>
            <a:r>
              <a:rPr lang="en-US" b="1" dirty="0" smtClean="0"/>
              <a:t>Important and valuable course information will be available on </a:t>
            </a:r>
            <a:r>
              <a:rPr lang="en-US" b="1" dirty="0" err="1" smtClean="0"/>
              <a:t>BlackBoard</a:t>
            </a:r>
            <a:r>
              <a:rPr lang="en-US" b="1" dirty="0" smtClean="0"/>
              <a:t> as soon as it becomes available. Please listen to and review this information </a:t>
            </a:r>
            <a:r>
              <a:rPr lang="en-US" b="1" u="sng" dirty="0" smtClean="0">
                <a:solidFill>
                  <a:srgbClr val="FF0000"/>
                </a:solidFill>
              </a:rPr>
              <a:t>prior</a:t>
            </a:r>
            <a:r>
              <a:rPr lang="en-US" b="1" dirty="0" smtClean="0"/>
              <a:t> to the first day of class.</a:t>
            </a:r>
          </a:p>
          <a:p>
            <a:pPr marL="201168" lvl="1"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3565695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 1871</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Students in the </a:t>
            </a:r>
            <a:r>
              <a:rPr lang="en-US" b="1" dirty="0" smtClean="0"/>
              <a:t>traditional track</a:t>
            </a:r>
            <a:r>
              <a:rPr lang="en-US" dirty="0" smtClean="0"/>
              <a:t> will register for the clinical, lab and seminar when they are registering for NURS 1871</a:t>
            </a:r>
            <a:r>
              <a:rPr lang="en-US" dirty="0" smtClean="0"/>
              <a:t>.</a:t>
            </a:r>
          </a:p>
          <a:p>
            <a:pPr lvl="1"/>
            <a:r>
              <a:rPr lang="en-US" dirty="0" smtClean="0"/>
              <a:t>Students in the </a:t>
            </a:r>
            <a:r>
              <a:rPr lang="en-US" b="1" dirty="0" smtClean="0"/>
              <a:t>blended track </a:t>
            </a:r>
            <a:r>
              <a:rPr lang="en-US" dirty="0" smtClean="0"/>
              <a:t>will register for the clinical and lab when they are registering for NUR 1871.</a:t>
            </a:r>
            <a:endParaRPr lang="en-US" dirty="0" smtClean="0"/>
          </a:p>
          <a:p>
            <a:pPr lvl="1"/>
            <a:r>
              <a:rPr lang="en-US" dirty="0" smtClean="0"/>
              <a:t>Faculty are </a:t>
            </a:r>
            <a:r>
              <a:rPr lang="en-US" b="1" dirty="0" smtClean="0"/>
              <a:t>NOT</a:t>
            </a:r>
            <a:r>
              <a:rPr lang="en-US" dirty="0" smtClean="0"/>
              <a:t> able to take personal requests to accommodate work or child care issues. We will try to accommodate issues related to other courses (such as Anatomy or English). </a:t>
            </a:r>
            <a:r>
              <a:rPr lang="en-US" b="1" dirty="0" smtClean="0">
                <a:solidFill>
                  <a:srgbClr val="FF0000"/>
                </a:solidFill>
              </a:rPr>
              <a:t>PLEASE NOTE: </a:t>
            </a:r>
            <a:r>
              <a:rPr lang="en-US" b="1" dirty="0" smtClean="0"/>
              <a:t>although this information is listed on a slide pertaining to NURS 1871, it applies to all courses throughout the nursing program.</a:t>
            </a:r>
          </a:p>
          <a:p>
            <a:pPr lvl="1"/>
            <a:r>
              <a:rPr lang="en-US" dirty="0" smtClean="0"/>
              <a:t>Please notify the NURS 1871 course leads if you need to be on the COTA bus route ASAP.</a:t>
            </a:r>
          </a:p>
          <a:p>
            <a:pPr lvl="1"/>
            <a:r>
              <a:rPr lang="en-US" dirty="0" smtClean="0"/>
              <a:t>Blended track students will have a </a:t>
            </a:r>
            <a:r>
              <a:rPr lang="en-US" b="1" u="sng" dirty="0" smtClean="0">
                <a:solidFill>
                  <a:srgbClr val="FF0000"/>
                </a:solidFill>
              </a:rPr>
              <a:t>mandatory</a:t>
            </a:r>
            <a:r>
              <a:rPr lang="en-US" dirty="0" smtClean="0"/>
              <a:t> orientation on the first Wednesday of </a:t>
            </a:r>
            <a:r>
              <a:rPr lang="en-US" dirty="0" smtClean="0"/>
              <a:t>Spring 2019</a:t>
            </a:r>
            <a:r>
              <a:rPr lang="en-US" dirty="0" smtClean="0"/>
              <a:t> </a:t>
            </a:r>
            <a:r>
              <a:rPr lang="en-US" dirty="0" smtClean="0"/>
              <a:t>immediately following the 4P-6P lab. </a:t>
            </a:r>
          </a:p>
          <a:p>
            <a:pPr lvl="1"/>
            <a:r>
              <a:rPr lang="en-US" dirty="0" smtClean="0"/>
              <a:t>Failure to attend the first day of class or the first day of clinical will result in you being withdrawn from the course.</a:t>
            </a:r>
          </a:p>
          <a:p>
            <a:pPr lvl="1"/>
            <a:r>
              <a:rPr lang="en-US" dirty="0" smtClean="0"/>
              <a:t>If you are not familiar with </a:t>
            </a:r>
            <a:r>
              <a:rPr lang="en-US" dirty="0" err="1" smtClean="0"/>
              <a:t>BlackBoard</a:t>
            </a:r>
            <a:r>
              <a:rPr lang="en-US" dirty="0" smtClean="0"/>
              <a:t>, please complete the tutorial provided by the college prior to the first day of the course.</a:t>
            </a:r>
          </a:p>
          <a:p>
            <a:pPr lvl="1"/>
            <a:r>
              <a:rPr lang="en-US" dirty="0" smtClean="0"/>
              <a:t>Please purchase your Evolve package prior to the first day of class, as you will have assignments.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1473880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Pharmacology Courses</a:t>
            </a:r>
            <a:endParaRPr lang="en-US" dirty="0"/>
          </a:p>
        </p:txBody>
      </p:sp>
      <p:sp>
        <p:nvSpPr>
          <p:cNvPr id="3" name="Content Placeholder 2"/>
          <p:cNvSpPr>
            <a:spLocks noGrp="1"/>
          </p:cNvSpPr>
          <p:nvPr>
            <p:ph idx="1"/>
          </p:nvPr>
        </p:nvSpPr>
        <p:spPr/>
        <p:txBody>
          <a:bodyPr/>
          <a:lstStyle/>
          <a:p>
            <a:r>
              <a:rPr lang="en-US" dirty="0" smtClean="0"/>
              <a:t>The current Nursing curriculum consists of three pharmacology courses – NURS 1140, NURS 1141 and NURS 2042. Please take note of the following information:</a:t>
            </a:r>
          </a:p>
          <a:p>
            <a:pPr lvl="1"/>
            <a:r>
              <a:rPr lang="en-US" dirty="0" smtClean="0"/>
              <a:t>All three pharmacology courses are </a:t>
            </a:r>
            <a:r>
              <a:rPr lang="en-US" b="1" dirty="0" smtClean="0"/>
              <a:t>web based </a:t>
            </a:r>
            <a:r>
              <a:rPr lang="en-US" dirty="0" smtClean="0"/>
              <a:t>(all </a:t>
            </a:r>
            <a:r>
              <a:rPr lang="en-US" dirty="0"/>
              <a:t>instructional and laboratory sessions are completed in an </a:t>
            </a:r>
            <a:r>
              <a:rPr lang="en-US" dirty="0" smtClean="0"/>
              <a:t>online setting), regardless of whether you are in the blended or traditional track. </a:t>
            </a:r>
          </a:p>
          <a:p>
            <a:pPr lvl="1"/>
            <a:r>
              <a:rPr lang="en-US" dirty="0" smtClean="0"/>
              <a:t>All pharmacology tests must be taken in the testing center.</a:t>
            </a:r>
          </a:p>
          <a:p>
            <a:pPr lvl="1"/>
            <a:r>
              <a:rPr lang="en-US" dirty="0" smtClean="0"/>
              <a:t>You must pass your clinical course in order to move ahead to the next pharmacology course, as the clinical and pharmacology courses are co-requisites. Please refer to the ADN Student Handbook regarding Nursing Program Progression.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632989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NURC 1104</a:t>
            </a:r>
            <a:endParaRPr lang="en-US" dirty="0"/>
          </a:p>
        </p:txBody>
      </p:sp>
      <p:sp>
        <p:nvSpPr>
          <p:cNvPr id="3" name="Content Placeholder 2"/>
          <p:cNvSpPr>
            <a:spLocks noGrp="1"/>
          </p:cNvSpPr>
          <p:nvPr>
            <p:ph idx="1"/>
          </p:nvPr>
        </p:nvSpPr>
        <p:spPr/>
        <p:txBody>
          <a:bodyPr>
            <a:normAutofit lnSpcReduction="10000"/>
          </a:bodyPr>
          <a:lstStyle/>
          <a:p>
            <a:r>
              <a:rPr lang="en-US" dirty="0" smtClean="0"/>
              <a:t>NURC 1104 – Basic Care Skills is a co-requisite to NURS 1871. Please take note of the following information:</a:t>
            </a:r>
          </a:p>
          <a:p>
            <a:pPr lvl="1"/>
            <a:r>
              <a:rPr lang="en-US" dirty="0" smtClean="0"/>
              <a:t>NURC 1104 is a skills-based course.</a:t>
            </a:r>
          </a:p>
          <a:p>
            <a:pPr lvl="1"/>
            <a:r>
              <a:rPr lang="en-US" dirty="0" smtClean="0"/>
              <a:t>NURC 1104 meets one day per week for four hours in UN 420. The first hour of the course is seminar, paired with a PowerPoint, and the last three hours will consist of lab.</a:t>
            </a:r>
          </a:p>
          <a:p>
            <a:pPr lvl="1"/>
            <a:r>
              <a:rPr lang="en-US" dirty="0" smtClean="0"/>
              <a:t>You will be assigned a lab coach to assist with skills at the bedside. Your lab coach will stay the same throughout the semester.</a:t>
            </a:r>
          </a:p>
          <a:p>
            <a:pPr lvl="1"/>
            <a:r>
              <a:rPr lang="en-US" dirty="0" smtClean="0"/>
              <a:t>If you miss a lab, that lab must be made up before you can attend the next class. An open lab schedule will be posted for any make-up or practice.</a:t>
            </a:r>
          </a:p>
          <a:p>
            <a:pPr lvl="3"/>
            <a:r>
              <a:rPr lang="en-US" dirty="0" smtClean="0"/>
              <a:t>Open lab is for make-up and for practice.</a:t>
            </a:r>
          </a:p>
          <a:p>
            <a:pPr lvl="1"/>
            <a:r>
              <a:rPr lang="en-US" dirty="0" smtClean="0"/>
              <a:t>Students are expected, and have a responsibility to come to class prepared:</a:t>
            </a:r>
          </a:p>
          <a:p>
            <a:pPr lvl="3"/>
            <a:r>
              <a:rPr lang="en-US" dirty="0" smtClean="0"/>
              <a:t>Come to class on time.</a:t>
            </a:r>
          </a:p>
          <a:p>
            <a:pPr lvl="3"/>
            <a:r>
              <a:rPr lang="en-US" dirty="0" smtClean="0"/>
              <a:t>Wear scrubs to class (NOT scrubs that have not been laundered from your last clinical).</a:t>
            </a:r>
          </a:p>
          <a:p>
            <a:pPr lvl="3"/>
            <a:r>
              <a:rPr lang="en-US" dirty="0" smtClean="0"/>
              <a:t>Look professional (hair tied back, no hats).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407556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NURC 1104</a:t>
            </a:r>
            <a:endParaRPr lang="en-US" dirty="0"/>
          </a:p>
        </p:txBody>
      </p:sp>
      <p:sp>
        <p:nvSpPr>
          <p:cNvPr id="3" name="Content Placeholder 2"/>
          <p:cNvSpPr>
            <a:spLocks noGrp="1"/>
          </p:cNvSpPr>
          <p:nvPr>
            <p:ph idx="1"/>
          </p:nvPr>
        </p:nvSpPr>
        <p:spPr/>
        <p:txBody>
          <a:bodyPr/>
          <a:lstStyle/>
          <a:p>
            <a:pPr lvl="1"/>
            <a:r>
              <a:rPr lang="en-US" dirty="0" smtClean="0"/>
              <a:t>As soon as possible, log onto </a:t>
            </a:r>
            <a:r>
              <a:rPr lang="en-US" dirty="0" err="1" smtClean="0"/>
              <a:t>BlackBoard</a:t>
            </a:r>
            <a:r>
              <a:rPr lang="en-US" dirty="0" smtClean="0"/>
              <a:t> and familiarize yourself with the tutorials regarding Elsevier and what areas this class will cover regarding Elsevier.</a:t>
            </a:r>
          </a:p>
          <a:p>
            <a:pPr lvl="1"/>
            <a:r>
              <a:rPr lang="en-US" dirty="0" smtClean="0"/>
              <a:t>Take time to become comfortable with Elsevier and where to find information.</a:t>
            </a:r>
          </a:p>
          <a:p>
            <a:pPr lvl="1"/>
            <a:r>
              <a:rPr lang="en-US" dirty="0" smtClean="0"/>
              <a:t>The official gradebook will be kept on </a:t>
            </a:r>
            <a:r>
              <a:rPr lang="en-US" dirty="0" err="1" smtClean="0"/>
              <a:t>BlackBoard</a:t>
            </a:r>
            <a:r>
              <a:rPr lang="en-US" dirty="0" smtClean="0"/>
              <a:t>, not Elsevier.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606808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Elsevier	</a:t>
            </a:r>
            <a:endParaRPr lang="en-US" dirty="0"/>
          </a:p>
        </p:txBody>
      </p:sp>
      <p:sp>
        <p:nvSpPr>
          <p:cNvPr id="3" name="Content Placeholder 2"/>
          <p:cNvSpPr>
            <a:spLocks noGrp="1"/>
          </p:cNvSpPr>
          <p:nvPr>
            <p:ph idx="1"/>
          </p:nvPr>
        </p:nvSpPr>
        <p:spPr/>
        <p:txBody>
          <a:bodyPr/>
          <a:lstStyle/>
          <a:p>
            <a:pPr lvl="1"/>
            <a:r>
              <a:rPr lang="en-US" dirty="0" smtClean="0"/>
              <a:t>You will be able to purchase the required Elsevier products when the CSCC Bookstore opens two weeks prior to the semester.</a:t>
            </a:r>
          </a:p>
          <a:p>
            <a:pPr lvl="1"/>
            <a:r>
              <a:rPr lang="en-US" dirty="0" smtClean="0"/>
              <a:t>You must purchase the required Elsevier products. Hard copies of the Elsevier books are available for purchase from Elsevier at an additional cost.</a:t>
            </a:r>
          </a:p>
          <a:p>
            <a:pPr lvl="1"/>
            <a:r>
              <a:rPr lang="en-US" dirty="0" smtClean="0"/>
              <a:t>Once the Elsevier packages are opened and accessed, the Elsevier product is not returnable or refundable.</a:t>
            </a:r>
          </a:p>
          <a:p>
            <a:pPr lvl="1"/>
            <a:r>
              <a:rPr lang="en-US" dirty="0" smtClean="0"/>
              <a:t>The link to Elsevier is www.elsevier.evolve.com. You may click the cloud below to access the Elsevier site. Please see the next slide regarding how to access eBooks.</a:t>
            </a:r>
          </a:p>
          <a:p>
            <a:pPr lvl="1"/>
            <a:r>
              <a:rPr lang="en-US" dirty="0" smtClean="0"/>
              <a:t>Do not open the HESI envelope or access the code until NURS 1871 orientation. We will discuss the HESI Assessment Exams on the first day of class.</a:t>
            </a:r>
          </a:p>
          <a:p>
            <a:pPr lvl="1"/>
            <a:r>
              <a:rPr lang="en-US" dirty="0" smtClean="0"/>
              <a:t>Save all Elsevier Access Codes and bring them with you to the first day of your NURS 1871 course.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7" name="Cloud 6">
            <a:hlinkClick r:id="rId3"/>
          </p:cNvPr>
          <p:cNvSpPr/>
          <p:nvPr/>
        </p:nvSpPr>
        <p:spPr>
          <a:xfrm>
            <a:off x="4885127" y="5255739"/>
            <a:ext cx="2482705" cy="88253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Elsevier Evolve</a:t>
            </a:r>
            <a:endParaRPr lang="en-US" i="1" dirty="0"/>
          </a:p>
        </p:txBody>
      </p:sp>
    </p:spTree>
    <p:extLst>
      <p:ext uri="{BB962C8B-B14F-4D97-AF65-F5344CB8AC3E}">
        <p14:creationId xmlns:p14="http://schemas.microsoft.com/office/powerpoint/2010/main" val="2811590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Outcomes	</a:t>
            </a:r>
            <a:endParaRPr lang="en-US" dirty="0"/>
          </a:p>
        </p:txBody>
      </p:sp>
      <p:sp>
        <p:nvSpPr>
          <p:cNvPr id="3" name="Content Placeholder 2"/>
          <p:cNvSpPr>
            <a:spLocks noGrp="1"/>
          </p:cNvSpPr>
          <p:nvPr>
            <p:ph idx="1"/>
          </p:nvPr>
        </p:nvSpPr>
        <p:spPr/>
        <p:txBody>
          <a:bodyPr/>
          <a:lstStyle/>
          <a:p>
            <a:r>
              <a:rPr lang="en-US" dirty="0" smtClean="0"/>
              <a:t>“Upon completion of the Associate Degree in Nursing, the graduate will be able to:</a:t>
            </a:r>
          </a:p>
          <a:p>
            <a:endParaRPr lang="en-US" dirty="0" smtClean="0"/>
          </a:p>
          <a:p>
            <a:pPr lvl="1"/>
            <a:r>
              <a:rPr lang="en-US" dirty="0" smtClean="0"/>
              <a:t>1. Implement safe, patient centered care in the professional role of the registered nurse.</a:t>
            </a:r>
          </a:p>
          <a:p>
            <a:pPr lvl="1"/>
            <a:r>
              <a:rPr lang="en-US" dirty="0" smtClean="0"/>
              <a:t>2. Utilize nursing judgement supported by best current evidence and quality improvement measures in providing nursing care for patients across the life span.</a:t>
            </a:r>
          </a:p>
          <a:p>
            <a:pPr lvl="1"/>
            <a:r>
              <a:rPr lang="en-US" dirty="0" smtClean="0"/>
              <a:t>3. Collaborate effectively with patient, family, </a:t>
            </a:r>
            <a:r>
              <a:rPr lang="en-US" dirty="0"/>
              <a:t>n</a:t>
            </a:r>
            <a:r>
              <a:rPr lang="en-US" dirty="0" smtClean="0"/>
              <a:t>ursing, and inter-professional team.</a:t>
            </a:r>
          </a:p>
          <a:p>
            <a:pPr lvl="1"/>
            <a:r>
              <a:rPr lang="en-US" dirty="0" smtClean="0"/>
              <a:t>4. Apply informatics and technology to communicate and manage patient care.” </a:t>
            </a:r>
          </a:p>
          <a:p>
            <a:pPr marL="201168" lvl="1" indent="0">
              <a:buNone/>
            </a:pPr>
            <a:endParaRPr lang="en-US" sz="1200" i="1" dirty="0" smtClean="0"/>
          </a:p>
          <a:p>
            <a:pPr marL="201168" lvl="1" indent="0">
              <a:buNone/>
            </a:pPr>
            <a:endParaRPr lang="en-US" sz="1200" i="1" dirty="0"/>
          </a:p>
          <a:p>
            <a:pPr marL="201168" lvl="1" indent="0">
              <a:buNone/>
            </a:pPr>
            <a:endParaRPr lang="en-US" sz="1200" i="1" dirty="0" smtClean="0"/>
          </a:p>
          <a:p>
            <a:pPr marL="201168" lvl="1" indent="0">
              <a:buNone/>
            </a:pPr>
            <a:endParaRPr lang="en-US" sz="1200" i="1" dirty="0"/>
          </a:p>
          <a:p>
            <a:pPr marL="201168" lvl="1" indent="0">
              <a:buNone/>
            </a:pPr>
            <a:endParaRPr lang="en-US" sz="1200" i="1" dirty="0" smtClean="0"/>
          </a:p>
          <a:p>
            <a:pPr marL="201168" lvl="1" indent="0">
              <a:buNone/>
            </a:pPr>
            <a:endParaRPr lang="en-US" sz="1200" i="1" dirty="0"/>
          </a:p>
          <a:p>
            <a:pPr marL="201168" lvl="1" indent="0">
              <a:buNone/>
            </a:pPr>
            <a:r>
              <a:rPr lang="en-US" sz="1200" i="1" dirty="0" smtClean="0"/>
              <a:t>(</a:t>
            </a:r>
            <a:r>
              <a:rPr lang="en-US" sz="1200" i="1" dirty="0" smtClean="0"/>
              <a:t>AND Program </a:t>
            </a:r>
            <a:r>
              <a:rPr lang="en-US" sz="1200" i="1" dirty="0" smtClean="0"/>
              <a:t>Student Handbook, </a:t>
            </a:r>
            <a:r>
              <a:rPr lang="en-US" sz="1200" i="1" dirty="0" err="1" smtClean="0"/>
              <a:t>pg</a:t>
            </a:r>
            <a:r>
              <a:rPr lang="en-US" sz="1200" i="1" dirty="0" smtClean="0"/>
              <a:t> </a:t>
            </a:r>
            <a:r>
              <a:rPr lang="en-US" sz="1200" i="1" dirty="0" smtClean="0"/>
              <a:t>10)</a:t>
            </a:r>
            <a:endParaRPr lang="en-US" sz="12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319837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TextBox 4"/>
          <p:cNvSpPr txBox="1"/>
          <p:nvPr/>
        </p:nvSpPr>
        <p:spPr>
          <a:xfrm>
            <a:off x="345990" y="4378065"/>
            <a:ext cx="1392194" cy="923330"/>
          </a:xfrm>
          <a:prstGeom prst="rect">
            <a:avLst/>
          </a:prstGeom>
          <a:noFill/>
        </p:spPr>
        <p:txBody>
          <a:bodyPr wrap="square" rtlCol="0">
            <a:spAutoFit/>
          </a:bodyPr>
          <a:lstStyle/>
          <a:p>
            <a:r>
              <a:rPr lang="en-US" dirty="0" smtClean="0"/>
              <a:t>Enter Access Code here</a:t>
            </a:r>
          </a:p>
          <a:p>
            <a:endParaRPr lang="en-US" dirty="0"/>
          </a:p>
        </p:txBody>
      </p:sp>
      <p:sp>
        <p:nvSpPr>
          <p:cNvPr id="6" name="Right Arrow 5"/>
          <p:cNvSpPr/>
          <p:nvPr/>
        </p:nvSpPr>
        <p:spPr>
          <a:xfrm>
            <a:off x="1499286" y="4619367"/>
            <a:ext cx="988541" cy="440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533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a:t>
            </a:r>
            <a:endParaRPr lang="en-US" dirty="0"/>
          </a:p>
        </p:txBody>
      </p:sp>
      <p:sp>
        <p:nvSpPr>
          <p:cNvPr id="3" name="Content Placeholder 2"/>
          <p:cNvSpPr>
            <a:spLocks noGrp="1"/>
          </p:cNvSpPr>
          <p:nvPr>
            <p:ph idx="1"/>
          </p:nvPr>
        </p:nvSpPr>
        <p:spPr/>
        <p:txBody>
          <a:bodyPr/>
          <a:lstStyle/>
          <a:p>
            <a:pPr lvl="1"/>
            <a:r>
              <a:rPr lang="en-US" dirty="0" smtClean="0"/>
              <a:t>If you have ANY questions about anything in this presentation, please do not hesitate to reach out to the Nursing Department at 614.287.2506 or cmohr3@cscc.edu. We appreciate any feedback.</a:t>
            </a:r>
          </a:p>
          <a:p>
            <a:pPr lvl="1"/>
            <a:r>
              <a:rPr lang="en-US" dirty="0" smtClean="0"/>
              <a:t>In order to get credit for watching this video, please download, print and sign the Orientation Verification form. You may access the form by clicking the cloud below, or by visiting the Nursing homepage and clicking on the Orientation – </a:t>
            </a:r>
            <a:r>
              <a:rPr lang="en-US" dirty="0" smtClean="0"/>
              <a:t>Spring 2019</a:t>
            </a:r>
            <a:r>
              <a:rPr lang="en-US" dirty="0" smtClean="0"/>
              <a:t> </a:t>
            </a:r>
            <a:r>
              <a:rPr lang="en-US" dirty="0" smtClean="0"/>
              <a:t>link on the right side of the page. Please bring it to the Nursing </a:t>
            </a:r>
            <a:r>
              <a:rPr lang="en-US" dirty="0"/>
              <a:t>o</a:t>
            </a:r>
            <a:r>
              <a:rPr lang="en-US" dirty="0" smtClean="0"/>
              <a:t>ffice on the 5</a:t>
            </a:r>
            <a:r>
              <a:rPr lang="en-US" baseline="30000" dirty="0" smtClean="0"/>
              <a:t>th</a:t>
            </a:r>
            <a:r>
              <a:rPr lang="en-US" dirty="0" smtClean="0"/>
              <a:t> floor of Union Hall before </a:t>
            </a:r>
            <a:r>
              <a:rPr lang="en-US" dirty="0" smtClean="0"/>
              <a:t>October 10</a:t>
            </a:r>
            <a:r>
              <a:rPr lang="en-US" dirty="0" smtClean="0"/>
              <a:t>, </a:t>
            </a:r>
            <a:r>
              <a:rPr lang="en-US" dirty="0" smtClean="0"/>
              <a:t>2018.</a:t>
            </a:r>
          </a:p>
          <a:p>
            <a:pPr lvl="1"/>
            <a:r>
              <a:rPr lang="en-US" sz="2000" b="1" dirty="0" smtClean="0">
                <a:solidFill>
                  <a:srgbClr val="FF0000"/>
                </a:solidFill>
              </a:rPr>
              <a:t>PLEASE NOTE: If you do not turn in this form, you will not receive credit for watching this video, which will disqualify you from beginning the Nursing course sequence in Spring 2019.</a:t>
            </a:r>
            <a:endParaRPr lang="en-US" sz="2000" b="1" dirty="0" smtClean="0">
              <a:solidFill>
                <a:schemeClr val="tx1"/>
              </a:solidFill>
            </a:endParaRP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6" name="Cloud 5">
            <a:hlinkClick r:id="rId3"/>
          </p:cNvPr>
          <p:cNvSpPr/>
          <p:nvPr/>
        </p:nvSpPr>
        <p:spPr>
          <a:xfrm>
            <a:off x="4444404" y="4308389"/>
            <a:ext cx="3356829" cy="156070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Orientation Verification Form</a:t>
            </a:r>
            <a:endParaRPr lang="en-US" i="1" dirty="0"/>
          </a:p>
        </p:txBody>
      </p:sp>
    </p:spTree>
    <p:extLst>
      <p:ext uri="{BB962C8B-B14F-4D97-AF65-F5344CB8AC3E}">
        <p14:creationId xmlns:p14="http://schemas.microsoft.com/office/powerpoint/2010/main" val="1069685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Based Curriculum</a:t>
            </a:r>
            <a:endParaRPr lang="en-US" dirty="0"/>
          </a:p>
        </p:txBody>
      </p:sp>
      <p:sp>
        <p:nvSpPr>
          <p:cNvPr id="3" name="Content Placeholder 2"/>
          <p:cNvSpPr>
            <a:spLocks noGrp="1"/>
          </p:cNvSpPr>
          <p:nvPr>
            <p:ph idx="1"/>
          </p:nvPr>
        </p:nvSpPr>
        <p:spPr/>
        <p:txBody>
          <a:bodyPr/>
          <a:lstStyle/>
          <a:p>
            <a:r>
              <a:rPr lang="en-US" dirty="0" smtClean="0"/>
              <a:t>“Student understanding is improved when students focus on broad concepts that cross environmental settings, the lifespan, health and illness.” </a:t>
            </a:r>
            <a:r>
              <a:rPr lang="en-US" sz="1200" dirty="0" smtClean="0"/>
              <a:t>(Giddens &amp; Wright, 2012)</a:t>
            </a:r>
            <a:endParaRPr lang="en-US" dirty="0"/>
          </a:p>
          <a:p>
            <a:r>
              <a:rPr lang="en-US" dirty="0" smtClean="0"/>
              <a:t>Because of this, and in an attempt to avoid content saturation (increasing/overwhelming quantities of information), the Nursing Department teaches a Concept Based Curriculum. A Concept Based Curriculum works by teaching essential nursing concepts, such as ‘pain’ or ‘oxygenation’, and then relating representative samples of client situations or problems as a way of teaching each concept.</a:t>
            </a:r>
          </a:p>
          <a:p>
            <a:r>
              <a:rPr lang="en-US" dirty="0" smtClean="0"/>
              <a:t>The outcome is that the student should be able to grasp and understand the concept, and then apply said concept to patient situations.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3397325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Study Review</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On the following slide, you will find a breakdown of the Nursing Plan of Study effective Spring 2019. The Nursing Program Sequence includes 16 credit hours of General Education courses, 14 credit hours of Basic Education courses, and 32 credit hours of Technical Education credit hours for a grand total of 62 credit hours. </a:t>
            </a:r>
            <a:r>
              <a:rPr lang="en-US" b="1" u="sng" dirty="0" smtClean="0"/>
              <a:t>It is extremely important that the plan of study is followed sequentially and precisely.</a:t>
            </a:r>
            <a:r>
              <a:rPr lang="en-US" dirty="0" smtClean="0"/>
              <a:t> Failure to do so may result in the student falling out of sequence.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Tree>
    <p:extLst>
      <p:ext uri="{BB962C8B-B14F-4D97-AF65-F5344CB8AC3E}">
        <p14:creationId xmlns:p14="http://schemas.microsoft.com/office/powerpoint/2010/main" val="164224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Study Review</a:t>
            </a:r>
            <a:endParaRPr lang="en-US" dirty="0"/>
          </a:p>
        </p:txBody>
      </p:sp>
      <p:sp>
        <p:nvSpPr>
          <p:cNvPr id="5" name="TextBox 4"/>
          <p:cNvSpPr txBox="1"/>
          <p:nvPr/>
        </p:nvSpPr>
        <p:spPr>
          <a:xfrm>
            <a:off x="708165" y="1901596"/>
            <a:ext cx="3474720" cy="1754326"/>
          </a:xfrm>
          <a:prstGeom prst="rect">
            <a:avLst/>
          </a:prstGeom>
          <a:noFill/>
          <a:ln>
            <a:solidFill>
              <a:schemeClr val="tx1"/>
            </a:solidFill>
          </a:ln>
        </p:spPr>
        <p:txBody>
          <a:bodyPr wrap="square" rtlCol="0">
            <a:spAutoFit/>
          </a:bodyPr>
          <a:lstStyle/>
          <a:p>
            <a:r>
              <a:rPr lang="en-US" b="1" u="sng" dirty="0" smtClean="0"/>
              <a:t>SP</a:t>
            </a:r>
            <a:r>
              <a:rPr lang="en-US" b="1" u="sng" dirty="0" smtClean="0"/>
              <a:t> 2019</a:t>
            </a:r>
            <a:r>
              <a:rPr lang="en-US" b="1" dirty="0" smtClean="0"/>
              <a:t>               </a:t>
            </a:r>
            <a:r>
              <a:rPr lang="en-US" b="1" u="sng" dirty="0"/>
              <a:t>G/T/B</a:t>
            </a:r>
            <a:r>
              <a:rPr lang="en-US" b="1" dirty="0"/>
              <a:t>	   </a:t>
            </a:r>
            <a:r>
              <a:rPr lang="en-US" b="1" dirty="0" smtClean="0"/>
              <a:t> </a:t>
            </a:r>
            <a:r>
              <a:rPr lang="en-US" b="1" u="sng" dirty="0"/>
              <a:t>CR</a:t>
            </a:r>
          </a:p>
          <a:p>
            <a:r>
              <a:rPr lang="en-US" dirty="0"/>
              <a:t>NURS 1140              T                    </a:t>
            </a:r>
            <a:r>
              <a:rPr lang="en-US" dirty="0" smtClean="0"/>
              <a:t>  1</a:t>
            </a:r>
            <a:endParaRPr lang="en-US" dirty="0"/>
          </a:p>
          <a:p>
            <a:r>
              <a:rPr lang="en-US" dirty="0"/>
              <a:t>NURS 1871              T                   </a:t>
            </a:r>
            <a:r>
              <a:rPr lang="en-US" dirty="0" smtClean="0"/>
              <a:t>   6</a:t>
            </a:r>
            <a:endParaRPr lang="en-US" dirty="0"/>
          </a:p>
          <a:p>
            <a:r>
              <a:rPr lang="en-US" dirty="0" smtClean="0"/>
              <a:t>NURC </a:t>
            </a:r>
            <a:r>
              <a:rPr lang="en-US" dirty="0"/>
              <a:t>1104              </a:t>
            </a:r>
            <a:r>
              <a:rPr lang="en-US" dirty="0" smtClean="0"/>
              <a:t>B                      2</a:t>
            </a:r>
            <a:endParaRPr lang="en-US" dirty="0"/>
          </a:p>
          <a:p>
            <a:r>
              <a:rPr lang="en-US" dirty="0"/>
              <a:t>COLS 1100              </a:t>
            </a:r>
            <a:r>
              <a:rPr lang="en-US" dirty="0" smtClean="0"/>
              <a:t> B                      1</a:t>
            </a:r>
            <a:endParaRPr lang="en-US" dirty="0"/>
          </a:p>
          <a:p>
            <a:r>
              <a:rPr lang="en-US" dirty="0"/>
              <a:t>MATH 1025             B                    </a:t>
            </a:r>
            <a:r>
              <a:rPr lang="en-US" dirty="0" smtClean="0"/>
              <a:t>  3</a:t>
            </a:r>
            <a:endParaRPr lang="en-US" dirty="0"/>
          </a:p>
        </p:txBody>
      </p:sp>
      <p:sp>
        <p:nvSpPr>
          <p:cNvPr id="8" name="Rectangle 7"/>
          <p:cNvSpPr/>
          <p:nvPr/>
        </p:nvSpPr>
        <p:spPr>
          <a:xfrm>
            <a:off x="8070075" y="1901596"/>
            <a:ext cx="3458244" cy="1200329"/>
          </a:xfrm>
          <a:prstGeom prst="rect">
            <a:avLst/>
          </a:prstGeom>
          <a:ln>
            <a:solidFill>
              <a:schemeClr val="tx1"/>
            </a:solidFill>
          </a:ln>
        </p:spPr>
        <p:txBody>
          <a:bodyPr wrap="square">
            <a:spAutoFit/>
          </a:bodyPr>
          <a:lstStyle/>
          <a:p>
            <a:r>
              <a:rPr lang="en-US" b="1" u="sng" dirty="0" smtClean="0"/>
              <a:t>AU</a:t>
            </a:r>
            <a:r>
              <a:rPr lang="en-US" b="1" u="sng" dirty="0" smtClean="0"/>
              <a:t> 2020</a:t>
            </a:r>
            <a:r>
              <a:rPr lang="en-US" b="1" dirty="0" smtClean="0"/>
              <a:t>               </a:t>
            </a:r>
            <a:r>
              <a:rPr lang="en-US" b="1" u="sng" dirty="0"/>
              <a:t>G/T/B</a:t>
            </a:r>
            <a:r>
              <a:rPr lang="en-US" b="1" dirty="0"/>
              <a:t>	    </a:t>
            </a:r>
            <a:r>
              <a:rPr lang="en-US" b="1" u="sng" dirty="0"/>
              <a:t>CR</a:t>
            </a:r>
          </a:p>
          <a:p>
            <a:r>
              <a:rPr lang="en-US" dirty="0"/>
              <a:t>NURS </a:t>
            </a:r>
            <a:r>
              <a:rPr lang="en-US" dirty="0" smtClean="0"/>
              <a:t>1141             T                       1</a:t>
            </a:r>
            <a:endParaRPr lang="en-US" dirty="0"/>
          </a:p>
          <a:p>
            <a:r>
              <a:rPr lang="en-US" dirty="0"/>
              <a:t>NURS </a:t>
            </a:r>
            <a:r>
              <a:rPr lang="en-US" dirty="0" smtClean="0"/>
              <a:t>1872             T                       7</a:t>
            </a:r>
            <a:endParaRPr lang="en-US" dirty="0"/>
          </a:p>
          <a:p>
            <a:r>
              <a:rPr lang="en-US" dirty="0" smtClean="0"/>
              <a:t>BIO </a:t>
            </a:r>
            <a:r>
              <a:rPr lang="en-US" dirty="0" smtClean="0"/>
              <a:t>2301                 </a:t>
            </a:r>
            <a:r>
              <a:rPr lang="en-US" dirty="0" smtClean="0"/>
              <a:t>B                      </a:t>
            </a:r>
            <a:r>
              <a:rPr lang="en-US" dirty="0" smtClean="0"/>
              <a:t>4</a:t>
            </a:r>
            <a:endParaRPr lang="en-US" dirty="0"/>
          </a:p>
        </p:txBody>
      </p:sp>
      <p:sp>
        <p:nvSpPr>
          <p:cNvPr id="9" name="Rectangle 8"/>
          <p:cNvSpPr/>
          <p:nvPr/>
        </p:nvSpPr>
        <p:spPr>
          <a:xfrm>
            <a:off x="4342988" y="1901596"/>
            <a:ext cx="3566984" cy="1477328"/>
          </a:xfrm>
          <a:prstGeom prst="rect">
            <a:avLst/>
          </a:prstGeom>
          <a:ln>
            <a:solidFill>
              <a:schemeClr val="tx1"/>
            </a:solidFill>
          </a:ln>
        </p:spPr>
        <p:txBody>
          <a:bodyPr wrap="square">
            <a:spAutoFit/>
          </a:bodyPr>
          <a:lstStyle/>
          <a:p>
            <a:r>
              <a:rPr lang="en-US" b="1" u="sng" dirty="0"/>
              <a:t>S</a:t>
            </a:r>
            <a:r>
              <a:rPr lang="en-US" b="1" u="sng" dirty="0" smtClean="0"/>
              <a:t>U </a:t>
            </a:r>
            <a:r>
              <a:rPr lang="en-US" b="1" u="sng" dirty="0" smtClean="0"/>
              <a:t>2019</a:t>
            </a:r>
            <a:r>
              <a:rPr lang="en-US" b="1" dirty="0" smtClean="0"/>
              <a:t>               </a:t>
            </a:r>
            <a:r>
              <a:rPr lang="en-US" b="1" u="sng" dirty="0"/>
              <a:t>G/T/B</a:t>
            </a:r>
            <a:r>
              <a:rPr lang="en-US" b="1" dirty="0"/>
              <a:t>	    </a:t>
            </a:r>
            <a:r>
              <a:rPr lang="en-US" b="1" u="sng" dirty="0"/>
              <a:t>CR</a:t>
            </a:r>
          </a:p>
          <a:p>
            <a:r>
              <a:rPr lang="en-US" dirty="0" smtClean="0"/>
              <a:t>BIO </a:t>
            </a:r>
            <a:r>
              <a:rPr lang="en-US" dirty="0" smtClean="0"/>
              <a:t>2300                 </a:t>
            </a:r>
            <a:r>
              <a:rPr lang="en-US" dirty="0" smtClean="0"/>
              <a:t>G</a:t>
            </a:r>
            <a:r>
              <a:rPr lang="en-US" dirty="0" smtClean="0"/>
              <a:t>                      </a:t>
            </a:r>
            <a:r>
              <a:rPr lang="en-US" dirty="0" smtClean="0"/>
              <a:t>4</a:t>
            </a:r>
            <a:endParaRPr lang="en-US" dirty="0"/>
          </a:p>
          <a:p>
            <a:r>
              <a:rPr lang="en-US" dirty="0" smtClean="0"/>
              <a:t>ENG 1100              </a:t>
            </a:r>
            <a:r>
              <a:rPr lang="en-US" dirty="0" smtClean="0"/>
              <a:t>  </a:t>
            </a:r>
            <a:r>
              <a:rPr lang="en-US" dirty="0" smtClean="0"/>
              <a:t>G                      </a:t>
            </a:r>
            <a:r>
              <a:rPr lang="en-US" dirty="0" smtClean="0"/>
              <a:t>3</a:t>
            </a:r>
            <a:endParaRPr lang="en-US" dirty="0"/>
          </a:p>
          <a:p>
            <a:r>
              <a:rPr lang="en-US" dirty="0" smtClean="0"/>
              <a:t>PSY 1100                </a:t>
            </a:r>
            <a:r>
              <a:rPr lang="en-US" dirty="0" smtClean="0"/>
              <a:t> G                      </a:t>
            </a:r>
            <a:r>
              <a:rPr lang="en-US" dirty="0" smtClean="0"/>
              <a:t>3</a:t>
            </a:r>
            <a:endParaRPr lang="en-US" dirty="0"/>
          </a:p>
          <a:p>
            <a:r>
              <a:rPr lang="en-US" dirty="0" smtClean="0"/>
              <a:t>STAT 1350              </a:t>
            </a:r>
            <a:r>
              <a:rPr lang="en-US" dirty="0" smtClean="0"/>
              <a:t> G                      3                                 </a:t>
            </a:r>
            <a:endParaRPr lang="en-US" dirty="0"/>
          </a:p>
        </p:txBody>
      </p:sp>
      <p:sp>
        <p:nvSpPr>
          <p:cNvPr id="10" name="Rectangle 9"/>
          <p:cNvSpPr/>
          <p:nvPr/>
        </p:nvSpPr>
        <p:spPr>
          <a:xfrm>
            <a:off x="708165" y="3798159"/>
            <a:ext cx="3474720" cy="1477328"/>
          </a:xfrm>
          <a:prstGeom prst="rect">
            <a:avLst/>
          </a:prstGeom>
          <a:ln>
            <a:solidFill>
              <a:schemeClr val="tx1"/>
            </a:solidFill>
          </a:ln>
        </p:spPr>
        <p:txBody>
          <a:bodyPr wrap="square">
            <a:spAutoFit/>
          </a:bodyPr>
          <a:lstStyle/>
          <a:p>
            <a:r>
              <a:rPr lang="en-US" b="1" u="sng" dirty="0" smtClean="0"/>
              <a:t>SP 2020</a:t>
            </a:r>
            <a:r>
              <a:rPr lang="en-US" b="1" dirty="0" smtClean="0"/>
              <a:t>               </a:t>
            </a:r>
            <a:r>
              <a:rPr lang="en-US" b="1" u="sng" dirty="0"/>
              <a:t>G/T/B</a:t>
            </a:r>
            <a:r>
              <a:rPr lang="en-US" b="1" dirty="0"/>
              <a:t>	    </a:t>
            </a:r>
            <a:r>
              <a:rPr lang="en-US" b="1" u="sng" dirty="0"/>
              <a:t>CR</a:t>
            </a:r>
          </a:p>
          <a:p>
            <a:r>
              <a:rPr lang="en-US" dirty="0"/>
              <a:t>NURS </a:t>
            </a:r>
            <a:r>
              <a:rPr lang="en-US" dirty="0" smtClean="0"/>
              <a:t>2042              </a:t>
            </a:r>
            <a:r>
              <a:rPr lang="en-US" dirty="0"/>
              <a:t>T                      1</a:t>
            </a:r>
          </a:p>
          <a:p>
            <a:r>
              <a:rPr lang="en-US" dirty="0"/>
              <a:t>NURS </a:t>
            </a:r>
            <a:r>
              <a:rPr lang="en-US" dirty="0" smtClean="0"/>
              <a:t>2871              </a:t>
            </a:r>
            <a:r>
              <a:rPr lang="en-US" dirty="0"/>
              <a:t>T                      5</a:t>
            </a:r>
          </a:p>
          <a:p>
            <a:r>
              <a:rPr lang="en-US" dirty="0"/>
              <a:t>NURS </a:t>
            </a:r>
            <a:r>
              <a:rPr lang="en-US" dirty="0" smtClean="0"/>
              <a:t>2872              T                      3</a:t>
            </a:r>
            <a:endParaRPr lang="en-US" dirty="0"/>
          </a:p>
          <a:p>
            <a:r>
              <a:rPr lang="en-US" dirty="0" smtClean="0"/>
              <a:t>PSY 2340                 G                      3</a:t>
            </a:r>
            <a:endParaRPr lang="en-US" dirty="0"/>
          </a:p>
        </p:txBody>
      </p:sp>
      <p:sp>
        <p:nvSpPr>
          <p:cNvPr id="11" name="Rectangle 10"/>
          <p:cNvSpPr/>
          <p:nvPr/>
        </p:nvSpPr>
        <p:spPr>
          <a:xfrm>
            <a:off x="4306435" y="3798159"/>
            <a:ext cx="3491213" cy="923330"/>
          </a:xfrm>
          <a:prstGeom prst="rect">
            <a:avLst/>
          </a:prstGeom>
          <a:ln>
            <a:solidFill>
              <a:schemeClr val="tx1"/>
            </a:solidFill>
          </a:ln>
        </p:spPr>
        <p:txBody>
          <a:bodyPr wrap="square">
            <a:spAutoFit/>
          </a:bodyPr>
          <a:lstStyle/>
          <a:p>
            <a:r>
              <a:rPr lang="en-US" b="1" u="sng" dirty="0" smtClean="0"/>
              <a:t>SU </a:t>
            </a:r>
            <a:r>
              <a:rPr lang="en-US" b="1" u="sng" dirty="0" smtClean="0"/>
              <a:t>2020</a:t>
            </a:r>
            <a:r>
              <a:rPr lang="en-US" b="1" dirty="0" smtClean="0"/>
              <a:t>               </a:t>
            </a:r>
            <a:r>
              <a:rPr lang="en-US" b="1" u="sng" dirty="0"/>
              <a:t>G/T/B</a:t>
            </a:r>
            <a:r>
              <a:rPr lang="en-US" b="1" dirty="0"/>
              <a:t>	    </a:t>
            </a:r>
            <a:r>
              <a:rPr lang="en-US" b="1" u="sng" dirty="0"/>
              <a:t>CR</a:t>
            </a:r>
          </a:p>
          <a:p>
            <a:pPr algn="ctr"/>
            <a:endParaRPr lang="en-US" dirty="0" smtClean="0"/>
          </a:p>
          <a:p>
            <a:pPr algn="ctr"/>
            <a:r>
              <a:rPr lang="en-US" dirty="0" smtClean="0"/>
              <a:t>NO COURSES                                                                    </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3" name="TextBox 2"/>
          <p:cNvSpPr txBox="1"/>
          <p:nvPr/>
        </p:nvSpPr>
        <p:spPr>
          <a:xfrm>
            <a:off x="7954167" y="3522844"/>
            <a:ext cx="3823976" cy="2585323"/>
          </a:xfrm>
          <a:prstGeom prst="rect">
            <a:avLst/>
          </a:prstGeom>
          <a:noFill/>
          <a:ln>
            <a:solidFill>
              <a:schemeClr val="tx1"/>
            </a:solidFill>
          </a:ln>
        </p:spPr>
        <p:txBody>
          <a:bodyPr wrap="square" rtlCol="0">
            <a:spAutoFit/>
          </a:bodyPr>
          <a:lstStyle/>
          <a:p>
            <a:r>
              <a:rPr lang="en-US" b="1" u="sng" dirty="0" smtClean="0"/>
              <a:t>GRADUATION REQUIREMENTS</a:t>
            </a:r>
          </a:p>
          <a:p>
            <a:r>
              <a:rPr lang="en-US" dirty="0" smtClean="0"/>
              <a:t>G = General Education</a:t>
            </a:r>
          </a:p>
          <a:p>
            <a:r>
              <a:rPr lang="en-US" dirty="0" smtClean="0"/>
              <a:t>B = Basic Education</a:t>
            </a:r>
          </a:p>
          <a:p>
            <a:r>
              <a:rPr lang="en-US" dirty="0" smtClean="0"/>
              <a:t>T= Technical Education</a:t>
            </a:r>
          </a:p>
          <a:p>
            <a:r>
              <a:rPr lang="en-US" dirty="0"/>
              <a:t>	</a:t>
            </a:r>
            <a:r>
              <a:rPr lang="en-US" dirty="0" smtClean="0"/>
              <a:t>Total General Ed – 16</a:t>
            </a:r>
          </a:p>
          <a:p>
            <a:r>
              <a:rPr lang="en-US" dirty="0" smtClean="0"/>
              <a:t>	Total Basic Ed      </a:t>
            </a:r>
            <a:r>
              <a:rPr lang="en-US" u="sng" dirty="0" smtClean="0"/>
              <a:t>– 14</a:t>
            </a:r>
          </a:p>
          <a:p>
            <a:r>
              <a:rPr lang="en-US" b="1" dirty="0" smtClean="0"/>
              <a:t>Total Non Technical             </a:t>
            </a:r>
            <a:r>
              <a:rPr lang="en-US" dirty="0" smtClean="0"/>
              <a:t>– 30</a:t>
            </a:r>
          </a:p>
          <a:p>
            <a:r>
              <a:rPr lang="en-US" dirty="0"/>
              <a:t>	</a:t>
            </a:r>
            <a:r>
              <a:rPr lang="en-US" dirty="0" smtClean="0"/>
              <a:t>Total Technical     </a:t>
            </a:r>
            <a:r>
              <a:rPr lang="en-US" u="sng" dirty="0" smtClean="0"/>
              <a:t>– 32  </a:t>
            </a:r>
          </a:p>
          <a:p>
            <a:r>
              <a:rPr lang="en-US" b="1" dirty="0" smtClean="0"/>
              <a:t>Total Credit Hours                </a:t>
            </a:r>
            <a:r>
              <a:rPr lang="en-US" dirty="0" smtClean="0"/>
              <a:t>– 62 </a:t>
            </a:r>
          </a:p>
        </p:txBody>
      </p:sp>
      <p:sp>
        <p:nvSpPr>
          <p:cNvPr id="13" name="Rectangle 12"/>
          <p:cNvSpPr/>
          <p:nvPr/>
        </p:nvSpPr>
        <p:spPr>
          <a:xfrm>
            <a:off x="4306435" y="4889317"/>
            <a:ext cx="3491213" cy="923330"/>
          </a:xfrm>
          <a:prstGeom prst="rect">
            <a:avLst/>
          </a:prstGeom>
          <a:ln>
            <a:solidFill>
              <a:schemeClr val="tx1"/>
            </a:solidFill>
          </a:ln>
        </p:spPr>
        <p:txBody>
          <a:bodyPr wrap="square">
            <a:spAutoFit/>
          </a:bodyPr>
          <a:lstStyle/>
          <a:p>
            <a:r>
              <a:rPr lang="en-US" b="1" u="sng" dirty="0" smtClean="0"/>
              <a:t>AU </a:t>
            </a:r>
            <a:r>
              <a:rPr lang="en-US" b="1" u="sng" dirty="0" smtClean="0"/>
              <a:t>2020</a:t>
            </a:r>
            <a:r>
              <a:rPr lang="en-US" b="1" dirty="0" smtClean="0"/>
              <a:t>               </a:t>
            </a:r>
            <a:r>
              <a:rPr lang="en-US" b="1" u="sng" dirty="0"/>
              <a:t>G/T/B</a:t>
            </a:r>
            <a:r>
              <a:rPr lang="en-US" b="1" dirty="0"/>
              <a:t>	    </a:t>
            </a:r>
            <a:r>
              <a:rPr lang="en-US" b="1" u="sng" dirty="0"/>
              <a:t>CR</a:t>
            </a:r>
          </a:p>
          <a:p>
            <a:r>
              <a:rPr lang="en-US" dirty="0"/>
              <a:t>NURS </a:t>
            </a:r>
            <a:r>
              <a:rPr lang="en-US" dirty="0" smtClean="0"/>
              <a:t>2873              </a:t>
            </a:r>
            <a:r>
              <a:rPr lang="en-US" dirty="0"/>
              <a:t>T                      8</a:t>
            </a:r>
          </a:p>
          <a:p>
            <a:r>
              <a:rPr lang="en-US" dirty="0" smtClean="0"/>
              <a:t>BIO 2215                 </a:t>
            </a:r>
            <a:r>
              <a:rPr lang="en-US" dirty="0"/>
              <a:t>B</a:t>
            </a:r>
            <a:r>
              <a:rPr lang="en-US" dirty="0" smtClean="0"/>
              <a:t>                      4</a:t>
            </a:r>
            <a:endParaRPr lang="en-US" dirty="0"/>
          </a:p>
        </p:txBody>
      </p:sp>
    </p:spTree>
    <p:extLst>
      <p:ext uri="{BB962C8B-B14F-4D97-AF65-F5344CB8AC3E}">
        <p14:creationId xmlns:p14="http://schemas.microsoft.com/office/powerpoint/2010/main" val="2090890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Review of Nursing Student Handbook</a:t>
            </a:r>
            <a:endParaRPr lang="en-US" dirty="0"/>
          </a:p>
        </p:txBody>
      </p:sp>
      <p:sp>
        <p:nvSpPr>
          <p:cNvPr id="3" name="Content Placeholder 2"/>
          <p:cNvSpPr>
            <a:spLocks noGrp="1"/>
          </p:cNvSpPr>
          <p:nvPr>
            <p:ph idx="1"/>
          </p:nvPr>
        </p:nvSpPr>
        <p:spPr/>
        <p:txBody>
          <a:bodyPr/>
          <a:lstStyle/>
          <a:p>
            <a:pPr lvl="1"/>
            <a:r>
              <a:rPr lang="en-US" dirty="0"/>
              <a:t>It is of utmost importance that students newly admitted to the Nursing Program fully read and understand the entirety of the Associate Degree Nursing Program Student Handbook. You will be expected to be familiar with all policies included in the Associate Degree Nursing Program Student Handbook</a:t>
            </a:r>
            <a:r>
              <a:rPr lang="en-US" dirty="0" smtClean="0"/>
              <a:t>.</a:t>
            </a:r>
          </a:p>
          <a:p>
            <a:pPr lvl="1"/>
            <a:r>
              <a:rPr lang="en-US" b="1" u="sng" dirty="0"/>
              <a:t>All of the information in the handbook is of high relevance, but not all of the information included in the handbook will be addressed in this </a:t>
            </a:r>
            <a:r>
              <a:rPr lang="en-US" b="1" u="sng" dirty="0" smtClean="0"/>
              <a:t>presentation.</a:t>
            </a:r>
          </a:p>
          <a:p>
            <a:pPr lvl="1"/>
            <a:r>
              <a:rPr lang="en-US" dirty="0" smtClean="0"/>
              <a:t>Please click </a:t>
            </a:r>
            <a:r>
              <a:rPr lang="en-US" dirty="0"/>
              <a:t>the cloud below to view the Associate Degree Nursing Program Student Handbook for </a:t>
            </a:r>
            <a:r>
              <a:rPr lang="en-US" dirty="0" smtClean="0"/>
              <a:t>Spring 2019.</a:t>
            </a:r>
          </a:p>
        </p:txBody>
      </p:sp>
      <p:sp>
        <p:nvSpPr>
          <p:cNvPr id="5" name="Cloud 4">
            <a:hlinkClick r:id="rId3"/>
          </p:cNvPr>
          <p:cNvSpPr/>
          <p:nvPr/>
        </p:nvSpPr>
        <p:spPr>
          <a:xfrm>
            <a:off x="3900197" y="4232505"/>
            <a:ext cx="3458829" cy="1828939"/>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SP19</a:t>
            </a:r>
            <a:r>
              <a:rPr lang="en-US" i="1" dirty="0" smtClean="0"/>
              <a:t> </a:t>
            </a:r>
            <a:r>
              <a:rPr lang="en-US" i="1" dirty="0" smtClean="0"/>
              <a:t>Nursing Program Student Handbook</a:t>
            </a:r>
            <a:endParaRPr lang="en-US" i="1" dirty="0"/>
          </a:p>
        </p:txBody>
      </p:sp>
    </p:spTree>
    <p:extLst>
      <p:ext uri="{BB962C8B-B14F-4D97-AF65-F5344CB8AC3E}">
        <p14:creationId xmlns:p14="http://schemas.microsoft.com/office/powerpoint/2010/main" val="3595668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Review of Nursing Student Handbook</a:t>
            </a:r>
            <a:endParaRPr lang="en-US" dirty="0"/>
          </a:p>
        </p:txBody>
      </p:sp>
      <p:sp>
        <p:nvSpPr>
          <p:cNvPr id="3" name="Content Placeholder 2"/>
          <p:cNvSpPr>
            <a:spLocks noGrp="1"/>
          </p:cNvSpPr>
          <p:nvPr>
            <p:ph idx="1"/>
          </p:nvPr>
        </p:nvSpPr>
        <p:spPr/>
        <p:txBody>
          <a:bodyPr>
            <a:normAutofit lnSpcReduction="10000"/>
          </a:bodyPr>
          <a:lstStyle/>
          <a:p>
            <a:r>
              <a:rPr lang="en-US" dirty="0" smtClean="0"/>
              <a:t>Code of Conduct:</a:t>
            </a:r>
          </a:p>
          <a:p>
            <a:pPr lvl="1"/>
            <a:r>
              <a:rPr lang="en-US" dirty="0" smtClean="0"/>
              <a:t>Students are required to display ethical and professional behavior at all times and during all activities (including social media).</a:t>
            </a:r>
          </a:p>
          <a:p>
            <a:pPr lvl="1"/>
            <a:r>
              <a:rPr lang="en-US" dirty="0" smtClean="0"/>
              <a:t>Students must display moral and ethical responsibility and accountability for their actions and behaviors.</a:t>
            </a:r>
          </a:p>
          <a:p>
            <a:pPr lvl="1"/>
            <a:r>
              <a:rPr lang="en-US" dirty="0" smtClean="0"/>
              <a:t>Students are required to adhere to the policies and procedures put forth in course syllabi, CSCC ADN Program Student Handbook, CSCC Code of Conduct and any CSCC policies, procedures and requirements in the CSCC Catalog.</a:t>
            </a:r>
          </a:p>
          <a:p>
            <a:pPr lvl="1"/>
            <a:r>
              <a:rPr lang="en-US" dirty="0" smtClean="0"/>
              <a:t>Students displaying any unethical or unprofessional behaviors are subject to serious disciplinary action by the Nursing Program, the college, the Ohio State Board of Nursing and/or other applicable authorities which may result in dismissal from the program.</a:t>
            </a:r>
          </a:p>
          <a:p>
            <a:pPr lvl="1"/>
            <a:endParaRPr lang="en-US" dirty="0" smtClean="0"/>
          </a:p>
          <a:p>
            <a:pPr marL="201168" lvl="1" indent="0">
              <a:buNone/>
            </a:pPr>
            <a:endParaRPr lang="en-US" dirty="0"/>
          </a:p>
          <a:p>
            <a:pPr lvl="1"/>
            <a:endParaRPr lang="en-US" dirty="0" smtClean="0"/>
          </a:p>
          <a:p>
            <a:pPr marL="201168" lvl="1" indent="0">
              <a:buNone/>
            </a:pPr>
            <a:r>
              <a:rPr lang="en-US" sz="1200" i="1" dirty="0" smtClean="0"/>
              <a:t>(ADN </a:t>
            </a:r>
            <a:r>
              <a:rPr lang="en-US" sz="1200" i="1" dirty="0" smtClean="0"/>
              <a:t>Program Student </a:t>
            </a:r>
            <a:r>
              <a:rPr lang="en-US" sz="1200" i="1" dirty="0" smtClean="0"/>
              <a:t>Handbook, </a:t>
            </a:r>
            <a:r>
              <a:rPr lang="en-US" sz="1200" i="1" dirty="0" err="1" smtClean="0"/>
              <a:t>pg</a:t>
            </a:r>
            <a:r>
              <a:rPr lang="en-US" sz="1200" i="1" dirty="0" smtClean="0"/>
              <a:t> </a:t>
            </a:r>
            <a:r>
              <a:rPr lang="en-US" sz="1200" i="1" dirty="0" smtClean="0"/>
              <a:t>17</a:t>
            </a:r>
            <a:r>
              <a:rPr lang="en-US" sz="1200" i="1" dirty="0" smtClean="0"/>
              <a:t>)</a:t>
            </a:r>
            <a:endParaRPr lang="en-US" sz="1200" i="1" dirty="0" smtClean="0"/>
          </a:p>
          <a:p>
            <a:pPr marL="201168" lvl="1" indent="0">
              <a:buNone/>
            </a:pPr>
            <a:endParaRPr lang="en-US" dirty="0" smtClean="0"/>
          </a:p>
          <a:p>
            <a:pPr marL="201168" lvl="1" indent="0">
              <a:buNone/>
            </a:pPr>
            <a:endParaRPr lang="en-US" dirty="0"/>
          </a:p>
          <a:p>
            <a:pPr lvl="1"/>
            <a:endParaRPr lang="en-US" dirty="0" smtClean="0"/>
          </a:p>
          <a:p>
            <a:pPr marL="201168" lvl="1" indent="0">
              <a:buNone/>
            </a:pPr>
            <a:endParaRPr lang="en-US" dirty="0"/>
          </a:p>
        </p:txBody>
      </p:sp>
    </p:spTree>
    <p:extLst>
      <p:ext uri="{BB962C8B-B14F-4D97-AF65-F5344CB8AC3E}">
        <p14:creationId xmlns:p14="http://schemas.microsoft.com/office/powerpoint/2010/main" val="2922219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114" y="0"/>
            <a:ext cx="3439886" cy="1250110"/>
          </a:xfrm>
          <a:prstGeom prst="rect">
            <a:avLst/>
          </a:prstGeom>
        </p:spPr>
      </p:pic>
      <p:sp>
        <p:nvSpPr>
          <p:cNvPr id="2" name="Title 1"/>
          <p:cNvSpPr>
            <a:spLocks noGrp="1"/>
          </p:cNvSpPr>
          <p:nvPr>
            <p:ph type="title"/>
          </p:nvPr>
        </p:nvSpPr>
        <p:spPr/>
        <p:txBody>
          <a:bodyPr/>
          <a:lstStyle/>
          <a:p>
            <a:r>
              <a:rPr lang="en-US" dirty="0" smtClean="0"/>
              <a:t>Review of Nursing Student Handbook</a:t>
            </a:r>
            <a:endParaRPr lang="en-US" dirty="0"/>
          </a:p>
        </p:txBody>
      </p:sp>
      <p:sp>
        <p:nvSpPr>
          <p:cNvPr id="3" name="Content Placeholder 2"/>
          <p:cNvSpPr>
            <a:spLocks noGrp="1"/>
          </p:cNvSpPr>
          <p:nvPr>
            <p:ph idx="1"/>
          </p:nvPr>
        </p:nvSpPr>
        <p:spPr/>
        <p:txBody>
          <a:bodyPr/>
          <a:lstStyle/>
          <a:p>
            <a:r>
              <a:rPr lang="en-US" dirty="0" smtClean="0"/>
              <a:t>Social Media:</a:t>
            </a:r>
          </a:p>
          <a:p>
            <a:pPr lvl="1"/>
            <a:r>
              <a:rPr lang="en-US" dirty="0"/>
              <a:t>“Postings on social networking sites may be subject to the same professional and ethical standards as any other personal interactions. Harassment, bullying, and discrimination are prohibited by Columbus State Policy 3-43 and Policy and Procedure 7-10. Complaints or alleged violations of these policies and procedures will be referred to the Office of Equity and Compliance and/or the Office of Student </a:t>
            </a:r>
            <a:r>
              <a:rPr lang="en-US" dirty="0" smtClean="0"/>
              <a:t>Conduct.” </a:t>
            </a:r>
            <a:r>
              <a:rPr lang="en-US" sz="1200" i="1" dirty="0" smtClean="0"/>
              <a:t>(ADN Program Student Handbook, </a:t>
            </a:r>
            <a:r>
              <a:rPr lang="en-US" sz="1200" i="1" dirty="0" err="1" smtClean="0"/>
              <a:t>pgs</a:t>
            </a:r>
            <a:r>
              <a:rPr lang="en-US" sz="1200" i="1" dirty="0" smtClean="0"/>
              <a:t> 23-24)</a:t>
            </a:r>
          </a:p>
          <a:p>
            <a:pPr lvl="1"/>
            <a:r>
              <a:rPr lang="en-US" dirty="0" smtClean="0"/>
              <a:t>All students accepted into the Nursing Program at Columbus State Community College are expected to read and adhere to the National Council of State Boards of Nursing recommendation on “A Nurse’s Guide to the Use of Social Media”. Please click the cloud below to review.</a:t>
            </a:r>
            <a:endParaRPr lang="en-US" dirty="0"/>
          </a:p>
        </p:txBody>
      </p:sp>
      <p:sp>
        <p:nvSpPr>
          <p:cNvPr id="5" name="Cloud 4">
            <a:hlinkClick r:id="rId3"/>
          </p:cNvPr>
          <p:cNvSpPr/>
          <p:nvPr/>
        </p:nvSpPr>
        <p:spPr>
          <a:xfrm>
            <a:off x="4282414" y="4290630"/>
            <a:ext cx="3148116" cy="157846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‘A Nurse’s Guide to the Use of Social Media’ by NCSBN</a:t>
            </a:r>
            <a:endParaRPr lang="en-US" i="1" dirty="0"/>
          </a:p>
        </p:txBody>
      </p:sp>
    </p:spTree>
    <p:extLst>
      <p:ext uri="{BB962C8B-B14F-4D97-AF65-F5344CB8AC3E}">
        <p14:creationId xmlns:p14="http://schemas.microsoft.com/office/powerpoint/2010/main" val="335121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1539</TotalTime>
  <Words>4160</Words>
  <Application>Microsoft Office PowerPoint</Application>
  <PresentationFormat>Widescreen</PresentationFormat>
  <Paragraphs>250</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Calibri Light</vt:lpstr>
      <vt:lpstr>Courier New</vt:lpstr>
      <vt:lpstr>Retrospect</vt:lpstr>
      <vt:lpstr>New Student Orientation</vt:lpstr>
      <vt:lpstr>Welcome</vt:lpstr>
      <vt:lpstr>Program Outcomes </vt:lpstr>
      <vt:lpstr>Concept Based Curriculum</vt:lpstr>
      <vt:lpstr>Plan of Study Review</vt:lpstr>
      <vt:lpstr>Plan of Study Review</vt:lpstr>
      <vt:lpstr>Review of Nursing Student Handbook</vt:lpstr>
      <vt:lpstr>Review of Nursing Student Handbook</vt:lpstr>
      <vt:lpstr>Review of Nursing Student Handbook</vt:lpstr>
      <vt:lpstr>Review of Nursing Student Handbook</vt:lpstr>
      <vt:lpstr>Review of Nursing Student Handbook</vt:lpstr>
      <vt:lpstr>Review of Nursing Student Handbook </vt:lpstr>
      <vt:lpstr>Review of Nursing Student Handbook </vt:lpstr>
      <vt:lpstr>Review of Nursing Student Handbook </vt:lpstr>
      <vt:lpstr>Review of Nursing Student Handbook</vt:lpstr>
      <vt:lpstr>Staff Introduction</vt:lpstr>
      <vt:lpstr>Faculty Introduction </vt:lpstr>
      <vt:lpstr>Uniforms &amp; Dress Code</vt:lpstr>
      <vt:lpstr>ADN  BSN</vt:lpstr>
      <vt:lpstr>Traditional vs. Blended Tracks</vt:lpstr>
      <vt:lpstr>Nursing Skills Lab</vt:lpstr>
      <vt:lpstr>Health Records Office </vt:lpstr>
      <vt:lpstr>CPR Certification</vt:lpstr>
      <vt:lpstr>NURS 1871 </vt:lpstr>
      <vt:lpstr>NURS 1871</vt:lpstr>
      <vt:lpstr>Pharmacology Courses</vt:lpstr>
      <vt:lpstr>NURC 1104</vt:lpstr>
      <vt:lpstr>NURC 1104</vt:lpstr>
      <vt:lpstr>Elsevier </vt:lpstr>
      <vt:lpstr>PowerPoint Presentation</vt:lpstr>
      <vt:lpstr>Wrap Up </vt:lpstr>
    </vt:vector>
  </TitlesOfParts>
  <Company>Columbus State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Student Orientation</dc:title>
  <dc:creator>Catherine Mohr</dc:creator>
  <cp:lastModifiedBy>Catherine Mohr</cp:lastModifiedBy>
  <cp:revision>101</cp:revision>
  <cp:lastPrinted>2018-03-16T17:06:46Z</cp:lastPrinted>
  <dcterms:created xsi:type="dcterms:W3CDTF">2018-03-16T12:16:48Z</dcterms:created>
  <dcterms:modified xsi:type="dcterms:W3CDTF">2018-09-28T13:10:01Z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