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7"/>
  </p:notesMasterIdLst>
  <p:handoutMasterIdLst>
    <p:handoutMasterId r:id="rId38"/>
  </p:handoutMasterIdLst>
  <p:sldIdLst>
    <p:sldId id="256" r:id="rId2"/>
    <p:sldId id="257" r:id="rId3"/>
    <p:sldId id="304" r:id="rId4"/>
    <p:sldId id="302" r:id="rId5"/>
    <p:sldId id="258" r:id="rId6"/>
    <p:sldId id="259" r:id="rId7"/>
    <p:sldId id="293" r:id="rId8"/>
    <p:sldId id="300" r:id="rId9"/>
    <p:sldId id="301" r:id="rId10"/>
    <p:sldId id="308" r:id="rId11"/>
    <p:sldId id="307" r:id="rId12"/>
    <p:sldId id="286" r:id="rId13"/>
    <p:sldId id="264" r:id="rId14"/>
    <p:sldId id="263" r:id="rId15"/>
    <p:sldId id="265" r:id="rId16"/>
    <p:sldId id="266" r:id="rId17"/>
    <p:sldId id="267" r:id="rId18"/>
    <p:sldId id="268" r:id="rId19"/>
    <p:sldId id="269" r:id="rId20"/>
    <p:sldId id="283" r:id="rId21"/>
    <p:sldId id="270" r:id="rId22"/>
    <p:sldId id="271" r:id="rId23"/>
    <p:sldId id="295" r:id="rId24"/>
    <p:sldId id="296" r:id="rId25"/>
    <p:sldId id="292" r:id="rId26"/>
    <p:sldId id="278" r:id="rId27"/>
    <p:sldId id="272" r:id="rId28"/>
    <p:sldId id="274" r:id="rId29"/>
    <p:sldId id="273" r:id="rId30"/>
    <p:sldId id="275" r:id="rId31"/>
    <p:sldId id="276" r:id="rId32"/>
    <p:sldId id="277" r:id="rId33"/>
    <p:sldId id="284" r:id="rId34"/>
    <p:sldId id="298" r:id="rId35"/>
    <p:sldId id="285" r:id="rId36"/>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06" autoAdjust="0"/>
    <p:restoredTop sz="94660"/>
  </p:normalViewPr>
  <p:slideViewPr>
    <p:cSldViewPr snapToGrid="0">
      <p:cViewPr>
        <p:scale>
          <a:sx n="67" d="100"/>
          <a:sy n="67" d="100"/>
        </p:scale>
        <p:origin x="528" y="4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EBFD4A09-4BB1-4E45-96F5-87D8C11F747A}" type="datetimeFigureOut">
              <a:rPr lang="en-US" smtClean="0"/>
              <a:t>4/24/2023</a:t>
            </a:fld>
            <a:endParaRPr lang="en-US"/>
          </a:p>
        </p:txBody>
      </p:sp>
      <p:sp>
        <p:nvSpPr>
          <p:cNvPr id="4" name="Footer Placeholder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DA955BD0-F2E7-4507-888F-7A765BB5DDAE}" type="slidenum">
              <a:rPr lang="en-US" smtClean="0"/>
              <a:t>‹#›</a:t>
            </a:fld>
            <a:endParaRPr lang="en-US"/>
          </a:p>
        </p:txBody>
      </p:sp>
    </p:spTree>
    <p:extLst>
      <p:ext uri="{BB962C8B-B14F-4D97-AF65-F5344CB8AC3E}">
        <p14:creationId xmlns:p14="http://schemas.microsoft.com/office/powerpoint/2010/main" val="9178605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AC9CB00A-60D9-4288-8544-36DAB8DA3EF1}" type="datetimeFigureOut">
              <a:rPr lang="en-US" smtClean="0"/>
              <a:t>4/24/2023</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3C08BE33-D6E1-4D50-965B-BD9AFCFEDF68}" type="slidenum">
              <a:rPr lang="en-US" smtClean="0"/>
              <a:t>‹#›</a:t>
            </a:fld>
            <a:endParaRPr lang="en-US"/>
          </a:p>
        </p:txBody>
      </p:sp>
    </p:spTree>
    <p:extLst>
      <p:ext uri="{BB962C8B-B14F-4D97-AF65-F5344CB8AC3E}">
        <p14:creationId xmlns:p14="http://schemas.microsoft.com/office/powerpoint/2010/main" val="5141439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C08BE33-D6E1-4D50-965B-BD9AFCFEDF68}" type="slidenum">
              <a:rPr lang="en-US" smtClean="0"/>
              <a:t>22</a:t>
            </a:fld>
            <a:endParaRPr lang="en-US"/>
          </a:p>
        </p:txBody>
      </p:sp>
    </p:spTree>
    <p:extLst>
      <p:ext uri="{BB962C8B-B14F-4D97-AF65-F5344CB8AC3E}">
        <p14:creationId xmlns:p14="http://schemas.microsoft.com/office/powerpoint/2010/main" val="18736611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B1DBB8E-AB2A-4DC0-8F0E-FC43EDBAA470}" type="datetimeFigureOut">
              <a:rPr lang="en-US" smtClean="0"/>
              <a:t>4/24/2023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3744F0-83B6-475E-9439-FB514975D09E}"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526353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B1DBB8E-AB2A-4DC0-8F0E-FC43EDBAA470}" type="datetimeFigureOut">
              <a:rPr lang="en-US" smtClean="0"/>
              <a:t>4/24/2023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3744F0-83B6-475E-9439-FB514975D09E}" type="slidenum">
              <a:rPr lang="en-US" smtClean="0"/>
              <a:t>‹#›</a:t>
            </a:fld>
            <a:endParaRPr lang="en-US"/>
          </a:p>
        </p:txBody>
      </p:sp>
    </p:spTree>
    <p:extLst>
      <p:ext uri="{BB962C8B-B14F-4D97-AF65-F5344CB8AC3E}">
        <p14:creationId xmlns:p14="http://schemas.microsoft.com/office/powerpoint/2010/main" val="13140826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B1DBB8E-AB2A-4DC0-8F0E-FC43EDBAA470}" type="datetimeFigureOut">
              <a:rPr lang="en-US" smtClean="0"/>
              <a:t>4/24/2023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3744F0-83B6-475E-9439-FB514975D09E}" type="slidenum">
              <a:rPr lang="en-US" smtClean="0"/>
              <a:t>‹#›</a:t>
            </a:fld>
            <a:endParaRPr lang="en-US"/>
          </a:p>
        </p:txBody>
      </p:sp>
    </p:spTree>
    <p:extLst>
      <p:ext uri="{BB962C8B-B14F-4D97-AF65-F5344CB8AC3E}">
        <p14:creationId xmlns:p14="http://schemas.microsoft.com/office/powerpoint/2010/main" val="14721044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8" name="Title 1"/>
          <p:cNvSpPr>
            <a:spLocks noGrp="1"/>
          </p:cNvSpPr>
          <p:nvPr>
            <p:ph type="title"/>
          </p:nvPr>
        </p:nvSpPr>
        <p:spPr>
          <a:xfrm>
            <a:off x="609601" y="418422"/>
            <a:ext cx="9004697" cy="1498643"/>
          </a:xfrm>
          <a:prstGeom prst="rect">
            <a:avLst/>
          </a:prstGeom>
        </p:spPr>
        <p:txBody>
          <a:bodyPr/>
          <a:lstStyle>
            <a:lvl1pPr algn="l">
              <a:defRPr sz="4600">
                <a:solidFill>
                  <a:srgbClr val="005E92"/>
                </a:solidFill>
                <a:latin typeface="Georgia"/>
                <a:cs typeface="Georgia"/>
              </a:defRPr>
            </a:lvl1pPr>
          </a:lstStyle>
          <a:p>
            <a:r>
              <a:rPr lang="en-US" dirty="0"/>
              <a:t>Click to edit Master title style</a:t>
            </a:r>
          </a:p>
        </p:txBody>
      </p:sp>
      <p:sp>
        <p:nvSpPr>
          <p:cNvPr id="10" name="Content Placeholder 2"/>
          <p:cNvSpPr>
            <a:spLocks noGrp="1"/>
          </p:cNvSpPr>
          <p:nvPr>
            <p:ph idx="1"/>
          </p:nvPr>
        </p:nvSpPr>
        <p:spPr>
          <a:xfrm>
            <a:off x="609601" y="2659927"/>
            <a:ext cx="9004697" cy="3466236"/>
          </a:xfrm>
          <a:prstGeom prst="rect">
            <a:avLst/>
          </a:prstGeom>
        </p:spPr>
        <p:txBody>
          <a:bodyPr/>
          <a:lstStyle>
            <a:lvl1pPr marL="342900" indent="-342900">
              <a:spcBef>
                <a:spcPts val="0"/>
              </a:spcBef>
              <a:spcAft>
                <a:spcPts val="1200"/>
              </a:spcAft>
              <a:buClr>
                <a:srgbClr val="005E92"/>
              </a:buClr>
              <a:buFont typeface="Wingdings" charset="2"/>
              <a:buChar char="§"/>
              <a:defRPr sz="2000">
                <a:solidFill>
                  <a:srgbClr val="313332"/>
                </a:solidFill>
                <a:latin typeface="Helvetica"/>
                <a:cs typeface="Helvetica"/>
              </a:defRPr>
            </a:lvl1pPr>
            <a:lvl2pPr>
              <a:spcBef>
                <a:spcPts val="0"/>
              </a:spcBef>
              <a:spcAft>
                <a:spcPts val="1200"/>
              </a:spcAft>
              <a:defRPr sz="1800">
                <a:solidFill>
                  <a:srgbClr val="313332"/>
                </a:solidFill>
                <a:latin typeface="Helvetica"/>
                <a:cs typeface="Helvetica"/>
              </a:defRPr>
            </a:lvl2pPr>
            <a:lvl3pPr>
              <a:spcBef>
                <a:spcPts val="0"/>
              </a:spcBef>
              <a:spcAft>
                <a:spcPts val="1200"/>
              </a:spcAft>
              <a:defRPr sz="1600">
                <a:solidFill>
                  <a:srgbClr val="313332"/>
                </a:solidFill>
                <a:latin typeface="Helvetica"/>
                <a:cs typeface="Helvetica"/>
              </a:defRPr>
            </a:lvl3pPr>
            <a:lvl4pPr>
              <a:spcBef>
                <a:spcPts val="0"/>
              </a:spcBef>
              <a:spcAft>
                <a:spcPts val="1200"/>
              </a:spcAft>
              <a:defRPr sz="1400">
                <a:solidFill>
                  <a:srgbClr val="313332"/>
                </a:solidFill>
                <a:latin typeface="Helvetica"/>
                <a:cs typeface="Helvetica"/>
              </a:defRPr>
            </a:lvl4pPr>
            <a:lvl5pPr>
              <a:spcBef>
                <a:spcPts val="0"/>
              </a:spcBef>
              <a:spcAft>
                <a:spcPts val="1200"/>
              </a:spcAft>
              <a:defRPr sz="1200">
                <a:solidFill>
                  <a:srgbClr val="313332"/>
                </a:solidFill>
                <a:latin typeface="Helvetica"/>
                <a:cs typeface="Helvetica"/>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2"/>
          <p:cNvSpPr>
            <a:spLocks noGrp="1"/>
          </p:cNvSpPr>
          <p:nvPr>
            <p:ph type="body" idx="10" hasCustomPrompt="1"/>
          </p:nvPr>
        </p:nvSpPr>
        <p:spPr>
          <a:xfrm>
            <a:off x="609600" y="2020165"/>
            <a:ext cx="9004697" cy="639762"/>
          </a:xfrm>
          <a:prstGeom prst="rect">
            <a:avLst/>
          </a:prstGeom>
        </p:spPr>
        <p:txBody>
          <a:bodyPr anchor="b"/>
          <a:lstStyle>
            <a:lvl1pPr marL="0" indent="0">
              <a:buNone/>
              <a:defRPr sz="2000" b="1" i="0">
                <a:solidFill>
                  <a:srgbClr val="313332"/>
                </a:solidFill>
                <a:latin typeface="Helvetica"/>
                <a:cs typeface="Helvetic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Tree>
    <p:extLst>
      <p:ext uri="{BB962C8B-B14F-4D97-AF65-F5344CB8AC3E}">
        <p14:creationId xmlns:p14="http://schemas.microsoft.com/office/powerpoint/2010/main" val="24619251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B1DBB8E-AB2A-4DC0-8F0E-FC43EDBAA470}" type="datetimeFigureOut">
              <a:rPr lang="en-US" smtClean="0"/>
              <a:t>4/24/2023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3744F0-83B6-475E-9439-FB514975D09E}" type="slidenum">
              <a:rPr lang="en-US" smtClean="0"/>
              <a:t>‹#›</a:t>
            </a:fld>
            <a:endParaRPr lang="en-US"/>
          </a:p>
        </p:txBody>
      </p:sp>
    </p:spTree>
    <p:extLst>
      <p:ext uri="{BB962C8B-B14F-4D97-AF65-F5344CB8AC3E}">
        <p14:creationId xmlns:p14="http://schemas.microsoft.com/office/powerpoint/2010/main" val="24198855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B1DBB8E-AB2A-4DC0-8F0E-FC43EDBAA470}" type="datetimeFigureOut">
              <a:rPr lang="en-US" smtClean="0"/>
              <a:t>4/24/2023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3744F0-83B6-475E-9439-FB514975D09E}"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573068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B1DBB8E-AB2A-4DC0-8F0E-FC43EDBAA470}" type="datetimeFigureOut">
              <a:rPr lang="en-US" smtClean="0"/>
              <a:t>4/24/2023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C3744F0-83B6-475E-9439-FB514975D09E}" type="slidenum">
              <a:rPr lang="en-US" smtClean="0"/>
              <a:t>‹#›</a:t>
            </a:fld>
            <a:endParaRPr lang="en-US"/>
          </a:p>
        </p:txBody>
      </p:sp>
    </p:spTree>
    <p:extLst>
      <p:ext uri="{BB962C8B-B14F-4D97-AF65-F5344CB8AC3E}">
        <p14:creationId xmlns:p14="http://schemas.microsoft.com/office/powerpoint/2010/main" val="35968143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5"/>
            <a:ext cx="493776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B1DBB8E-AB2A-4DC0-8F0E-FC43EDBAA470}" type="datetimeFigureOut">
              <a:rPr lang="en-US" smtClean="0"/>
              <a:t>4/24/2023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C3744F0-83B6-475E-9439-FB514975D09E}" type="slidenum">
              <a:rPr lang="en-US" smtClean="0"/>
              <a:t>‹#›</a:t>
            </a:fld>
            <a:endParaRPr lang="en-US"/>
          </a:p>
        </p:txBody>
      </p:sp>
    </p:spTree>
    <p:extLst>
      <p:ext uri="{BB962C8B-B14F-4D97-AF65-F5344CB8AC3E}">
        <p14:creationId xmlns:p14="http://schemas.microsoft.com/office/powerpoint/2010/main" val="30873323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B1DBB8E-AB2A-4DC0-8F0E-FC43EDBAA470}" type="datetimeFigureOut">
              <a:rPr lang="en-US" smtClean="0"/>
              <a:t>4/24/2023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C3744F0-83B6-475E-9439-FB514975D09E}" type="slidenum">
              <a:rPr lang="en-US" smtClean="0"/>
              <a:t>‹#›</a:t>
            </a:fld>
            <a:endParaRPr lang="en-US"/>
          </a:p>
        </p:txBody>
      </p:sp>
    </p:spTree>
    <p:extLst>
      <p:ext uri="{BB962C8B-B14F-4D97-AF65-F5344CB8AC3E}">
        <p14:creationId xmlns:p14="http://schemas.microsoft.com/office/powerpoint/2010/main" val="40346252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0B1DBB8E-AB2A-4DC0-8F0E-FC43EDBAA470}" type="datetimeFigureOut">
              <a:rPr lang="en-US" smtClean="0"/>
              <a:t>4/24/2023</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CC3744F0-83B6-475E-9439-FB514975D09E}" type="slidenum">
              <a:rPr lang="en-US" smtClean="0"/>
              <a:t>‹#›</a:t>
            </a:fld>
            <a:endParaRPr lang="en-US"/>
          </a:p>
        </p:txBody>
      </p:sp>
    </p:spTree>
    <p:extLst>
      <p:ext uri="{BB962C8B-B14F-4D97-AF65-F5344CB8AC3E}">
        <p14:creationId xmlns:p14="http://schemas.microsoft.com/office/powerpoint/2010/main" val="29327956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0B1DBB8E-AB2A-4DC0-8F0E-FC43EDBAA470}" type="datetimeFigureOut">
              <a:rPr lang="en-US" smtClean="0"/>
              <a:t>4/24/2023</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CC3744F0-83B6-475E-9439-FB514975D09E}" type="slidenum">
              <a:rPr lang="en-US" smtClean="0"/>
              <a:t>‹#›</a:t>
            </a:fld>
            <a:endParaRPr lang="en-US"/>
          </a:p>
        </p:txBody>
      </p:sp>
    </p:spTree>
    <p:extLst>
      <p:ext uri="{BB962C8B-B14F-4D97-AF65-F5344CB8AC3E}">
        <p14:creationId xmlns:p14="http://schemas.microsoft.com/office/powerpoint/2010/main" val="17791765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B1DBB8E-AB2A-4DC0-8F0E-FC43EDBAA470}" type="datetimeFigureOut">
              <a:rPr lang="en-US" smtClean="0"/>
              <a:t>4/24/2023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C3744F0-83B6-475E-9439-FB514975D09E}" type="slidenum">
              <a:rPr lang="en-US" smtClean="0"/>
              <a:t>‹#›</a:t>
            </a:fld>
            <a:endParaRPr lang="en-US"/>
          </a:p>
        </p:txBody>
      </p:sp>
    </p:spTree>
    <p:extLst>
      <p:ext uri="{BB962C8B-B14F-4D97-AF65-F5344CB8AC3E}">
        <p14:creationId xmlns:p14="http://schemas.microsoft.com/office/powerpoint/2010/main" val="788873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0B1DBB8E-AB2A-4DC0-8F0E-FC43EDBAA470}" type="datetimeFigureOut">
              <a:rPr lang="en-US" smtClean="0"/>
              <a:t>4/24/2023</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CC3744F0-83B6-475E-9439-FB514975D09E}"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3665233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hyperlink" Target="https://www.cscc.edu/academics/courses/" TargetMode="External"/><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www.ncsbn.org/NCSBN_SocialMedia.pdf" TargetMode="External"/><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cscc.edu/academics/online-learning/get-started-online.shtml" TargetMode="External"/><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hyperlink" Target="mailto:emcquest@cscc.edu" TargetMode="External"/><Relationship Id="rId13" Type="http://schemas.openxmlformats.org/officeDocument/2006/relationships/hyperlink" Target="mailto:hless@cscc.edu" TargetMode="External"/><Relationship Id="rId3" Type="http://schemas.openxmlformats.org/officeDocument/2006/relationships/image" Target="../media/image2.jpeg"/><Relationship Id="rId7" Type="http://schemas.openxmlformats.org/officeDocument/2006/relationships/hyperlink" Target="mailto:jhofe@cscc.edu" TargetMode="External"/><Relationship Id="rId12" Type="http://schemas.openxmlformats.org/officeDocument/2006/relationships/hyperlink" Target="about:blank" TargetMode="External"/><Relationship Id="rId2" Type="http://schemas.openxmlformats.org/officeDocument/2006/relationships/notesSlide" Target="../notesSlides/notesSlide1.xml"/><Relationship Id="rId16" Type="http://schemas.openxmlformats.org/officeDocument/2006/relationships/hyperlink" Target="mailto:tpepple@cscc.edu" TargetMode="External"/><Relationship Id="rId1" Type="http://schemas.openxmlformats.org/officeDocument/2006/relationships/slideLayout" Target="../slideLayouts/slideLayout2.xml"/><Relationship Id="rId6" Type="http://schemas.openxmlformats.org/officeDocument/2006/relationships/hyperlink" Target="mailto:mhyde@cscc.edu" TargetMode="External"/><Relationship Id="rId11" Type="http://schemas.openxmlformats.org/officeDocument/2006/relationships/hyperlink" Target="mailto:wcook7@cscc.edu" TargetMode="External"/><Relationship Id="rId5" Type="http://schemas.openxmlformats.org/officeDocument/2006/relationships/hyperlink" Target="mailto:aromanowski@cscc.edu" TargetMode="External"/><Relationship Id="rId15" Type="http://schemas.openxmlformats.org/officeDocument/2006/relationships/hyperlink" Target="mailto:kmcmanam@cscc.edu" TargetMode="External"/><Relationship Id="rId10" Type="http://schemas.openxmlformats.org/officeDocument/2006/relationships/hyperlink" Target="mailto:trohr1@cscc.edu" TargetMode="External"/><Relationship Id="rId4" Type="http://schemas.openxmlformats.org/officeDocument/2006/relationships/hyperlink" Target="mailto:pallen13@cscc.edu" TargetMode="External"/><Relationship Id="rId9" Type="http://schemas.openxmlformats.org/officeDocument/2006/relationships/hyperlink" Target="mailto:jmiller@cscc.edu" TargetMode="External"/><Relationship Id="rId14" Type="http://schemas.openxmlformats.org/officeDocument/2006/relationships/hyperlink" Target="mailto:mjackson135@cscc.edu" TargetMode="External"/></Relationships>
</file>

<file path=ppt/slides/_rels/slide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www.cscc.edu/academics/transfer/preferred-pathway/" TargetMode="External"/><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www.cscc.edu/about/coronavirus/#latest"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www.cscc.edu/services/health-records.shtml" TargetMode="External"/><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mailto:keichenb@cscc.edu" TargetMode="External"/><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hyperlink" Target="mailto:cunderwood17@cscc.edu" TargetMode="External"/></Relationships>
</file>

<file path=ppt/slides/_rels/slide3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1.xml"/><Relationship Id="rId6" Type="http://schemas.openxmlformats.org/officeDocument/2006/relationships/hyperlink" Target="http://www.cscc.edu/connect" TargetMode="External"/><Relationship Id="rId5" Type="http://schemas.openxmlformats.org/officeDocument/2006/relationships/image" Target="../media/image2.jpeg"/><Relationship Id="rId4" Type="http://schemas.openxmlformats.org/officeDocument/2006/relationships/image" Target="../media/image7.jpeg"/></Relationships>
</file>

<file path=ppt/slides/_rels/slide3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7200" dirty="0"/>
              <a:t>New Student Orientation</a:t>
            </a:r>
          </a:p>
        </p:txBody>
      </p:sp>
      <p:sp>
        <p:nvSpPr>
          <p:cNvPr id="3" name="Subtitle 2"/>
          <p:cNvSpPr>
            <a:spLocks noGrp="1"/>
          </p:cNvSpPr>
          <p:nvPr>
            <p:ph type="subTitle" idx="1"/>
          </p:nvPr>
        </p:nvSpPr>
        <p:spPr/>
        <p:txBody>
          <a:bodyPr/>
          <a:lstStyle/>
          <a:p>
            <a:r>
              <a:rPr lang="en-US" dirty="0"/>
              <a:t>autumn 2023 nursing program 	</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25734" y="247631"/>
            <a:ext cx="2492747" cy="2808608"/>
          </a:xfrm>
          <a:prstGeom prst="rect">
            <a:avLst/>
          </a:prstGeom>
        </p:spPr>
      </p:pic>
    </p:spTree>
    <p:extLst>
      <p:ext uri="{BB962C8B-B14F-4D97-AF65-F5344CB8AC3E}">
        <p14:creationId xmlns:p14="http://schemas.microsoft.com/office/powerpoint/2010/main" val="41135902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400C8C-1221-4C52-B6BE-9D73AC06764D}"/>
              </a:ext>
            </a:extLst>
          </p:cNvPr>
          <p:cNvSpPr>
            <a:spLocks noGrp="1"/>
          </p:cNvSpPr>
          <p:nvPr>
            <p:ph type="title"/>
          </p:nvPr>
        </p:nvSpPr>
        <p:spPr>
          <a:xfrm>
            <a:off x="609601" y="418422"/>
            <a:ext cx="11042649" cy="961115"/>
          </a:xfrm>
        </p:spPr>
        <p:txBody>
          <a:bodyPr/>
          <a:lstStyle/>
          <a:p>
            <a:r>
              <a:rPr lang="en-US" dirty="0"/>
              <a:t>NURS Course Section Interpretation</a:t>
            </a:r>
          </a:p>
        </p:txBody>
      </p:sp>
      <p:sp>
        <p:nvSpPr>
          <p:cNvPr id="3" name="Content Placeholder 2">
            <a:extLst>
              <a:ext uri="{FF2B5EF4-FFF2-40B4-BE49-F238E27FC236}">
                <a16:creationId xmlns:a16="http://schemas.microsoft.com/office/drawing/2014/main" id="{5A204E31-86B6-4131-ACF1-B54331DE8779}"/>
              </a:ext>
            </a:extLst>
          </p:cNvPr>
          <p:cNvSpPr>
            <a:spLocks noGrp="1"/>
          </p:cNvSpPr>
          <p:nvPr>
            <p:ph idx="1"/>
          </p:nvPr>
        </p:nvSpPr>
        <p:spPr>
          <a:xfrm>
            <a:off x="838201" y="2012227"/>
            <a:ext cx="9004697" cy="3466236"/>
          </a:xfrm>
        </p:spPr>
        <p:txBody>
          <a:bodyPr/>
          <a:lstStyle/>
          <a:p>
            <a:r>
              <a:rPr lang="en-US" dirty="0"/>
              <a:t>When looking at course sections, if there are not days or times listed this could mean 2 things:</a:t>
            </a:r>
          </a:p>
          <a:p>
            <a:pPr lvl="1"/>
            <a:r>
              <a:rPr lang="en-US" dirty="0"/>
              <a:t>CL: this means that the clinical placements have not yet been determined and you will be notified at a later date.</a:t>
            </a:r>
          </a:p>
          <a:p>
            <a:pPr lvl="1"/>
            <a:r>
              <a:rPr lang="en-US" dirty="0"/>
              <a:t>LE: usually means this is lecture content presented asynchronous, meaning in a recorded format.</a:t>
            </a:r>
          </a:p>
          <a:p>
            <a:r>
              <a:rPr lang="en-US" dirty="0"/>
              <a:t>Be sure to look at dates on each line. Some lines are for one day or a group of days only.  If it is for the entire semester it will have the dates from week 1 through week 16.</a:t>
            </a:r>
          </a:p>
          <a:p>
            <a:r>
              <a:rPr lang="en-US" dirty="0"/>
              <a:t>See next slide for an example of interpreting an NURS course section</a:t>
            </a:r>
          </a:p>
        </p:txBody>
      </p:sp>
    </p:spTree>
    <p:extLst>
      <p:ext uri="{BB962C8B-B14F-4D97-AF65-F5344CB8AC3E}">
        <p14:creationId xmlns:p14="http://schemas.microsoft.com/office/powerpoint/2010/main" val="24969504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4970B3-756B-431F-BFE7-BBCD9D547D87}"/>
              </a:ext>
            </a:extLst>
          </p:cNvPr>
          <p:cNvSpPr>
            <a:spLocks noGrp="1"/>
          </p:cNvSpPr>
          <p:nvPr>
            <p:ph type="title"/>
          </p:nvPr>
        </p:nvSpPr>
        <p:spPr>
          <a:xfrm>
            <a:off x="495300" y="164423"/>
            <a:ext cx="10795551" cy="1111928"/>
          </a:xfrm>
        </p:spPr>
        <p:txBody>
          <a:bodyPr>
            <a:normAutofit/>
          </a:bodyPr>
          <a:lstStyle/>
          <a:p>
            <a:r>
              <a:rPr lang="en-US" dirty="0"/>
              <a:t>   NURS Course Sections – </a:t>
            </a:r>
            <a:r>
              <a:rPr lang="en-US" sz="3500" dirty="0"/>
              <a:t>How to Read</a:t>
            </a:r>
          </a:p>
        </p:txBody>
      </p:sp>
      <p:pic>
        <p:nvPicPr>
          <p:cNvPr id="6" name="Content Placeholder 5">
            <a:extLst>
              <a:ext uri="{FF2B5EF4-FFF2-40B4-BE49-F238E27FC236}">
                <a16:creationId xmlns:a16="http://schemas.microsoft.com/office/drawing/2014/main" id="{448CE248-C2B3-40CE-8AFD-B216A32DEA92}"/>
              </a:ext>
            </a:extLst>
          </p:cNvPr>
          <p:cNvPicPr>
            <a:picLocks noGrp="1" noChangeAspect="1"/>
          </p:cNvPicPr>
          <p:nvPr>
            <p:ph idx="1"/>
          </p:nvPr>
        </p:nvPicPr>
        <p:blipFill>
          <a:blip r:embed="rId2"/>
          <a:stretch>
            <a:fillRect/>
          </a:stretch>
        </p:blipFill>
        <p:spPr>
          <a:xfrm>
            <a:off x="1091095" y="2622825"/>
            <a:ext cx="10199756" cy="1161068"/>
          </a:xfrm>
        </p:spPr>
      </p:pic>
      <p:sp>
        <p:nvSpPr>
          <p:cNvPr id="7" name="TextBox 6">
            <a:extLst>
              <a:ext uri="{FF2B5EF4-FFF2-40B4-BE49-F238E27FC236}">
                <a16:creationId xmlns:a16="http://schemas.microsoft.com/office/drawing/2014/main" id="{4CD78B8A-3F05-438C-AE97-C12B4BAD0A43}"/>
              </a:ext>
            </a:extLst>
          </p:cNvPr>
          <p:cNvSpPr txBox="1"/>
          <p:nvPr/>
        </p:nvSpPr>
        <p:spPr>
          <a:xfrm>
            <a:off x="1278835" y="1914939"/>
            <a:ext cx="8658915" cy="707886"/>
          </a:xfrm>
          <a:prstGeom prst="rect">
            <a:avLst/>
          </a:prstGeom>
          <a:noFill/>
        </p:spPr>
        <p:txBody>
          <a:bodyPr wrap="square" rtlCol="0">
            <a:spAutoFit/>
          </a:bodyPr>
          <a:lstStyle/>
          <a:p>
            <a:r>
              <a:rPr lang="en-US" dirty="0">
                <a:hlinkClick r:id="rId3"/>
              </a:rPr>
              <a:t>https://www.cscc.edu/academics/courses/</a:t>
            </a:r>
            <a:r>
              <a:rPr lang="en-US" dirty="0"/>
              <a:t>    </a:t>
            </a:r>
            <a:r>
              <a:rPr lang="en-US" sz="1100" dirty="0"/>
              <a:t>(This is my preferred area to look at sections.)</a:t>
            </a:r>
          </a:p>
          <a:p>
            <a:endParaRPr lang="en-US" sz="1100" dirty="0"/>
          </a:p>
          <a:p>
            <a:r>
              <a:rPr lang="en-US" sz="1100" dirty="0"/>
              <a:t>Ex.) NURS 1873 AU21</a:t>
            </a:r>
            <a:endParaRPr lang="en-US" dirty="0"/>
          </a:p>
        </p:txBody>
      </p:sp>
      <p:sp>
        <p:nvSpPr>
          <p:cNvPr id="8" name="TextBox 7">
            <a:extLst>
              <a:ext uri="{FF2B5EF4-FFF2-40B4-BE49-F238E27FC236}">
                <a16:creationId xmlns:a16="http://schemas.microsoft.com/office/drawing/2014/main" id="{2778DF83-C074-45EB-A4BB-8A3C11160B44}"/>
              </a:ext>
            </a:extLst>
          </p:cNvPr>
          <p:cNvSpPr txBox="1"/>
          <p:nvPr/>
        </p:nvSpPr>
        <p:spPr>
          <a:xfrm>
            <a:off x="1278835" y="3891698"/>
            <a:ext cx="10087665" cy="2031325"/>
          </a:xfrm>
          <a:prstGeom prst="rect">
            <a:avLst/>
          </a:prstGeom>
          <a:noFill/>
        </p:spPr>
        <p:txBody>
          <a:bodyPr wrap="square" rtlCol="0">
            <a:spAutoFit/>
          </a:bodyPr>
          <a:lstStyle/>
          <a:p>
            <a:r>
              <a:rPr lang="en-US" sz="1400" dirty="0"/>
              <a:t>CL:  with no times or days means meeting times are not yet established and you will receive communication when this is available. All  	courses will use this method.</a:t>
            </a:r>
          </a:p>
          <a:p>
            <a:r>
              <a:rPr lang="en-US" sz="1400" dirty="0"/>
              <a:t>LE: M 8-10 only on 9/27. This is Exam 1 that will be done in-person</a:t>
            </a:r>
          </a:p>
          <a:p>
            <a:r>
              <a:rPr lang="en-US" sz="1400" dirty="0"/>
              <a:t>LE: M 8-10 only on 11/1. This is Exam 2 that will be done in-person</a:t>
            </a:r>
          </a:p>
          <a:p>
            <a:r>
              <a:rPr lang="en-US" sz="1400" dirty="0"/>
              <a:t>LE: M 8-10 only on 12/13. This is Exam 3 that will be done in-person</a:t>
            </a:r>
          </a:p>
          <a:p>
            <a:r>
              <a:rPr lang="en-US" sz="1400" dirty="0"/>
              <a:t>LB: M 12-4 with dates 8/30-12/18 means it will meet in-person for the whole semester</a:t>
            </a:r>
          </a:p>
          <a:p>
            <a:r>
              <a:rPr lang="en-US" sz="1400" dirty="0"/>
              <a:t>SE: T 2-4 only on 9/7. This is the HESI proctored exam that will be done in-person</a:t>
            </a:r>
          </a:p>
          <a:p>
            <a:r>
              <a:rPr lang="en-US" sz="1400" dirty="0"/>
              <a:t>LO: M 8-10 for the whole semester is lecture that will be done live on a Zoom session during those hours</a:t>
            </a:r>
          </a:p>
          <a:p>
            <a:r>
              <a:rPr lang="en-US" sz="1400" dirty="0"/>
              <a:t>LO: T 2-4 for the whole semester is seminar that will be done live on a Zoom session during those hours</a:t>
            </a:r>
          </a:p>
        </p:txBody>
      </p:sp>
    </p:spTree>
    <p:extLst>
      <p:ext uri="{BB962C8B-B14F-4D97-AF65-F5344CB8AC3E}">
        <p14:creationId xmlns:p14="http://schemas.microsoft.com/office/powerpoint/2010/main" val="21821823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52114" y="0"/>
            <a:ext cx="3439886" cy="1250110"/>
          </a:xfrm>
          <a:prstGeom prst="rect">
            <a:avLst/>
          </a:prstGeom>
        </p:spPr>
      </p:pic>
      <p:sp>
        <p:nvSpPr>
          <p:cNvPr id="2" name="Title 1"/>
          <p:cNvSpPr>
            <a:spLocks noGrp="1"/>
          </p:cNvSpPr>
          <p:nvPr>
            <p:ph type="title"/>
          </p:nvPr>
        </p:nvSpPr>
        <p:spPr/>
        <p:txBody>
          <a:bodyPr/>
          <a:lstStyle/>
          <a:p>
            <a:r>
              <a:rPr lang="en-US" dirty="0"/>
              <a:t>Review of Nursing Student Handbook</a:t>
            </a:r>
          </a:p>
        </p:txBody>
      </p:sp>
      <p:sp>
        <p:nvSpPr>
          <p:cNvPr id="3" name="Content Placeholder 2"/>
          <p:cNvSpPr>
            <a:spLocks noGrp="1"/>
          </p:cNvSpPr>
          <p:nvPr>
            <p:ph idx="1"/>
          </p:nvPr>
        </p:nvSpPr>
        <p:spPr/>
        <p:txBody>
          <a:bodyPr/>
          <a:lstStyle/>
          <a:p>
            <a:pPr lvl="1"/>
            <a:r>
              <a:rPr lang="en-US" dirty="0"/>
              <a:t>It is of utmost importance that students newly admitted to the Nursing Program fully read and understand the entirety of the Associate Degree Nursing Program Student Handbook. You will be expected to be familiar with all policies included in the Associate Degree Nursing Program Student Handbook.</a:t>
            </a:r>
          </a:p>
          <a:p>
            <a:pPr lvl="1"/>
            <a:r>
              <a:rPr lang="en-US" b="1" u="sng" dirty="0"/>
              <a:t>All of the information in the handbook is of high relevance, but not all of the information included in the handbook will be addressed in this presentation.</a:t>
            </a:r>
          </a:p>
          <a:p>
            <a:pPr lvl="1"/>
            <a:r>
              <a:rPr lang="en-US" dirty="0"/>
              <a:t>Please refer to the Associate Degree Nursing Program Student Handbook for Autumn 2023.</a:t>
            </a:r>
          </a:p>
        </p:txBody>
      </p:sp>
    </p:spTree>
    <p:extLst>
      <p:ext uri="{BB962C8B-B14F-4D97-AF65-F5344CB8AC3E}">
        <p14:creationId xmlns:p14="http://schemas.microsoft.com/office/powerpoint/2010/main" val="35956683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52114" y="0"/>
            <a:ext cx="3439886" cy="1250110"/>
          </a:xfrm>
          <a:prstGeom prst="rect">
            <a:avLst/>
          </a:prstGeom>
        </p:spPr>
      </p:pic>
      <p:sp>
        <p:nvSpPr>
          <p:cNvPr id="2" name="Title 1"/>
          <p:cNvSpPr>
            <a:spLocks noGrp="1"/>
          </p:cNvSpPr>
          <p:nvPr>
            <p:ph type="title"/>
          </p:nvPr>
        </p:nvSpPr>
        <p:spPr/>
        <p:txBody>
          <a:bodyPr/>
          <a:lstStyle/>
          <a:p>
            <a:r>
              <a:rPr lang="en-US" dirty="0"/>
              <a:t>Review of Nursing Student Handbook</a:t>
            </a:r>
          </a:p>
        </p:txBody>
      </p:sp>
      <p:sp>
        <p:nvSpPr>
          <p:cNvPr id="3" name="Content Placeholder 2"/>
          <p:cNvSpPr>
            <a:spLocks noGrp="1"/>
          </p:cNvSpPr>
          <p:nvPr>
            <p:ph idx="1"/>
          </p:nvPr>
        </p:nvSpPr>
        <p:spPr/>
        <p:txBody>
          <a:bodyPr>
            <a:normAutofit lnSpcReduction="10000"/>
          </a:bodyPr>
          <a:lstStyle/>
          <a:p>
            <a:r>
              <a:rPr lang="en-US" dirty="0"/>
              <a:t>Code of Conduct:</a:t>
            </a:r>
          </a:p>
          <a:p>
            <a:pPr lvl="1"/>
            <a:r>
              <a:rPr lang="en-US" dirty="0"/>
              <a:t>Students are required to display ethical and professional behavior at all times and during all activities (including social media).</a:t>
            </a:r>
          </a:p>
          <a:p>
            <a:pPr lvl="1"/>
            <a:r>
              <a:rPr lang="en-US" dirty="0"/>
              <a:t>Students must display moral and ethical responsibility and accountability for their actions and behaviors.</a:t>
            </a:r>
          </a:p>
          <a:p>
            <a:pPr lvl="1"/>
            <a:r>
              <a:rPr lang="en-US" dirty="0"/>
              <a:t>Students are required to adhere to the policies and procedures put forth in course syllabi, CSCC ADN Program Student Handbook, CSCC Code of Conduct and any CSCC policies, procedures and requirements in the CSCC Catalog.</a:t>
            </a:r>
          </a:p>
          <a:p>
            <a:pPr lvl="1"/>
            <a:r>
              <a:rPr lang="en-US" dirty="0"/>
              <a:t>Students displaying any unethical or unprofessional behaviors are subject to serious disciplinary action by the Nursing Program, the college, the Ohio State Board of Nursing and/or other applicable authorities which may result in dismissal from the program.</a:t>
            </a:r>
          </a:p>
          <a:p>
            <a:pPr lvl="1"/>
            <a:endParaRPr lang="en-US" dirty="0"/>
          </a:p>
          <a:p>
            <a:pPr marL="201168" lvl="1" indent="0">
              <a:buNone/>
            </a:pPr>
            <a:endParaRPr lang="en-US" dirty="0"/>
          </a:p>
          <a:p>
            <a:pPr lvl="1"/>
            <a:endParaRPr lang="en-US" dirty="0"/>
          </a:p>
          <a:p>
            <a:pPr marL="201168" lvl="1" indent="0">
              <a:buNone/>
            </a:pPr>
            <a:r>
              <a:rPr lang="en-US" sz="1200" i="1" dirty="0"/>
              <a:t>(ADN Program Student Handbook, </a:t>
            </a:r>
            <a:r>
              <a:rPr lang="en-US" sz="1200" i="1" dirty="0" err="1"/>
              <a:t>pg</a:t>
            </a:r>
            <a:r>
              <a:rPr lang="en-US" sz="1200" i="1" dirty="0"/>
              <a:t> 17)</a:t>
            </a:r>
          </a:p>
          <a:p>
            <a:pPr marL="201168" lvl="1" indent="0">
              <a:buNone/>
            </a:pPr>
            <a:endParaRPr lang="en-US" dirty="0"/>
          </a:p>
          <a:p>
            <a:pPr marL="201168" lvl="1" indent="0">
              <a:buNone/>
            </a:pPr>
            <a:endParaRPr lang="en-US" dirty="0"/>
          </a:p>
          <a:p>
            <a:pPr lvl="1"/>
            <a:endParaRPr lang="en-US" dirty="0"/>
          </a:p>
          <a:p>
            <a:pPr marL="201168" lvl="1" indent="0">
              <a:buNone/>
            </a:pPr>
            <a:endParaRPr lang="en-US" dirty="0"/>
          </a:p>
        </p:txBody>
      </p:sp>
    </p:spTree>
    <p:extLst>
      <p:ext uri="{BB962C8B-B14F-4D97-AF65-F5344CB8AC3E}">
        <p14:creationId xmlns:p14="http://schemas.microsoft.com/office/powerpoint/2010/main" val="29222199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52114" y="0"/>
            <a:ext cx="3439886" cy="1250110"/>
          </a:xfrm>
          <a:prstGeom prst="rect">
            <a:avLst/>
          </a:prstGeom>
        </p:spPr>
      </p:pic>
      <p:sp>
        <p:nvSpPr>
          <p:cNvPr id="2" name="Title 1"/>
          <p:cNvSpPr>
            <a:spLocks noGrp="1"/>
          </p:cNvSpPr>
          <p:nvPr>
            <p:ph type="title"/>
          </p:nvPr>
        </p:nvSpPr>
        <p:spPr/>
        <p:txBody>
          <a:bodyPr/>
          <a:lstStyle/>
          <a:p>
            <a:r>
              <a:rPr lang="en-US" dirty="0"/>
              <a:t>Review of Nursing Student Handbook</a:t>
            </a:r>
          </a:p>
        </p:txBody>
      </p:sp>
      <p:sp>
        <p:nvSpPr>
          <p:cNvPr id="3" name="Content Placeholder 2"/>
          <p:cNvSpPr>
            <a:spLocks noGrp="1"/>
          </p:cNvSpPr>
          <p:nvPr>
            <p:ph idx="1"/>
          </p:nvPr>
        </p:nvSpPr>
        <p:spPr/>
        <p:txBody>
          <a:bodyPr/>
          <a:lstStyle/>
          <a:p>
            <a:r>
              <a:rPr lang="en-US" dirty="0"/>
              <a:t>Social Media:</a:t>
            </a:r>
          </a:p>
          <a:p>
            <a:pPr lvl="1"/>
            <a:r>
              <a:rPr lang="en-US" dirty="0"/>
              <a:t>“Postings on social networking sites may be subject to the same professional and ethical standards as any other personal interactions. Harassment, bullying, and discrimination are prohibited by Columbus State Policy 3-43 and Policy and Procedure 7-10. Complaints or alleged violations of these policies and procedures will be referred to the Office of Equity and Compliance and/or the Office of Student Conduct.” </a:t>
            </a:r>
            <a:r>
              <a:rPr lang="en-US" sz="1200" i="1" dirty="0"/>
              <a:t>(ADN Program Student Handbook, </a:t>
            </a:r>
            <a:r>
              <a:rPr lang="en-US" sz="1200" i="1" dirty="0" err="1"/>
              <a:t>pgs</a:t>
            </a:r>
            <a:r>
              <a:rPr lang="en-US" sz="1200" i="1" dirty="0"/>
              <a:t> 23-24)</a:t>
            </a:r>
          </a:p>
          <a:p>
            <a:pPr lvl="1"/>
            <a:r>
              <a:rPr lang="en-US" dirty="0"/>
              <a:t>All students accepted into the Nursing Program at Columbus State Community College are expected to read and adhere to the National Council of State Boards of Nursing recommendation on “A Nurse’s Guide to the Use of Social Media”. Please click the cloud below to review.</a:t>
            </a:r>
          </a:p>
        </p:txBody>
      </p:sp>
      <p:sp>
        <p:nvSpPr>
          <p:cNvPr id="5" name="Cloud 4">
            <a:hlinkClick r:id="rId3"/>
          </p:cNvPr>
          <p:cNvSpPr/>
          <p:nvPr/>
        </p:nvSpPr>
        <p:spPr>
          <a:xfrm>
            <a:off x="4282414" y="4290630"/>
            <a:ext cx="3148116" cy="1578464"/>
          </a:xfrm>
          <a:prstGeom prst="cloud">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i="1" dirty="0"/>
              <a:t>‘A Nurse’s Guide to the Use of Social Media’ by NCSBN</a:t>
            </a:r>
          </a:p>
        </p:txBody>
      </p:sp>
    </p:spTree>
    <p:extLst>
      <p:ext uri="{BB962C8B-B14F-4D97-AF65-F5344CB8AC3E}">
        <p14:creationId xmlns:p14="http://schemas.microsoft.com/office/powerpoint/2010/main" val="3351210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52114" y="0"/>
            <a:ext cx="3439886" cy="1250110"/>
          </a:xfrm>
          <a:prstGeom prst="rect">
            <a:avLst/>
          </a:prstGeom>
        </p:spPr>
      </p:pic>
      <p:sp>
        <p:nvSpPr>
          <p:cNvPr id="2" name="Title 1"/>
          <p:cNvSpPr>
            <a:spLocks noGrp="1"/>
          </p:cNvSpPr>
          <p:nvPr>
            <p:ph type="title"/>
          </p:nvPr>
        </p:nvSpPr>
        <p:spPr/>
        <p:txBody>
          <a:bodyPr/>
          <a:lstStyle/>
          <a:p>
            <a:r>
              <a:rPr lang="en-US" dirty="0"/>
              <a:t>Review of Nursing Student Handbook</a:t>
            </a:r>
          </a:p>
        </p:txBody>
      </p:sp>
      <p:sp>
        <p:nvSpPr>
          <p:cNvPr id="3" name="Content Placeholder 2"/>
          <p:cNvSpPr>
            <a:spLocks noGrp="1"/>
          </p:cNvSpPr>
          <p:nvPr>
            <p:ph idx="1"/>
          </p:nvPr>
        </p:nvSpPr>
        <p:spPr/>
        <p:txBody>
          <a:bodyPr>
            <a:normAutofit fontScale="92500" lnSpcReduction="10000"/>
          </a:bodyPr>
          <a:lstStyle/>
          <a:p>
            <a:r>
              <a:rPr lang="en-US" dirty="0"/>
              <a:t>Examinations:</a:t>
            </a:r>
          </a:p>
          <a:p>
            <a:pPr lvl="1"/>
            <a:r>
              <a:rPr lang="en-US" dirty="0"/>
              <a:t>The Nursing Program and Department upholds the highest standard of integrity in regards to testing. Please review and understand all policies and procedures regarding examinations.</a:t>
            </a:r>
          </a:p>
          <a:p>
            <a:pPr lvl="1"/>
            <a:r>
              <a:rPr lang="en-US" dirty="0"/>
              <a:t>It is expected all examinations be taken as scheduled on the course calendar.  Examinations given in Nursing are generally multiple choice and computer scored.  The examination booklet, computer answer sheet, and/or other documentation must be returned to the instructor at the completion of the examination time.  The answer response on the computer answer sheet or computer test is considered the official answer response for grading.  Exam questions may not be copied by students. </a:t>
            </a:r>
            <a:r>
              <a:rPr lang="en-US" b="1" dirty="0"/>
              <a:t>Exams are the property of Nursing and are not returned to the students</a:t>
            </a:r>
            <a:r>
              <a:rPr lang="en-US" dirty="0"/>
              <a:t>.  Students are prohibited from discussing examination information with anyone other than the faculty. </a:t>
            </a:r>
          </a:p>
          <a:p>
            <a:pPr lvl="1"/>
            <a:endParaRPr lang="en-US" dirty="0"/>
          </a:p>
          <a:p>
            <a:pPr lvl="1"/>
            <a:endParaRPr lang="en-US" dirty="0"/>
          </a:p>
          <a:p>
            <a:pPr lvl="1"/>
            <a:endParaRPr lang="en-US" dirty="0"/>
          </a:p>
          <a:p>
            <a:pPr lvl="1"/>
            <a:endParaRPr lang="en-US" dirty="0"/>
          </a:p>
          <a:p>
            <a:pPr lvl="1"/>
            <a:endParaRPr lang="en-US" dirty="0"/>
          </a:p>
          <a:p>
            <a:pPr marL="201168" lvl="1" indent="0">
              <a:buNone/>
            </a:pPr>
            <a:r>
              <a:rPr lang="en-US" sz="1200" i="1" dirty="0"/>
              <a:t>(ADN Program Student Handbook, </a:t>
            </a:r>
            <a:r>
              <a:rPr lang="en-US" sz="1200" i="1" dirty="0" err="1"/>
              <a:t>pg</a:t>
            </a:r>
            <a:r>
              <a:rPr lang="en-US" sz="1200" i="1" dirty="0"/>
              <a:t> 27)</a:t>
            </a:r>
          </a:p>
        </p:txBody>
      </p:sp>
    </p:spTree>
    <p:extLst>
      <p:ext uri="{BB962C8B-B14F-4D97-AF65-F5344CB8AC3E}">
        <p14:creationId xmlns:p14="http://schemas.microsoft.com/office/powerpoint/2010/main" val="9885975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52114" y="0"/>
            <a:ext cx="3439886" cy="1250110"/>
          </a:xfrm>
          <a:prstGeom prst="rect">
            <a:avLst/>
          </a:prstGeom>
        </p:spPr>
      </p:pic>
      <p:sp>
        <p:nvSpPr>
          <p:cNvPr id="2" name="Title 1"/>
          <p:cNvSpPr>
            <a:spLocks noGrp="1"/>
          </p:cNvSpPr>
          <p:nvPr>
            <p:ph type="title"/>
          </p:nvPr>
        </p:nvSpPr>
        <p:spPr/>
        <p:txBody>
          <a:bodyPr/>
          <a:lstStyle/>
          <a:p>
            <a:r>
              <a:rPr lang="en-US" dirty="0"/>
              <a:t>Review of Nursing Student Handbook</a:t>
            </a:r>
          </a:p>
        </p:txBody>
      </p:sp>
      <p:sp>
        <p:nvSpPr>
          <p:cNvPr id="3" name="Content Placeholder 2"/>
          <p:cNvSpPr>
            <a:spLocks noGrp="1"/>
          </p:cNvSpPr>
          <p:nvPr>
            <p:ph idx="1"/>
          </p:nvPr>
        </p:nvSpPr>
        <p:spPr/>
        <p:txBody>
          <a:bodyPr/>
          <a:lstStyle/>
          <a:p>
            <a:r>
              <a:rPr lang="en-US" dirty="0"/>
              <a:t>Attendance:</a:t>
            </a:r>
          </a:p>
          <a:p>
            <a:pPr lvl="1"/>
            <a:r>
              <a:rPr lang="en-US" dirty="0"/>
              <a:t>“Students are expected to prepare for and attend all course learning activities. </a:t>
            </a:r>
            <a:r>
              <a:rPr lang="en-US" b="1" dirty="0"/>
              <a:t>Attendance at course orientation and clinical orientation is required.</a:t>
            </a:r>
            <a:r>
              <a:rPr lang="en-US" dirty="0"/>
              <a:t> Students who miss either orientation will be dropped from the course. Each course has activities designed to enable students to meet the course objectives that are essential for student learning. Course teaching-learning strategies vary by course and may include live lecture, lecture capture, seminar, lab and clinical. Students are expected to participate and complete all course activities as indicated on the syllabus and calendar. Absences or not completing course activities may result in a lack of success in the course and the Nursing Program.” </a:t>
            </a:r>
            <a:r>
              <a:rPr lang="en-US" sz="1200" i="1" dirty="0"/>
              <a:t>(ADN Program Student Handbook, </a:t>
            </a:r>
            <a:r>
              <a:rPr lang="en-US" sz="1200" i="1" dirty="0" err="1"/>
              <a:t>pg</a:t>
            </a:r>
            <a:r>
              <a:rPr lang="en-US" sz="1200" i="1" dirty="0"/>
              <a:t> 21)</a:t>
            </a:r>
          </a:p>
          <a:p>
            <a:pPr lvl="1"/>
            <a:r>
              <a:rPr lang="en-US" dirty="0"/>
              <a:t>“Students late or absent from clinical due to an emergency are required to notify the clinical agency and instructor at least one hour prior to scheduled start time.” </a:t>
            </a:r>
            <a:r>
              <a:rPr lang="en-US" sz="1200" i="1" dirty="0"/>
              <a:t>(ADN Program Student Handbook, </a:t>
            </a:r>
            <a:r>
              <a:rPr lang="en-US" sz="1200" i="1" dirty="0" err="1"/>
              <a:t>pg</a:t>
            </a:r>
            <a:r>
              <a:rPr lang="en-US" sz="1200" i="1" dirty="0"/>
              <a:t> 22)</a:t>
            </a:r>
          </a:p>
          <a:p>
            <a:pPr lvl="1"/>
            <a:r>
              <a:rPr lang="en-US" dirty="0"/>
              <a:t>“Attendance at course orientation and clinical orientation is required. In the event orientation is missed the course faculty will determine if the student is eligible to remain in the course.” </a:t>
            </a:r>
            <a:r>
              <a:rPr lang="en-US" i="1" dirty="0"/>
              <a:t> </a:t>
            </a:r>
            <a:r>
              <a:rPr lang="en-US" sz="1200" i="1" dirty="0"/>
              <a:t>(ADN Program Student Handbook, </a:t>
            </a:r>
            <a:r>
              <a:rPr lang="en-US" sz="1200" i="1" dirty="0" err="1"/>
              <a:t>pg</a:t>
            </a:r>
            <a:r>
              <a:rPr lang="en-US" sz="1200" i="1" dirty="0"/>
              <a:t> 21)</a:t>
            </a:r>
          </a:p>
          <a:p>
            <a:pPr lvl="1"/>
            <a:endParaRPr lang="en-US" dirty="0"/>
          </a:p>
        </p:txBody>
      </p:sp>
    </p:spTree>
    <p:extLst>
      <p:ext uri="{BB962C8B-B14F-4D97-AF65-F5344CB8AC3E}">
        <p14:creationId xmlns:p14="http://schemas.microsoft.com/office/powerpoint/2010/main" val="19374401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52114" y="0"/>
            <a:ext cx="3439886" cy="1250110"/>
          </a:xfrm>
          <a:prstGeom prst="rect">
            <a:avLst/>
          </a:prstGeom>
        </p:spPr>
      </p:pic>
      <p:sp>
        <p:nvSpPr>
          <p:cNvPr id="2" name="Title 1"/>
          <p:cNvSpPr>
            <a:spLocks noGrp="1"/>
          </p:cNvSpPr>
          <p:nvPr>
            <p:ph type="title"/>
          </p:nvPr>
        </p:nvSpPr>
        <p:spPr/>
        <p:txBody>
          <a:bodyPr/>
          <a:lstStyle/>
          <a:p>
            <a:r>
              <a:rPr lang="en-US" dirty="0"/>
              <a:t>Review of Nursing Student Handbook	</a:t>
            </a:r>
          </a:p>
        </p:txBody>
      </p:sp>
      <p:sp>
        <p:nvSpPr>
          <p:cNvPr id="3" name="Content Placeholder 2"/>
          <p:cNvSpPr>
            <a:spLocks noGrp="1"/>
          </p:cNvSpPr>
          <p:nvPr>
            <p:ph idx="1"/>
          </p:nvPr>
        </p:nvSpPr>
        <p:spPr/>
        <p:txBody>
          <a:bodyPr/>
          <a:lstStyle/>
          <a:p>
            <a:r>
              <a:rPr lang="en-US" dirty="0"/>
              <a:t>Communication: </a:t>
            </a:r>
          </a:p>
          <a:p>
            <a:pPr lvl="1"/>
            <a:r>
              <a:rPr lang="en-US" dirty="0"/>
              <a:t>When communicating with any faculty and/or staff at Columbus State via email, </a:t>
            </a:r>
            <a:r>
              <a:rPr lang="en-US" b="1" dirty="0"/>
              <a:t>ONLY</a:t>
            </a:r>
            <a:r>
              <a:rPr lang="en-US" dirty="0"/>
              <a:t> emails from a Columbus State email address will be addressed. This is a security precaution.</a:t>
            </a:r>
          </a:p>
          <a:p>
            <a:pPr lvl="1"/>
            <a:r>
              <a:rPr lang="en-US" dirty="0"/>
              <a:t>Faculty are available during their posted office hours. You may email faculty with question or concerns. Faculty will make every effort to respond within 2 business days. Saturday, Sunday, and holidays are not business days. Please plan for the 2 business day allowance of time as you seek assistance with assignments or questions related to your course.</a:t>
            </a:r>
          </a:p>
        </p:txBody>
      </p:sp>
    </p:spTree>
    <p:extLst>
      <p:ext uri="{BB962C8B-B14F-4D97-AF65-F5344CB8AC3E}">
        <p14:creationId xmlns:p14="http://schemas.microsoft.com/office/powerpoint/2010/main" val="28137176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52114" y="0"/>
            <a:ext cx="3439886" cy="1250110"/>
          </a:xfrm>
          <a:prstGeom prst="rect">
            <a:avLst/>
          </a:prstGeom>
        </p:spPr>
      </p:pic>
      <p:sp>
        <p:nvSpPr>
          <p:cNvPr id="2" name="Title 1"/>
          <p:cNvSpPr>
            <a:spLocks noGrp="1"/>
          </p:cNvSpPr>
          <p:nvPr>
            <p:ph type="title"/>
          </p:nvPr>
        </p:nvSpPr>
        <p:spPr/>
        <p:txBody>
          <a:bodyPr/>
          <a:lstStyle/>
          <a:p>
            <a:r>
              <a:rPr lang="en-US" dirty="0"/>
              <a:t>Review of Nursing Student Handbook	</a:t>
            </a:r>
          </a:p>
        </p:txBody>
      </p:sp>
      <p:sp>
        <p:nvSpPr>
          <p:cNvPr id="3" name="Content Placeholder 2"/>
          <p:cNvSpPr>
            <a:spLocks noGrp="1"/>
          </p:cNvSpPr>
          <p:nvPr>
            <p:ph idx="1"/>
          </p:nvPr>
        </p:nvSpPr>
        <p:spPr/>
        <p:txBody>
          <a:bodyPr/>
          <a:lstStyle/>
          <a:p>
            <a:r>
              <a:rPr lang="en-US" dirty="0"/>
              <a:t>Concerns and/or Complaints </a:t>
            </a:r>
          </a:p>
          <a:p>
            <a:pPr lvl="1">
              <a:buClr>
                <a:srgbClr val="1CADE4"/>
              </a:buClr>
            </a:pPr>
            <a:r>
              <a:rPr lang="en-US" dirty="0"/>
              <a:t>“A student complaint is an expression of dissatisfaction about the nursing program expressed in writing submitted to the Nursing Department Chairperson, and resolution of student complaint is a written response from the Nursing Department Chairperson to the written complaint, outlining activities to address the complaint, if warranted.” </a:t>
            </a:r>
            <a:r>
              <a:rPr lang="en-US" sz="1200" i="1" dirty="0">
                <a:solidFill>
                  <a:prstClr val="black">
                    <a:lumMod val="75000"/>
                    <a:lumOff val="25000"/>
                  </a:prstClr>
                </a:solidFill>
              </a:rPr>
              <a:t>(ADN Program Student Handbook, </a:t>
            </a:r>
            <a:r>
              <a:rPr lang="en-US" sz="1200" i="1" dirty="0" err="1">
                <a:solidFill>
                  <a:prstClr val="black">
                    <a:lumMod val="75000"/>
                    <a:lumOff val="25000"/>
                  </a:prstClr>
                </a:solidFill>
              </a:rPr>
              <a:t>pg</a:t>
            </a:r>
            <a:r>
              <a:rPr lang="en-US" sz="1200" i="1" dirty="0">
                <a:solidFill>
                  <a:prstClr val="black">
                    <a:lumMod val="75000"/>
                    <a:lumOff val="25000"/>
                  </a:prstClr>
                </a:solidFill>
              </a:rPr>
              <a:t> 31)</a:t>
            </a:r>
          </a:p>
          <a:p>
            <a:pPr marL="201168" lvl="1" indent="0">
              <a:buNone/>
            </a:pPr>
            <a:endParaRPr lang="en-US" dirty="0"/>
          </a:p>
        </p:txBody>
      </p:sp>
    </p:spTree>
    <p:extLst>
      <p:ext uri="{BB962C8B-B14F-4D97-AF65-F5344CB8AC3E}">
        <p14:creationId xmlns:p14="http://schemas.microsoft.com/office/powerpoint/2010/main" val="39017463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52114" y="0"/>
            <a:ext cx="3439886" cy="1250110"/>
          </a:xfrm>
          <a:prstGeom prst="rect">
            <a:avLst/>
          </a:prstGeom>
        </p:spPr>
      </p:pic>
      <p:sp>
        <p:nvSpPr>
          <p:cNvPr id="2" name="Title 1"/>
          <p:cNvSpPr>
            <a:spLocks noGrp="1"/>
          </p:cNvSpPr>
          <p:nvPr>
            <p:ph type="title"/>
          </p:nvPr>
        </p:nvSpPr>
        <p:spPr/>
        <p:txBody>
          <a:bodyPr/>
          <a:lstStyle/>
          <a:p>
            <a:r>
              <a:rPr lang="en-US" dirty="0"/>
              <a:t>Review of Nursing Student Handbook </a:t>
            </a:r>
          </a:p>
        </p:txBody>
      </p:sp>
      <p:sp>
        <p:nvSpPr>
          <p:cNvPr id="3" name="Content Placeholder 2"/>
          <p:cNvSpPr>
            <a:spLocks noGrp="1"/>
          </p:cNvSpPr>
          <p:nvPr>
            <p:ph idx="1"/>
          </p:nvPr>
        </p:nvSpPr>
        <p:spPr/>
        <p:txBody>
          <a:bodyPr/>
          <a:lstStyle/>
          <a:p>
            <a:r>
              <a:rPr lang="en-US" dirty="0"/>
              <a:t>Advising:</a:t>
            </a:r>
          </a:p>
          <a:p>
            <a:pPr lvl="1"/>
            <a:r>
              <a:rPr lang="en-US" dirty="0"/>
              <a:t>A nursing faculty advisor is assigned to each Nursing student upon entry to the first semester in Nursing. The advisor is available to assist and advise students regarding academic concerns and nursing career planning.</a:t>
            </a:r>
          </a:p>
          <a:p>
            <a:pPr lvl="1"/>
            <a:r>
              <a:rPr lang="en-US" dirty="0"/>
              <a:t>During Autumn 2023, you will be assigned a Nursing faculty advisor. As a student, it is your responsibility to contact your advisor with any questions or concerns pertaining to your progress throughout the Nursing Program. </a:t>
            </a:r>
          </a:p>
        </p:txBody>
      </p:sp>
    </p:spTree>
    <p:extLst>
      <p:ext uri="{BB962C8B-B14F-4D97-AF65-F5344CB8AC3E}">
        <p14:creationId xmlns:p14="http://schemas.microsoft.com/office/powerpoint/2010/main" val="41820375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Welcome</a:t>
            </a:r>
          </a:p>
        </p:txBody>
      </p:sp>
      <p:sp>
        <p:nvSpPr>
          <p:cNvPr id="3" name="Content Placeholder 2"/>
          <p:cNvSpPr>
            <a:spLocks noGrp="1"/>
          </p:cNvSpPr>
          <p:nvPr>
            <p:ph idx="1"/>
          </p:nvPr>
        </p:nvSpPr>
        <p:spPr/>
        <p:txBody>
          <a:bodyPr>
            <a:normAutofit/>
          </a:bodyPr>
          <a:lstStyle/>
          <a:p>
            <a:r>
              <a:rPr lang="en-US" dirty="0"/>
              <a:t>Congratulations on your acceptance to the Nursing Program at Columbus State Community College. The Associate Degree Nursing Program is just one of several programs in the Nursing Department, and we are thrilled and honored that you have chosen Columbus State Nursing as the first step of your journey. You will find that despite the rigorous curriculum of the program, we will be there with you every step of the way and are here to help. We wish you nothing but success on your journey throughout our program and after.</a:t>
            </a:r>
          </a:p>
          <a:p>
            <a:endParaRPr lang="en-US" dirty="0"/>
          </a:p>
          <a:p>
            <a:r>
              <a:rPr lang="en-US" dirty="0"/>
              <a:t>Welcome to the Nursing Program!</a:t>
            </a:r>
          </a:p>
          <a:p>
            <a:endParaRPr lang="en-US" dirty="0"/>
          </a:p>
          <a:p>
            <a:r>
              <a:rPr lang="en-US" dirty="0"/>
              <a:t>Sincerely,</a:t>
            </a:r>
          </a:p>
          <a:p>
            <a:r>
              <a:rPr lang="en-US" dirty="0"/>
              <a:t>Columbus State Nursing Faculty &amp; Staff</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52114" y="0"/>
            <a:ext cx="3439886" cy="1250110"/>
          </a:xfrm>
          <a:prstGeom prst="rect">
            <a:avLst/>
          </a:prstGeom>
        </p:spPr>
      </p:pic>
    </p:spTree>
    <p:extLst>
      <p:ext uri="{BB962C8B-B14F-4D97-AF65-F5344CB8AC3E}">
        <p14:creationId xmlns:p14="http://schemas.microsoft.com/office/powerpoint/2010/main" val="16849671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52114" y="0"/>
            <a:ext cx="3439886" cy="1250110"/>
          </a:xfrm>
          <a:prstGeom prst="rect">
            <a:avLst/>
          </a:prstGeom>
        </p:spPr>
      </p:pic>
      <p:sp>
        <p:nvSpPr>
          <p:cNvPr id="2" name="Title 1"/>
          <p:cNvSpPr>
            <a:spLocks noGrp="1"/>
          </p:cNvSpPr>
          <p:nvPr>
            <p:ph type="title"/>
          </p:nvPr>
        </p:nvSpPr>
        <p:spPr/>
        <p:txBody>
          <a:bodyPr/>
          <a:lstStyle/>
          <a:p>
            <a:r>
              <a:rPr lang="en-US" dirty="0"/>
              <a:t>Review of Nursing Student Handbook</a:t>
            </a:r>
          </a:p>
        </p:txBody>
      </p:sp>
      <p:sp>
        <p:nvSpPr>
          <p:cNvPr id="3" name="Content Placeholder 2"/>
          <p:cNvSpPr>
            <a:spLocks noGrp="1"/>
          </p:cNvSpPr>
          <p:nvPr>
            <p:ph idx="1"/>
          </p:nvPr>
        </p:nvSpPr>
        <p:spPr/>
        <p:txBody>
          <a:bodyPr/>
          <a:lstStyle/>
          <a:p>
            <a:r>
              <a:rPr lang="en-US" dirty="0"/>
              <a:t>Nursing Program Technology:</a:t>
            </a:r>
          </a:p>
          <a:p>
            <a:pPr lvl="1"/>
            <a:r>
              <a:rPr lang="en-US" dirty="0"/>
              <a:t>“Nursing students are required to be knowledgeable with computers. It is advisable for students to own a computer. If the student does not have a computer, CSCC has a Computer Commons located in the Center of Technology and Learning (TL) building, room 116. Students can walk to the front desk, sign their name and a lab assistant will assign them a station. Students are asked to show their college student ID card. The educational Resource Center also has computers for student use. The Nursing Program also has a student computer lab in Union Hall room 429. Students use word processing programs in all courses and need a program installed that is compatible with Microsoft Word. Some courses use Microsoft PowerPoint for presentations, so this software may also be required. The course syllabi will also list course specific computer requirements. Students also have access to CSCC student email and should check their email frequently. The course management system is </a:t>
            </a:r>
            <a:r>
              <a:rPr lang="en-US" dirty="0" err="1"/>
              <a:t>BlackBoard</a:t>
            </a:r>
            <a:r>
              <a:rPr lang="en-US" dirty="0"/>
              <a:t> and instructors use this in many ways to communicate and deliver information. </a:t>
            </a:r>
            <a:r>
              <a:rPr lang="en-US" dirty="0" err="1"/>
              <a:t>BlackBoard</a:t>
            </a:r>
            <a:r>
              <a:rPr lang="en-US" dirty="0"/>
              <a:t> orientation is highly recommended for those with limited exposure.”  </a:t>
            </a:r>
            <a:r>
              <a:rPr lang="en-US" sz="1200" i="1" dirty="0"/>
              <a:t>(ADN Program Student Handbook, </a:t>
            </a:r>
            <a:r>
              <a:rPr lang="en-US" sz="1200" i="1" dirty="0" err="1"/>
              <a:t>pg</a:t>
            </a:r>
            <a:r>
              <a:rPr lang="en-US" sz="1200" i="1" dirty="0"/>
              <a:t> 29)</a:t>
            </a:r>
          </a:p>
          <a:p>
            <a:pPr lvl="1"/>
            <a:r>
              <a:rPr lang="en-US" dirty="0"/>
              <a:t>Click the cloud to be directed to the page with the </a:t>
            </a:r>
            <a:r>
              <a:rPr lang="en-US" dirty="0" err="1"/>
              <a:t>BlackBoard</a:t>
            </a:r>
            <a:r>
              <a:rPr lang="en-US" dirty="0"/>
              <a:t> Orientation.</a:t>
            </a:r>
          </a:p>
        </p:txBody>
      </p:sp>
      <p:sp>
        <p:nvSpPr>
          <p:cNvPr id="5" name="Cloud 4">
            <a:hlinkClick r:id="rId3"/>
          </p:cNvPr>
          <p:cNvSpPr/>
          <p:nvPr/>
        </p:nvSpPr>
        <p:spPr>
          <a:xfrm>
            <a:off x="4471148" y="5546582"/>
            <a:ext cx="2670322" cy="861771"/>
          </a:xfrm>
          <a:prstGeom prst="cloud">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i="1" dirty="0" err="1"/>
              <a:t>BlackBoard</a:t>
            </a:r>
            <a:r>
              <a:rPr lang="en-US" i="1" dirty="0"/>
              <a:t> Orientation</a:t>
            </a:r>
          </a:p>
        </p:txBody>
      </p:sp>
    </p:spTree>
    <p:extLst>
      <p:ext uri="{BB962C8B-B14F-4D97-AF65-F5344CB8AC3E}">
        <p14:creationId xmlns:p14="http://schemas.microsoft.com/office/powerpoint/2010/main" val="35899610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52114" y="0"/>
            <a:ext cx="3439886" cy="1250110"/>
          </a:xfrm>
          <a:prstGeom prst="rect">
            <a:avLst/>
          </a:prstGeom>
        </p:spPr>
      </p:pic>
      <p:sp>
        <p:nvSpPr>
          <p:cNvPr id="2" name="Title 1"/>
          <p:cNvSpPr>
            <a:spLocks noGrp="1"/>
          </p:cNvSpPr>
          <p:nvPr>
            <p:ph type="title"/>
          </p:nvPr>
        </p:nvSpPr>
        <p:spPr/>
        <p:txBody>
          <a:bodyPr/>
          <a:lstStyle/>
          <a:p>
            <a:r>
              <a:rPr lang="en-US" dirty="0"/>
              <a:t>Staff Introduction</a:t>
            </a:r>
          </a:p>
        </p:txBody>
      </p:sp>
      <p:sp>
        <p:nvSpPr>
          <p:cNvPr id="3" name="Content Placeholder 2"/>
          <p:cNvSpPr>
            <a:spLocks noGrp="1"/>
          </p:cNvSpPr>
          <p:nvPr>
            <p:ph idx="1"/>
          </p:nvPr>
        </p:nvSpPr>
        <p:spPr/>
        <p:txBody>
          <a:bodyPr/>
          <a:lstStyle/>
          <a:p>
            <a:r>
              <a:rPr lang="en-US" dirty="0"/>
              <a:t>Staff:</a:t>
            </a:r>
          </a:p>
          <a:p>
            <a:pPr lvl="1"/>
            <a:r>
              <a:rPr lang="en-US" dirty="0"/>
              <a:t>Dr. Tammy Montgomery –Chairperson</a:t>
            </a:r>
          </a:p>
          <a:p>
            <a:pPr lvl="1"/>
            <a:r>
              <a:rPr lang="en-US" dirty="0"/>
              <a:t>Kathy </a:t>
            </a:r>
            <a:r>
              <a:rPr lang="en-US" dirty="0" err="1"/>
              <a:t>Eichenberger</a:t>
            </a:r>
            <a:r>
              <a:rPr lang="en-US" dirty="0"/>
              <a:t> – Program Coordinator</a:t>
            </a:r>
          </a:p>
          <a:p>
            <a:pPr lvl="1"/>
            <a:r>
              <a:rPr lang="en-US" dirty="0"/>
              <a:t>Angie Lennon – Clinical Coordinator</a:t>
            </a:r>
          </a:p>
          <a:p>
            <a:pPr lvl="1"/>
            <a:r>
              <a:rPr lang="en-US" dirty="0"/>
              <a:t>Catherine Underwood – Program Coordinator</a:t>
            </a:r>
          </a:p>
          <a:p>
            <a:pPr lvl="1"/>
            <a:r>
              <a:rPr lang="en-US" dirty="0"/>
              <a:t>Steve </a:t>
            </a:r>
            <a:r>
              <a:rPr lang="en-US" dirty="0" err="1"/>
              <a:t>Pletcher</a:t>
            </a:r>
            <a:r>
              <a:rPr lang="en-US" dirty="0"/>
              <a:t> – Simulation Coordinator</a:t>
            </a:r>
          </a:p>
          <a:p>
            <a:pPr lvl="1"/>
            <a:endParaRPr lang="en-US" dirty="0"/>
          </a:p>
          <a:p>
            <a:pPr lvl="1"/>
            <a:endParaRPr lang="en-US" dirty="0"/>
          </a:p>
        </p:txBody>
      </p:sp>
    </p:spTree>
    <p:extLst>
      <p:ext uri="{BB962C8B-B14F-4D97-AF65-F5344CB8AC3E}">
        <p14:creationId xmlns:p14="http://schemas.microsoft.com/office/powerpoint/2010/main" val="22093754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Faculty Introduction </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52114" y="0"/>
            <a:ext cx="3439886" cy="1250110"/>
          </a:xfrm>
          <a:prstGeom prst="rect">
            <a:avLst/>
          </a:prstGeom>
        </p:spPr>
      </p:pic>
      <p:sp>
        <p:nvSpPr>
          <p:cNvPr id="9" name="TextBox 8"/>
          <p:cNvSpPr txBox="1"/>
          <p:nvPr/>
        </p:nvSpPr>
        <p:spPr>
          <a:xfrm>
            <a:off x="1105517" y="4174045"/>
            <a:ext cx="4628811" cy="1107996"/>
          </a:xfrm>
          <a:prstGeom prst="rect">
            <a:avLst/>
          </a:prstGeom>
          <a:noFill/>
          <a:ln>
            <a:solidFill>
              <a:schemeClr val="accent1"/>
            </a:solidFill>
          </a:ln>
        </p:spPr>
        <p:txBody>
          <a:bodyPr wrap="square" rtlCol="0">
            <a:spAutoFit/>
          </a:bodyPr>
          <a:lstStyle/>
          <a:p>
            <a:r>
              <a:rPr lang="en-US" dirty="0"/>
              <a:t>NURS 2872:</a:t>
            </a:r>
          </a:p>
          <a:p>
            <a:pPr marL="285750" indent="-285750">
              <a:buClr>
                <a:schemeClr val="accent1"/>
              </a:buClr>
              <a:buFont typeface="Courier New" panose="02070309020205020404" pitchFamily="49" charset="0"/>
              <a:buChar char="o"/>
            </a:pPr>
            <a:r>
              <a:rPr lang="en-US" sz="1600" dirty="0"/>
              <a:t>Dr. Patty Allen – </a:t>
            </a:r>
            <a:r>
              <a:rPr lang="en-US" sz="1600" dirty="0">
                <a:hlinkClick r:id="rId4"/>
              </a:rPr>
              <a:t>pallen13@cscc.edu</a:t>
            </a:r>
            <a:endParaRPr lang="en-US" sz="1600" dirty="0"/>
          </a:p>
          <a:p>
            <a:pPr marL="285750" indent="-285750">
              <a:buClr>
                <a:schemeClr val="accent1"/>
              </a:buClr>
              <a:buFont typeface="Courier New" panose="02070309020205020404" pitchFamily="49" charset="0"/>
              <a:buChar char="o"/>
            </a:pPr>
            <a:r>
              <a:rPr lang="en-US" sz="1600" dirty="0"/>
              <a:t>Alison Romanowski – </a:t>
            </a:r>
            <a:r>
              <a:rPr lang="en-US" sz="1600" dirty="0">
                <a:hlinkClick r:id="rId5"/>
              </a:rPr>
              <a:t>aromanowski@cscc.edu</a:t>
            </a:r>
            <a:endParaRPr lang="en-US" sz="1600" dirty="0"/>
          </a:p>
          <a:p>
            <a:pPr marL="285750" indent="-285750">
              <a:buClr>
                <a:schemeClr val="accent1"/>
              </a:buClr>
              <a:buFont typeface="Courier New" panose="02070309020205020404" pitchFamily="49" charset="0"/>
              <a:buChar char="o"/>
            </a:pPr>
            <a:r>
              <a:rPr lang="en-US" sz="1600" dirty="0"/>
              <a:t>Melissa Hyde – </a:t>
            </a:r>
            <a:r>
              <a:rPr lang="en-US" sz="1600" dirty="0">
                <a:hlinkClick r:id="rId6"/>
              </a:rPr>
              <a:t>mhyde@cscc.edu</a:t>
            </a:r>
            <a:endParaRPr lang="en-US" sz="1600" dirty="0"/>
          </a:p>
        </p:txBody>
      </p:sp>
      <p:sp>
        <p:nvSpPr>
          <p:cNvPr id="11" name="TextBox 10"/>
          <p:cNvSpPr txBox="1"/>
          <p:nvPr/>
        </p:nvSpPr>
        <p:spPr>
          <a:xfrm>
            <a:off x="6766648" y="4300297"/>
            <a:ext cx="4663235" cy="1107996"/>
          </a:xfrm>
          <a:prstGeom prst="rect">
            <a:avLst/>
          </a:prstGeom>
          <a:noFill/>
          <a:ln>
            <a:solidFill>
              <a:schemeClr val="accent1"/>
            </a:solidFill>
          </a:ln>
        </p:spPr>
        <p:txBody>
          <a:bodyPr wrap="square" rtlCol="0">
            <a:spAutoFit/>
          </a:bodyPr>
          <a:lstStyle/>
          <a:p>
            <a:r>
              <a:rPr lang="en-US" dirty="0"/>
              <a:t>NURS 2873:</a:t>
            </a:r>
          </a:p>
          <a:p>
            <a:pPr marL="285750" indent="-285750">
              <a:buClr>
                <a:schemeClr val="accent1"/>
              </a:buClr>
              <a:buFont typeface="Courier New" panose="02070309020205020404" pitchFamily="49" charset="0"/>
              <a:buChar char="o"/>
            </a:pPr>
            <a:r>
              <a:rPr lang="en-US" sz="1600" dirty="0"/>
              <a:t>James Hofe – </a:t>
            </a:r>
            <a:r>
              <a:rPr lang="en-US" sz="1600" dirty="0">
                <a:hlinkClick r:id="rId7"/>
              </a:rPr>
              <a:t>jhofe@cscc.edu</a:t>
            </a:r>
            <a:endParaRPr lang="en-US" sz="1600" dirty="0"/>
          </a:p>
          <a:p>
            <a:pPr marL="285750" indent="-285750">
              <a:buClr>
                <a:schemeClr val="accent1"/>
              </a:buClr>
              <a:buFont typeface="Courier New" panose="02070309020205020404" pitchFamily="49" charset="0"/>
              <a:buChar char="o"/>
            </a:pPr>
            <a:r>
              <a:rPr lang="en-US" sz="1600" dirty="0"/>
              <a:t>Edna McQuesten – </a:t>
            </a:r>
            <a:r>
              <a:rPr lang="en-US" sz="1600" dirty="0">
                <a:hlinkClick r:id="rId8"/>
              </a:rPr>
              <a:t>emcquest@cscc.edu</a:t>
            </a:r>
            <a:endParaRPr lang="en-US" sz="1600" dirty="0"/>
          </a:p>
          <a:p>
            <a:pPr marL="285750" indent="-285750">
              <a:buClr>
                <a:schemeClr val="accent1"/>
              </a:buClr>
              <a:buFont typeface="Courier New" panose="02070309020205020404" pitchFamily="49" charset="0"/>
              <a:buChar char="o"/>
            </a:pPr>
            <a:r>
              <a:rPr lang="en-US" sz="1600" dirty="0"/>
              <a:t>Jackie Miller – </a:t>
            </a:r>
            <a:r>
              <a:rPr lang="en-US" sz="1600" dirty="0">
                <a:hlinkClick r:id="rId9"/>
              </a:rPr>
              <a:t>jmiller@cscc.edu</a:t>
            </a:r>
            <a:endParaRPr lang="en-US" sz="1600" dirty="0"/>
          </a:p>
        </p:txBody>
      </p:sp>
      <p:sp>
        <p:nvSpPr>
          <p:cNvPr id="13" name="TextBox 12"/>
          <p:cNvSpPr txBox="1"/>
          <p:nvPr/>
        </p:nvSpPr>
        <p:spPr>
          <a:xfrm>
            <a:off x="1097278" y="5670793"/>
            <a:ext cx="10058400" cy="646331"/>
          </a:xfrm>
          <a:prstGeom prst="rect">
            <a:avLst/>
          </a:prstGeom>
          <a:noFill/>
        </p:spPr>
        <p:txBody>
          <a:bodyPr wrap="square" rtlCol="0">
            <a:spAutoFit/>
          </a:bodyPr>
          <a:lstStyle/>
          <a:p>
            <a:r>
              <a:rPr lang="en-US" dirty="0"/>
              <a:t>Listed above are the full-time faculty at the heart of the Nursing Program at Columbus State, paired with the courses they lead. These are the same faculty members that will be assigned as your advisors.  </a:t>
            </a:r>
          </a:p>
        </p:txBody>
      </p:sp>
      <p:sp>
        <p:nvSpPr>
          <p:cNvPr id="12" name="TextBox 11"/>
          <p:cNvSpPr txBox="1"/>
          <p:nvPr/>
        </p:nvSpPr>
        <p:spPr>
          <a:xfrm>
            <a:off x="6766648" y="3303362"/>
            <a:ext cx="4637051" cy="861774"/>
          </a:xfrm>
          <a:prstGeom prst="rect">
            <a:avLst/>
          </a:prstGeom>
          <a:noFill/>
          <a:ln>
            <a:solidFill>
              <a:schemeClr val="accent1"/>
            </a:solidFill>
          </a:ln>
        </p:spPr>
        <p:txBody>
          <a:bodyPr wrap="square" rtlCol="0">
            <a:spAutoFit/>
          </a:bodyPr>
          <a:lstStyle/>
          <a:p>
            <a:r>
              <a:rPr lang="en-US" dirty="0"/>
              <a:t>NURS 2866:</a:t>
            </a:r>
          </a:p>
          <a:p>
            <a:pPr marL="285750" indent="-285750">
              <a:buClr>
                <a:schemeClr val="accent1"/>
              </a:buClr>
              <a:buFont typeface="Courier New" panose="02070309020205020404" pitchFamily="49" charset="0"/>
              <a:buChar char="o"/>
            </a:pPr>
            <a:r>
              <a:rPr lang="en-US" sz="1600" dirty="0"/>
              <a:t>Dr. Tara Rohr – </a:t>
            </a:r>
            <a:r>
              <a:rPr lang="en-US" sz="1600" dirty="0">
                <a:hlinkClick r:id="rId10"/>
              </a:rPr>
              <a:t>trohr1@cscc.edu</a:t>
            </a:r>
            <a:endParaRPr lang="en-US" sz="1600" dirty="0"/>
          </a:p>
          <a:p>
            <a:pPr marL="285750" indent="-285750">
              <a:buClr>
                <a:schemeClr val="accent1"/>
              </a:buClr>
              <a:buFont typeface="Courier New" panose="02070309020205020404" pitchFamily="49" charset="0"/>
              <a:buChar char="o"/>
            </a:pPr>
            <a:r>
              <a:rPr lang="en-US" sz="1600" dirty="0"/>
              <a:t>Wendy Cook – </a:t>
            </a:r>
            <a:r>
              <a:rPr lang="en-US" sz="1600" dirty="0">
                <a:hlinkClick r:id="rId11"/>
              </a:rPr>
              <a:t>wcook7@cscc.edu</a:t>
            </a:r>
            <a:r>
              <a:rPr lang="en-US" sz="1600" dirty="0"/>
              <a:t> </a:t>
            </a:r>
          </a:p>
        </p:txBody>
      </p:sp>
      <p:sp>
        <p:nvSpPr>
          <p:cNvPr id="14" name="TextBox 13">
            <a:extLst>
              <a:ext uri="{FF2B5EF4-FFF2-40B4-BE49-F238E27FC236}">
                <a16:creationId xmlns:a16="http://schemas.microsoft.com/office/drawing/2014/main" id="{6D9AAFAD-4600-4E07-8C66-E1D1B9C900D3}"/>
              </a:ext>
            </a:extLst>
          </p:cNvPr>
          <p:cNvSpPr txBox="1"/>
          <p:nvPr/>
        </p:nvSpPr>
        <p:spPr>
          <a:xfrm>
            <a:off x="1108105" y="2126112"/>
            <a:ext cx="4650143" cy="861774"/>
          </a:xfrm>
          <a:prstGeom prst="rect">
            <a:avLst/>
          </a:prstGeom>
          <a:noFill/>
          <a:ln>
            <a:solidFill>
              <a:schemeClr val="accent1"/>
            </a:solidFill>
          </a:ln>
        </p:spPr>
        <p:txBody>
          <a:bodyPr wrap="square" rtlCol="0">
            <a:spAutoFit/>
          </a:bodyPr>
          <a:lstStyle/>
          <a:p>
            <a:r>
              <a:rPr lang="en-US" dirty="0"/>
              <a:t>NURS 1871:</a:t>
            </a:r>
          </a:p>
          <a:p>
            <a:pPr marL="285750" indent="-285750">
              <a:buClr>
                <a:schemeClr val="accent1"/>
              </a:buClr>
              <a:buFont typeface="Courier New" panose="02070309020205020404" pitchFamily="49" charset="0"/>
              <a:buChar char="o"/>
            </a:pPr>
            <a:r>
              <a:rPr lang="en-US" sz="1600" dirty="0"/>
              <a:t>Kim Stein – </a:t>
            </a:r>
            <a:r>
              <a:rPr lang="en-US" sz="1600" dirty="0">
                <a:hlinkClick r:id="rId12"/>
              </a:rPr>
              <a:t>kstein@cscc.edu</a:t>
            </a:r>
            <a:endParaRPr lang="en-US" sz="1600" dirty="0"/>
          </a:p>
          <a:p>
            <a:pPr marL="285750" indent="-285750">
              <a:buClr>
                <a:schemeClr val="accent1"/>
              </a:buClr>
              <a:buFont typeface="Courier New" panose="02070309020205020404" pitchFamily="49" charset="0"/>
              <a:buChar char="o"/>
            </a:pPr>
            <a:r>
              <a:rPr lang="en-US" sz="1600" dirty="0"/>
              <a:t>Kim Pennell – </a:t>
            </a:r>
            <a:r>
              <a:rPr lang="en-US" sz="1600" dirty="0">
                <a:hlinkClick r:id="rId12"/>
              </a:rPr>
              <a:t>kpennell@cscc.edu</a:t>
            </a:r>
            <a:r>
              <a:rPr lang="en-US" sz="1600" dirty="0"/>
              <a:t>  </a:t>
            </a:r>
          </a:p>
        </p:txBody>
      </p:sp>
      <p:sp>
        <p:nvSpPr>
          <p:cNvPr id="15" name="TextBox 14">
            <a:extLst>
              <a:ext uri="{FF2B5EF4-FFF2-40B4-BE49-F238E27FC236}">
                <a16:creationId xmlns:a16="http://schemas.microsoft.com/office/drawing/2014/main" id="{588EABA4-A8CB-48C0-967E-78C10BBA7C8F}"/>
              </a:ext>
            </a:extLst>
          </p:cNvPr>
          <p:cNvSpPr txBox="1"/>
          <p:nvPr/>
        </p:nvSpPr>
        <p:spPr>
          <a:xfrm>
            <a:off x="6766648" y="1854470"/>
            <a:ext cx="4637050" cy="1354217"/>
          </a:xfrm>
          <a:prstGeom prst="rect">
            <a:avLst/>
          </a:prstGeom>
          <a:noFill/>
          <a:ln>
            <a:solidFill>
              <a:schemeClr val="accent1"/>
            </a:solidFill>
          </a:ln>
        </p:spPr>
        <p:txBody>
          <a:bodyPr wrap="square" rtlCol="0">
            <a:spAutoFit/>
          </a:bodyPr>
          <a:lstStyle/>
          <a:p>
            <a:r>
              <a:rPr lang="en-US" dirty="0"/>
              <a:t>NURS 1873:</a:t>
            </a:r>
          </a:p>
          <a:p>
            <a:pPr marL="285750" indent="-285750">
              <a:buClr>
                <a:schemeClr val="accent1"/>
              </a:buClr>
              <a:buFont typeface="Courier New" panose="02070309020205020404" pitchFamily="49" charset="0"/>
              <a:buChar char="o"/>
            </a:pPr>
            <a:r>
              <a:rPr lang="en-US" sz="1600" dirty="0"/>
              <a:t>Jill Ritchey – </a:t>
            </a:r>
            <a:r>
              <a:rPr lang="en-US" sz="1600" dirty="0">
                <a:hlinkClick r:id="rId12"/>
              </a:rPr>
              <a:t>jritche1@cscc.edu</a:t>
            </a:r>
            <a:endParaRPr lang="en-US" sz="1600" dirty="0"/>
          </a:p>
          <a:p>
            <a:pPr marL="285750" indent="-285750">
              <a:buClr>
                <a:schemeClr val="accent1"/>
              </a:buClr>
              <a:buFont typeface="Courier New" panose="02070309020205020404" pitchFamily="49" charset="0"/>
              <a:buChar char="o"/>
            </a:pPr>
            <a:r>
              <a:rPr lang="en-US" sz="1600" dirty="0"/>
              <a:t>Katelyn Zag – </a:t>
            </a:r>
            <a:r>
              <a:rPr lang="en-US" sz="1600" dirty="0">
                <a:hlinkClick r:id="rId12"/>
              </a:rPr>
              <a:t>kzag@cscc.edu</a:t>
            </a:r>
            <a:endParaRPr lang="en-US" sz="1600" dirty="0"/>
          </a:p>
          <a:p>
            <a:pPr marL="285750" indent="-285750">
              <a:buClr>
                <a:schemeClr val="accent1"/>
              </a:buClr>
              <a:buFont typeface="Courier New" panose="02070309020205020404" pitchFamily="49" charset="0"/>
              <a:buChar char="o"/>
            </a:pPr>
            <a:r>
              <a:rPr lang="en-US" sz="1600" dirty="0"/>
              <a:t>Heather Less – </a:t>
            </a:r>
            <a:r>
              <a:rPr lang="en-US" sz="1600" dirty="0">
                <a:hlinkClick r:id="rId13"/>
              </a:rPr>
              <a:t>hless@cscc.edu</a:t>
            </a:r>
            <a:endParaRPr lang="en-US" sz="1600" dirty="0"/>
          </a:p>
          <a:p>
            <a:pPr marL="285750" indent="-285750">
              <a:buClr>
                <a:schemeClr val="accent1"/>
              </a:buClr>
              <a:buFont typeface="Courier New" panose="02070309020205020404" pitchFamily="49" charset="0"/>
              <a:buChar char="o"/>
            </a:pPr>
            <a:r>
              <a:rPr lang="en-US" sz="1600" dirty="0"/>
              <a:t>Megan Jackson – </a:t>
            </a:r>
            <a:r>
              <a:rPr lang="en-US" sz="1600" dirty="0">
                <a:hlinkClick r:id="rId14"/>
              </a:rPr>
              <a:t>mjackson135@cscc.edu</a:t>
            </a:r>
            <a:endParaRPr lang="en-US" sz="1600" dirty="0"/>
          </a:p>
        </p:txBody>
      </p:sp>
      <p:sp>
        <p:nvSpPr>
          <p:cNvPr id="16" name="TextBox 15">
            <a:extLst>
              <a:ext uri="{FF2B5EF4-FFF2-40B4-BE49-F238E27FC236}">
                <a16:creationId xmlns:a16="http://schemas.microsoft.com/office/drawing/2014/main" id="{262B250E-4C31-4375-906E-E3C752685E22}"/>
              </a:ext>
            </a:extLst>
          </p:cNvPr>
          <p:cNvSpPr txBox="1"/>
          <p:nvPr/>
        </p:nvSpPr>
        <p:spPr>
          <a:xfrm>
            <a:off x="1105517" y="3152784"/>
            <a:ext cx="4652731" cy="861774"/>
          </a:xfrm>
          <a:prstGeom prst="rect">
            <a:avLst/>
          </a:prstGeom>
          <a:noFill/>
          <a:ln>
            <a:solidFill>
              <a:schemeClr val="accent1"/>
            </a:solidFill>
          </a:ln>
        </p:spPr>
        <p:txBody>
          <a:bodyPr wrap="square" rtlCol="0">
            <a:spAutoFit/>
          </a:bodyPr>
          <a:lstStyle/>
          <a:p>
            <a:r>
              <a:rPr lang="en-US" dirty="0"/>
              <a:t>NURS 2864:</a:t>
            </a:r>
          </a:p>
          <a:p>
            <a:pPr marL="285750" indent="-285750">
              <a:buClr>
                <a:schemeClr val="accent1"/>
              </a:buClr>
              <a:buFont typeface="Courier New" panose="02070309020205020404" pitchFamily="49" charset="0"/>
              <a:buChar char="o"/>
            </a:pPr>
            <a:r>
              <a:rPr lang="en-US" sz="1600" dirty="0"/>
              <a:t>Kathy McManamon – </a:t>
            </a:r>
            <a:r>
              <a:rPr lang="en-US" sz="1600" dirty="0">
                <a:hlinkClick r:id="rId15"/>
              </a:rPr>
              <a:t>kmcmanam@cscc.edu</a:t>
            </a:r>
            <a:endParaRPr lang="en-US" sz="1600" dirty="0"/>
          </a:p>
          <a:p>
            <a:pPr marL="285750" indent="-285750">
              <a:buClr>
                <a:schemeClr val="accent1"/>
              </a:buClr>
              <a:buFont typeface="Courier New" panose="02070309020205020404" pitchFamily="49" charset="0"/>
              <a:buChar char="o"/>
            </a:pPr>
            <a:r>
              <a:rPr lang="en-US" sz="1600" dirty="0"/>
              <a:t>Tara </a:t>
            </a:r>
            <a:r>
              <a:rPr lang="en-US" sz="1600" dirty="0" err="1"/>
              <a:t>Pepple</a:t>
            </a:r>
            <a:r>
              <a:rPr lang="en-US" sz="1600" dirty="0"/>
              <a:t> – </a:t>
            </a:r>
            <a:r>
              <a:rPr lang="en-US" sz="1600" dirty="0">
                <a:hlinkClick r:id="rId16"/>
              </a:rPr>
              <a:t>tpepple@cscc.edu</a:t>
            </a:r>
            <a:r>
              <a:rPr lang="en-US" sz="1600" dirty="0"/>
              <a:t> </a:t>
            </a:r>
          </a:p>
        </p:txBody>
      </p:sp>
    </p:spTree>
    <p:extLst>
      <p:ext uri="{BB962C8B-B14F-4D97-AF65-F5344CB8AC3E}">
        <p14:creationId xmlns:p14="http://schemas.microsoft.com/office/powerpoint/2010/main" val="18114942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NURS 1871 </a:t>
            </a:r>
          </a:p>
        </p:txBody>
      </p:sp>
      <p:sp>
        <p:nvSpPr>
          <p:cNvPr id="3" name="Content Placeholder 2"/>
          <p:cNvSpPr>
            <a:spLocks noGrp="1"/>
          </p:cNvSpPr>
          <p:nvPr>
            <p:ph idx="1"/>
          </p:nvPr>
        </p:nvSpPr>
        <p:spPr>
          <a:xfrm>
            <a:off x="1097280" y="1737360"/>
            <a:ext cx="10172082" cy="4233790"/>
          </a:xfrm>
        </p:spPr>
        <p:txBody>
          <a:bodyPr>
            <a:normAutofit fontScale="92500" lnSpcReduction="10000"/>
          </a:bodyPr>
          <a:lstStyle/>
          <a:p>
            <a:r>
              <a:rPr lang="en-US" dirty="0"/>
              <a:t>NURS 1871 – Fundamental Concepts of Nursing Care will be the first clinical course of the Nursing program. Please take note of the following information pertaining to this course:</a:t>
            </a:r>
          </a:p>
          <a:p>
            <a:r>
              <a:rPr lang="en-US" dirty="0"/>
              <a:t>PLEASE NOTE: There will NOT be clinical the first week of the semester.</a:t>
            </a:r>
          </a:p>
          <a:p>
            <a:pPr lvl="1"/>
            <a:r>
              <a:rPr lang="en-US" dirty="0"/>
              <a:t>If you are in the </a:t>
            </a:r>
            <a:r>
              <a:rPr lang="en-US" b="1" dirty="0"/>
              <a:t>traditional track</a:t>
            </a:r>
            <a:r>
              <a:rPr lang="en-US" dirty="0"/>
              <a:t>, you will be expected to attend lecture, seminar, lab and clinical each week. Lecture is on Tuesdays, 8A-10A; Seminar is on Tuesdays from 10A-12P or 12P-2P; Lab is on  Wednesdays from 8A-10A or 10A-12P. You will also be required to attend sixty hours of clinical over the semester. Clinicals are on one of the following days: Thursday, Friday, and Saturday. </a:t>
            </a:r>
          </a:p>
          <a:p>
            <a:pPr lvl="1"/>
            <a:r>
              <a:rPr lang="en-US" dirty="0"/>
              <a:t>If you are in the </a:t>
            </a:r>
            <a:r>
              <a:rPr lang="en-US" b="1" dirty="0"/>
              <a:t>blended track</a:t>
            </a:r>
            <a:r>
              <a:rPr lang="en-US" dirty="0"/>
              <a:t>, you will be expected to spend a minimum of four hours per week actively engaging in course content and working on online assignments (this </a:t>
            </a:r>
            <a:r>
              <a:rPr lang="en-US" b="1" dirty="0"/>
              <a:t>does not </a:t>
            </a:r>
            <a:r>
              <a:rPr lang="en-US" dirty="0"/>
              <a:t>include study time such as assigned reading). You will spend two hours in Lab per week on Wednesday 12-2P or 2-4P. You will also be required to attend sixty hours of clinical over the semester. Clinicals are on one of the following days: Thursday, Friday,  and Saturday.</a:t>
            </a:r>
          </a:p>
          <a:p>
            <a:pPr lvl="1"/>
            <a:r>
              <a:rPr lang="en-US" dirty="0"/>
              <a:t>Students </a:t>
            </a:r>
            <a:r>
              <a:rPr lang="en-US" b="1" dirty="0"/>
              <a:t>must</a:t>
            </a:r>
            <a:r>
              <a:rPr lang="en-US" dirty="0"/>
              <a:t> have uniforms by week one of the program.</a:t>
            </a:r>
          </a:p>
          <a:p>
            <a:pPr lvl="1"/>
            <a:r>
              <a:rPr lang="en-US" dirty="0"/>
              <a:t>Students </a:t>
            </a:r>
            <a:r>
              <a:rPr lang="en-US" b="1" dirty="0"/>
              <a:t>must</a:t>
            </a:r>
            <a:r>
              <a:rPr lang="en-US" dirty="0"/>
              <a:t> access </a:t>
            </a:r>
            <a:r>
              <a:rPr lang="en-US" dirty="0" err="1"/>
              <a:t>BlackBoard</a:t>
            </a:r>
            <a:r>
              <a:rPr lang="en-US" dirty="0"/>
              <a:t> prior to the first day of class in order to obtain information pertaining to the first day of class for NURS 1871 (including room assignments, reading assignments, etc.). </a:t>
            </a:r>
            <a:r>
              <a:rPr lang="en-US" b="1" dirty="0"/>
              <a:t>Important and valuable course information will be available on </a:t>
            </a:r>
            <a:r>
              <a:rPr lang="en-US" b="1" dirty="0" err="1"/>
              <a:t>BlackBoard</a:t>
            </a:r>
            <a:r>
              <a:rPr lang="en-US" b="1" dirty="0"/>
              <a:t> as soon as it becomes available, which is usually 3 days prior to the first day of class. Please listen to and review this information </a:t>
            </a:r>
            <a:r>
              <a:rPr lang="en-US" b="1" u="sng" dirty="0">
                <a:solidFill>
                  <a:srgbClr val="FF0000"/>
                </a:solidFill>
              </a:rPr>
              <a:t>prior</a:t>
            </a:r>
            <a:r>
              <a:rPr lang="en-US" b="1" dirty="0"/>
              <a:t> to the first day of class.</a:t>
            </a:r>
          </a:p>
          <a:p>
            <a:pPr marL="201168" lvl="1" indent="0">
              <a:buNone/>
            </a:pP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52114" y="0"/>
            <a:ext cx="3439886" cy="1250110"/>
          </a:xfrm>
          <a:prstGeom prst="rect">
            <a:avLst/>
          </a:prstGeom>
        </p:spPr>
      </p:pic>
    </p:spTree>
    <p:extLst>
      <p:ext uri="{BB962C8B-B14F-4D97-AF65-F5344CB8AC3E}">
        <p14:creationId xmlns:p14="http://schemas.microsoft.com/office/powerpoint/2010/main" val="29857054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NURC 1104 </a:t>
            </a:r>
          </a:p>
        </p:txBody>
      </p:sp>
      <p:sp>
        <p:nvSpPr>
          <p:cNvPr id="3" name="Content Placeholder 2"/>
          <p:cNvSpPr>
            <a:spLocks noGrp="1"/>
          </p:cNvSpPr>
          <p:nvPr>
            <p:ph idx="1"/>
          </p:nvPr>
        </p:nvSpPr>
        <p:spPr/>
        <p:txBody>
          <a:bodyPr>
            <a:normAutofit lnSpcReduction="10000"/>
          </a:bodyPr>
          <a:lstStyle/>
          <a:p>
            <a:r>
              <a:rPr lang="en-US" dirty="0"/>
              <a:t>NURC 1104 – Basic Care Skills is a co-requisite to NURS 1871. Please take note of the following information:</a:t>
            </a:r>
          </a:p>
          <a:p>
            <a:pPr lvl="1"/>
            <a:r>
              <a:rPr lang="en-US" dirty="0"/>
              <a:t>NURC 1104 is a skills-based course.</a:t>
            </a:r>
          </a:p>
          <a:p>
            <a:pPr lvl="1"/>
            <a:r>
              <a:rPr lang="en-US" sz="1700" dirty="0"/>
              <a:t>NURC 1104 meets one day per week for lecture. NURC 1104 also meets three hours per week that consists of learning skills and competency checks in lab.</a:t>
            </a:r>
          </a:p>
          <a:p>
            <a:pPr lvl="1"/>
            <a:r>
              <a:rPr lang="en-US" dirty="0"/>
              <a:t>You will be assigned a lab coach to assist with skills at the bedside. Your lab coach will stay the same throughout the semester.</a:t>
            </a:r>
          </a:p>
          <a:p>
            <a:pPr lvl="1"/>
            <a:r>
              <a:rPr lang="en-US" dirty="0"/>
              <a:t>If you miss a lab, that lab must be made up. It is your responsibility to schedule a make-up time with your instructor.</a:t>
            </a:r>
          </a:p>
          <a:p>
            <a:pPr lvl="1"/>
            <a:r>
              <a:rPr lang="en-US" dirty="0"/>
              <a:t>Students are expected, and have a responsibility to come to class prepared:</a:t>
            </a:r>
          </a:p>
          <a:p>
            <a:pPr lvl="3"/>
            <a:r>
              <a:rPr lang="en-US" dirty="0"/>
              <a:t>Having completed reading, assignments, reviewed skills and have skills sheets available in class either with your laptop or printed and ready to participate</a:t>
            </a:r>
          </a:p>
          <a:p>
            <a:pPr lvl="3"/>
            <a:r>
              <a:rPr lang="en-US" dirty="0"/>
              <a:t>Come to class on time</a:t>
            </a:r>
          </a:p>
          <a:p>
            <a:pPr lvl="3">
              <a:spcBef>
                <a:spcPts val="0"/>
              </a:spcBef>
            </a:pPr>
            <a:r>
              <a:rPr lang="en-US" dirty="0"/>
              <a:t>Wear casual clothes. (If you chose to wear school uniform or scrubs, the attire needs to be laundered from your last clinical or work.) Follow nursing student handbook.</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52114" y="0"/>
            <a:ext cx="3439886" cy="1250110"/>
          </a:xfrm>
          <a:prstGeom prst="rect">
            <a:avLst/>
          </a:prstGeom>
        </p:spPr>
      </p:pic>
    </p:spTree>
    <p:extLst>
      <p:ext uri="{BB962C8B-B14F-4D97-AF65-F5344CB8AC3E}">
        <p14:creationId xmlns:p14="http://schemas.microsoft.com/office/powerpoint/2010/main" val="22887328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b="1" dirty="0"/>
              <a:t>Additional NURS Clinical Courses Overview</a:t>
            </a:r>
          </a:p>
        </p:txBody>
      </p:sp>
      <p:sp>
        <p:nvSpPr>
          <p:cNvPr id="3" name="Content Placeholder 2"/>
          <p:cNvSpPr>
            <a:spLocks noGrp="1"/>
          </p:cNvSpPr>
          <p:nvPr>
            <p:ph idx="1"/>
          </p:nvPr>
        </p:nvSpPr>
        <p:spPr>
          <a:xfrm>
            <a:off x="504825" y="1845734"/>
            <a:ext cx="11201400" cy="4023360"/>
          </a:xfrm>
        </p:spPr>
        <p:txBody>
          <a:bodyPr>
            <a:normAutofit/>
          </a:bodyPr>
          <a:lstStyle/>
          <a:p>
            <a:r>
              <a:rPr lang="en-US" sz="2800" dirty="0"/>
              <a:t>Expected weekly in-class commitment:</a:t>
            </a:r>
          </a:p>
          <a:p>
            <a:pPr>
              <a:buFont typeface="Arial"/>
              <a:buChar char="•"/>
            </a:pPr>
            <a:r>
              <a:rPr lang="en-US" sz="2800" b="1" dirty="0"/>
              <a:t>1873:</a:t>
            </a:r>
            <a:r>
              <a:rPr lang="en-US" sz="2800" dirty="0"/>
              <a:t> 2 hours lecture, 2.5 hours seminar, 4 hours lab, 10 hours clinical </a:t>
            </a:r>
          </a:p>
          <a:p>
            <a:pPr>
              <a:buFont typeface="Arial"/>
              <a:buChar char="•"/>
            </a:pPr>
            <a:r>
              <a:rPr lang="en-US" sz="2800" b="1" dirty="0"/>
              <a:t>2864:</a:t>
            </a:r>
            <a:r>
              <a:rPr lang="en-US" sz="2800" dirty="0"/>
              <a:t> 1 hour lecture, 2 hours seminar, 4 hours lab, 8 hours clinical</a:t>
            </a:r>
          </a:p>
          <a:p>
            <a:pPr>
              <a:buFont typeface="Arial"/>
              <a:buChar char="•"/>
            </a:pPr>
            <a:r>
              <a:rPr lang="en-US" sz="2800" b="1" dirty="0"/>
              <a:t>2866: </a:t>
            </a:r>
            <a:r>
              <a:rPr lang="en-US" sz="2800" dirty="0"/>
              <a:t>2 hours lecture,  2 hours seminar, 4 hours lab, 6 hours clinical</a:t>
            </a:r>
            <a:endParaRPr lang="en-US" sz="2800" b="1" dirty="0"/>
          </a:p>
          <a:p>
            <a:pPr>
              <a:buFont typeface="Arial"/>
              <a:buChar char="•"/>
            </a:pPr>
            <a:r>
              <a:rPr lang="en-US" sz="2800" b="1" dirty="0"/>
              <a:t>2872:</a:t>
            </a:r>
            <a:r>
              <a:rPr lang="en-US" sz="2800" dirty="0"/>
              <a:t> 2 hours lecture, 2 hours seminar, 8 hours clinical</a:t>
            </a:r>
          </a:p>
          <a:p>
            <a:pPr>
              <a:buFont typeface="Arial"/>
              <a:buChar char="•"/>
            </a:pPr>
            <a:r>
              <a:rPr lang="en-US" sz="2800" b="1" dirty="0"/>
              <a:t>2873:</a:t>
            </a:r>
            <a:r>
              <a:rPr lang="en-US" sz="2800" dirty="0"/>
              <a:t> 2 hours lecture, 2 hours seminar, 2 hours simulation, 16 hours clinical</a:t>
            </a:r>
          </a:p>
        </p:txBody>
      </p:sp>
    </p:spTree>
    <p:extLst>
      <p:ext uri="{BB962C8B-B14F-4D97-AF65-F5344CB8AC3E}">
        <p14:creationId xmlns:p14="http://schemas.microsoft.com/office/powerpoint/2010/main" val="7692261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Pharmacology Courses</a:t>
            </a:r>
          </a:p>
        </p:txBody>
      </p:sp>
      <p:sp>
        <p:nvSpPr>
          <p:cNvPr id="3" name="Content Placeholder 2"/>
          <p:cNvSpPr>
            <a:spLocks noGrp="1"/>
          </p:cNvSpPr>
          <p:nvPr>
            <p:ph idx="1"/>
          </p:nvPr>
        </p:nvSpPr>
        <p:spPr/>
        <p:txBody>
          <a:bodyPr/>
          <a:lstStyle/>
          <a:p>
            <a:r>
              <a:rPr lang="en-US" dirty="0"/>
              <a:t>The current Nursing curriculum consists of three pharmacology courses – NURS 1140, NURS 1141 and NURS 2042. Please take note of the following information:</a:t>
            </a:r>
          </a:p>
          <a:p>
            <a:pPr lvl="1"/>
            <a:r>
              <a:rPr lang="en-US" dirty="0"/>
              <a:t>All three pharmacology courses are </a:t>
            </a:r>
            <a:r>
              <a:rPr lang="en-US" b="1" dirty="0"/>
              <a:t>web based </a:t>
            </a:r>
            <a:r>
              <a:rPr lang="en-US" dirty="0"/>
              <a:t>(all instructional and laboratory sessions are completed in an online setting), regardless of whether you are in the blended or traditional track. </a:t>
            </a:r>
          </a:p>
          <a:p>
            <a:pPr lvl="1"/>
            <a:r>
              <a:rPr lang="en-US" dirty="0"/>
              <a:t>All pharmacology tests must be taken in the testing center.</a:t>
            </a:r>
          </a:p>
          <a:p>
            <a:pPr lvl="1"/>
            <a:r>
              <a:rPr lang="en-US" dirty="0"/>
              <a:t>You must pass your clinical course in order to move ahead to the next pharmacology course, as the previous clinical course is a pre-requisites to the next pharmacology course. Please refer to the ADN Student Handbook regarding Nursing Program Progression.</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52114" y="0"/>
            <a:ext cx="3439886" cy="1250110"/>
          </a:xfrm>
          <a:prstGeom prst="rect">
            <a:avLst/>
          </a:prstGeom>
        </p:spPr>
      </p:pic>
    </p:spTree>
    <p:extLst>
      <p:ext uri="{BB962C8B-B14F-4D97-AF65-F5344CB8AC3E}">
        <p14:creationId xmlns:p14="http://schemas.microsoft.com/office/powerpoint/2010/main" val="6329892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Uniforms &amp; Dress Code</a:t>
            </a:r>
          </a:p>
        </p:txBody>
      </p:sp>
      <p:sp>
        <p:nvSpPr>
          <p:cNvPr id="3" name="Content Placeholder 2"/>
          <p:cNvSpPr>
            <a:spLocks noGrp="1"/>
          </p:cNvSpPr>
          <p:nvPr>
            <p:ph idx="1"/>
          </p:nvPr>
        </p:nvSpPr>
        <p:spPr>
          <a:xfrm>
            <a:off x="1097280" y="1845734"/>
            <a:ext cx="10058400" cy="4464450"/>
          </a:xfrm>
        </p:spPr>
        <p:txBody>
          <a:bodyPr>
            <a:normAutofit fontScale="92500" lnSpcReduction="20000"/>
          </a:bodyPr>
          <a:lstStyle/>
          <a:p>
            <a:r>
              <a:rPr lang="en-US" sz="1800" dirty="0"/>
              <a:t>The Nursing Student Dress Code is </a:t>
            </a:r>
            <a:r>
              <a:rPr lang="en-US" sz="1800" b="1" dirty="0"/>
              <a:t>extensive.</a:t>
            </a:r>
            <a:r>
              <a:rPr lang="en-US" sz="1800" dirty="0"/>
              <a:t> We will cover general points in this presentation, however, we </a:t>
            </a:r>
            <a:r>
              <a:rPr lang="en-US" sz="1800" b="1" dirty="0"/>
              <a:t>strongly advise</a:t>
            </a:r>
            <a:r>
              <a:rPr lang="en-US" sz="1800" dirty="0"/>
              <a:t> you to become familiar with the dress code policy in its entirety, as you will be held accountable for such in lab and clinical. Failure to abide by any dress code policy set forth by Columbus State Community College Nursing Department can result in dismissal from clinical.</a:t>
            </a:r>
          </a:p>
          <a:p>
            <a:r>
              <a:rPr lang="en-US" sz="1800" b="1" dirty="0"/>
              <a:t>CSCC Nursing Student Uniform </a:t>
            </a:r>
            <a:r>
              <a:rPr lang="en-US" sz="1200" i="1" dirty="0"/>
              <a:t>(ADN Program Student Handbook, </a:t>
            </a:r>
            <a:r>
              <a:rPr lang="en-US" sz="1200" i="1" dirty="0" err="1"/>
              <a:t>pg</a:t>
            </a:r>
            <a:r>
              <a:rPr lang="en-US" sz="1200" i="1" dirty="0"/>
              <a:t> 41-43)</a:t>
            </a:r>
          </a:p>
          <a:p>
            <a:pPr lvl="1"/>
            <a:r>
              <a:rPr lang="en-US" dirty="0"/>
              <a:t>CSCC photo identification badge, watch with second hand and stethoscope.</a:t>
            </a:r>
          </a:p>
          <a:p>
            <a:pPr lvl="1"/>
            <a:r>
              <a:rPr lang="en-US" dirty="0"/>
              <a:t>Navy blue lab jacket with CSCC nursing student patch is optional, and is the only additional part of the uniform to be worn. No other jackets, sweaters, or coverings may be worn.</a:t>
            </a:r>
          </a:p>
          <a:p>
            <a:pPr lvl="1"/>
            <a:r>
              <a:rPr lang="en-US" dirty="0"/>
              <a:t>All white t-shirts may be worn under the uniform.</a:t>
            </a:r>
          </a:p>
          <a:p>
            <a:pPr lvl="1"/>
            <a:r>
              <a:rPr lang="en-US" dirty="0"/>
              <a:t>Pregnant students may wear a white maternity uniform top to which a CSCC nursing student patch has been applied and navy blue maternity uniform pants.</a:t>
            </a:r>
          </a:p>
          <a:p>
            <a:pPr lvl="1"/>
            <a:r>
              <a:rPr lang="en-US" dirty="0"/>
              <a:t>Uniforms are to be laundered after each clinical day.</a:t>
            </a:r>
          </a:p>
          <a:p>
            <a:pPr lvl="1"/>
            <a:r>
              <a:rPr lang="en-US" dirty="0"/>
              <a:t>The CSCC Nursing Student polo shirt is worn in designated clinical areas per faculty instruction.</a:t>
            </a:r>
          </a:p>
          <a:p>
            <a:pPr lvl="1"/>
            <a:r>
              <a:rPr lang="en-US" dirty="0">
                <a:effectLst/>
              </a:rPr>
              <a:t>Shoes must look professional with the uniform and be either white, gray, black, or navy blue</a:t>
            </a:r>
            <a:r>
              <a:rPr lang="en-US" dirty="0">
                <a:effectLst/>
                <a:latin typeface="Arial" panose="020B0604020202020204" pitchFamily="34" charset="0"/>
              </a:rPr>
              <a:t>. </a:t>
            </a:r>
            <a:r>
              <a:rPr lang="en-US" sz="1200" i="1" dirty="0"/>
              <a:t>(full guidelines on p. 46 of the handbook)</a:t>
            </a:r>
          </a:p>
          <a:p>
            <a:pPr lvl="1"/>
            <a:r>
              <a:rPr lang="en-US" dirty="0"/>
              <a:t>Socks or hosiery are required to be worn with the uniform.</a:t>
            </a:r>
          </a:p>
          <a:p>
            <a:pPr lvl="1"/>
            <a:r>
              <a:rPr lang="en-US" dirty="0"/>
              <a:t>Please refer to the Nursing Skills Lab slide for specifics regarding appropriate attire during your lab experiences.</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52114" y="0"/>
            <a:ext cx="3439886" cy="1250110"/>
          </a:xfrm>
          <a:prstGeom prst="rect">
            <a:avLst/>
          </a:prstGeom>
        </p:spPr>
      </p:pic>
    </p:spTree>
    <p:extLst>
      <p:ext uri="{BB962C8B-B14F-4D97-AF65-F5344CB8AC3E}">
        <p14:creationId xmlns:p14="http://schemas.microsoft.com/office/powerpoint/2010/main" val="36864807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ADN 	BSN</a:t>
            </a:r>
          </a:p>
        </p:txBody>
      </p:sp>
      <p:sp>
        <p:nvSpPr>
          <p:cNvPr id="3" name="Content Placeholder 2"/>
          <p:cNvSpPr>
            <a:spLocks noGrp="1"/>
          </p:cNvSpPr>
          <p:nvPr>
            <p:ph idx="1"/>
          </p:nvPr>
        </p:nvSpPr>
        <p:spPr/>
        <p:txBody>
          <a:bodyPr/>
          <a:lstStyle/>
          <a:p>
            <a:r>
              <a:rPr lang="en-US" sz="1800" dirty="0"/>
              <a:t>The Columbus State Community College Nursing Program stresses the importance of furthering your education after obtaining an Associate Degree in Nursing. The Nursing Program has partnered with many Colleges and Universities to offer our students a seamless progression towards a Bachelor of Science in Nursing. For more information on pathways, please click the cloud below. You may also contact the Health and Human Services Advising Department, or email Katelyn Zag, Nursing Instructor at kzag@cscc.edu.</a:t>
            </a:r>
          </a:p>
          <a:p>
            <a:endParaRPr lang="en-US" dirty="0"/>
          </a:p>
          <a:p>
            <a:endParaRPr lang="en-US" dirty="0"/>
          </a:p>
          <a:p>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52114" y="0"/>
            <a:ext cx="3439886" cy="1250110"/>
          </a:xfrm>
          <a:prstGeom prst="rect">
            <a:avLst/>
          </a:prstGeom>
        </p:spPr>
      </p:pic>
      <p:sp>
        <p:nvSpPr>
          <p:cNvPr id="5" name="Right Arrow 4"/>
          <p:cNvSpPr/>
          <p:nvPr/>
        </p:nvSpPr>
        <p:spPr>
          <a:xfrm>
            <a:off x="2388972" y="1079157"/>
            <a:ext cx="576650" cy="53545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loud 5">
            <a:hlinkClick r:id="rId3"/>
          </p:cNvPr>
          <p:cNvSpPr/>
          <p:nvPr/>
        </p:nvSpPr>
        <p:spPr>
          <a:xfrm>
            <a:off x="4115803" y="3943402"/>
            <a:ext cx="3197572" cy="1670319"/>
          </a:xfrm>
          <a:prstGeom prst="cloud">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i="1" dirty="0"/>
              <a:t>Columbus State Community College Preferred Pathways</a:t>
            </a:r>
          </a:p>
        </p:txBody>
      </p:sp>
    </p:spTree>
    <p:extLst>
      <p:ext uri="{BB962C8B-B14F-4D97-AF65-F5344CB8AC3E}">
        <p14:creationId xmlns:p14="http://schemas.microsoft.com/office/powerpoint/2010/main" val="19436631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Traditional vs. Blended Tracks</a:t>
            </a:r>
          </a:p>
        </p:txBody>
      </p:sp>
      <p:sp>
        <p:nvSpPr>
          <p:cNvPr id="3" name="Content Placeholder 2"/>
          <p:cNvSpPr>
            <a:spLocks noGrp="1"/>
          </p:cNvSpPr>
          <p:nvPr>
            <p:ph idx="1"/>
          </p:nvPr>
        </p:nvSpPr>
        <p:spPr/>
        <p:txBody>
          <a:bodyPr/>
          <a:lstStyle/>
          <a:p>
            <a:r>
              <a:rPr lang="en-US" sz="1800" dirty="0"/>
              <a:t>In order to be successful in the Nursing Program, it is important to understand the differences between the two tracks, and what will be required in each. The content you receive will be the same in both tracks; however, as different teaching and learning strategies are employed, there will be a notable difference in how the content is delivered. </a:t>
            </a:r>
          </a:p>
          <a:p>
            <a:pPr lvl="1"/>
            <a:r>
              <a:rPr lang="en-US" dirty="0"/>
              <a:t>The traditional track is strongly structured and requires in-person attendance for all components of the course – lecture, seminar, lab and clinical. </a:t>
            </a:r>
          </a:p>
          <a:p>
            <a:pPr lvl="1"/>
            <a:r>
              <a:rPr lang="en-US" dirty="0"/>
              <a:t>The blended track is asynchronous. The blended track delivers lecture and seminar assignments online, with the guidance of </a:t>
            </a:r>
            <a:r>
              <a:rPr lang="en-US" dirty="0" err="1"/>
              <a:t>BlackBoard</a:t>
            </a:r>
            <a:r>
              <a:rPr lang="en-US" dirty="0"/>
              <a:t>, and allows students to complete their work on their own time within a certain time frame. </a:t>
            </a:r>
            <a:r>
              <a:rPr lang="en-US" b="1" dirty="0"/>
              <a:t>For students in the blended track, in-person attendance is still required for lab and clinical components of the course.</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52114" y="0"/>
            <a:ext cx="3439886" cy="1250110"/>
          </a:xfrm>
          <a:prstGeom prst="rect">
            <a:avLst/>
          </a:prstGeom>
        </p:spPr>
      </p:pic>
    </p:spTree>
    <p:extLst>
      <p:ext uri="{BB962C8B-B14F-4D97-AF65-F5344CB8AC3E}">
        <p14:creationId xmlns:p14="http://schemas.microsoft.com/office/powerpoint/2010/main" val="12389076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D01602-303E-47A9-BD76-BF4F3BE54CBD}"/>
              </a:ext>
            </a:extLst>
          </p:cNvPr>
          <p:cNvSpPr>
            <a:spLocks noGrp="1"/>
          </p:cNvSpPr>
          <p:nvPr>
            <p:ph type="title"/>
          </p:nvPr>
        </p:nvSpPr>
        <p:spPr/>
        <p:txBody>
          <a:bodyPr/>
          <a:lstStyle/>
          <a:p>
            <a:r>
              <a:rPr lang="en-US" dirty="0" err="1"/>
              <a:t>Covid</a:t>
            </a:r>
            <a:r>
              <a:rPr lang="en-US" dirty="0"/>
              <a:t> – 19 	Information</a:t>
            </a:r>
          </a:p>
        </p:txBody>
      </p:sp>
      <p:sp>
        <p:nvSpPr>
          <p:cNvPr id="3" name="Content Placeholder 2">
            <a:extLst>
              <a:ext uri="{FF2B5EF4-FFF2-40B4-BE49-F238E27FC236}">
                <a16:creationId xmlns:a16="http://schemas.microsoft.com/office/drawing/2014/main" id="{FB941D46-7AA3-4AF4-89A5-539DE205C523}"/>
              </a:ext>
            </a:extLst>
          </p:cNvPr>
          <p:cNvSpPr>
            <a:spLocks noGrp="1"/>
          </p:cNvSpPr>
          <p:nvPr>
            <p:ph idx="1"/>
          </p:nvPr>
        </p:nvSpPr>
        <p:spPr>
          <a:xfrm>
            <a:off x="1097280" y="1845733"/>
            <a:ext cx="10058400" cy="4336235"/>
          </a:xfrm>
        </p:spPr>
        <p:txBody>
          <a:bodyPr>
            <a:normAutofit/>
          </a:bodyPr>
          <a:lstStyle/>
          <a:p>
            <a:pPr marL="0" indent="0">
              <a:buNone/>
            </a:pPr>
            <a:r>
              <a:rPr lang="en-US" dirty="0"/>
              <a:t> The Nursing Department is making every attempt to keep our students informed of the latest information available regarding how the pandemic is affecting our curriculum.  Information changes day to day and hour to hour.  Please use the provided link to keep up to date on the college wide information that dictates the Nursing Department.  </a:t>
            </a:r>
          </a:p>
          <a:p>
            <a:pPr marL="0" indent="0">
              <a:buNone/>
            </a:pPr>
            <a:r>
              <a:rPr lang="en-US" dirty="0">
                <a:hlinkClick r:id="rId2"/>
              </a:rPr>
              <a:t>https://www.cscc.edu/about/coronavirus/#latest</a:t>
            </a:r>
            <a:endParaRPr lang="en-US" dirty="0"/>
          </a:p>
          <a:p>
            <a:pPr marL="0" indent="0">
              <a:buNone/>
            </a:pPr>
            <a:r>
              <a:rPr lang="en-US" dirty="0"/>
              <a:t>At the time this presentation is being created, the college has lifted mask mandates.  Courses are planning to run in person as noted on your section listing on the website.</a:t>
            </a:r>
          </a:p>
          <a:p>
            <a:pPr marL="0" indent="0">
              <a:buNone/>
            </a:pPr>
            <a:r>
              <a:rPr lang="en-US" dirty="0"/>
              <a:t>Please be aware that changes to the delivery of the curriculum can change quickly. </a:t>
            </a:r>
          </a:p>
        </p:txBody>
      </p:sp>
    </p:spTree>
    <p:extLst>
      <p:ext uri="{BB962C8B-B14F-4D97-AF65-F5344CB8AC3E}">
        <p14:creationId xmlns:p14="http://schemas.microsoft.com/office/powerpoint/2010/main" val="264374888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Nursing Skills Lab</a:t>
            </a:r>
          </a:p>
        </p:txBody>
      </p:sp>
      <p:sp>
        <p:nvSpPr>
          <p:cNvPr id="3" name="Content Placeholder 2"/>
          <p:cNvSpPr>
            <a:spLocks noGrp="1"/>
          </p:cNvSpPr>
          <p:nvPr>
            <p:ph idx="1"/>
          </p:nvPr>
        </p:nvSpPr>
        <p:spPr>
          <a:xfrm>
            <a:off x="1097280" y="1845734"/>
            <a:ext cx="10188558" cy="4349120"/>
          </a:xfrm>
        </p:spPr>
        <p:txBody>
          <a:bodyPr>
            <a:normAutofit/>
          </a:bodyPr>
          <a:lstStyle/>
          <a:p>
            <a:r>
              <a:rPr lang="en-US" sz="1900" dirty="0"/>
              <a:t>The Nursing Skills labs are located on the 4</a:t>
            </a:r>
            <a:r>
              <a:rPr lang="en-US" sz="1900" baseline="30000" dirty="0"/>
              <a:t>th</a:t>
            </a:r>
            <a:r>
              <a:rPr lang="en-US" sz="1900" dirty="0"/>
              <a:t> floor of Union Hall in rooms 432 and 435. The Nursing Skills lab is where you will practice and develop new skills discussed in lectures. The labs are managed and organized by Susan MacDowell and Wendy Cook. Listed below are rules and policies you should familiarize yourself with prior to your first time in lab:</a:t>
            </a:r>
          </a:p>
          <a:p>
            <a:pPr lvl="1"/>
            <a:r>
              <a:rPr lang="en-US" sz="1600" dirty="0"/>
              <a:t>No flip flops, open toed shoes or high heels; no low cut shirts; no short skirts or shorts; wear student uniform for competencies.</a:t>
            </a:r>
          </a:p>
          <a:p>
            <a:pPr lvl="1"/>
            <a:r>
              <a:rPr lang="en-US" sz="1600" dirty="0"/>
              <a:t>Wear white CSCC nursing student nametag to lab.</a:t>
            </a:r>
          </a:p>
          <a:p>
            <a:pPr lvl="1"/>
            <a:r>
              <a:rPr lang="en-US" sz="1600" dirty="0"/>
              <a:t>No food or drink in the skills lab.</a:t>
            </a:r>
          </a:p>
          <a:p>
            <a:pPr lvl="1"/>
            <a:r>
              <a:rPr lang="en-US" sz="1600" dirty="0"/>
              <a:t>Wash hands prior to handling mannequins.</a:t>
            </a:r>
          </a:p>
          <a:p>
            <a:pPr lvl="1"/>
            <a:r>
              <a:rPr lang="en-US" sz="1600" dirty="0"/>
              <a:t>Leave beds and bedsides neat and clean.</a:t>
            </a:r>
          </a:p>
          <a:p>
            <a:pPr lvl="1"/>
            <a:r>
              <a:rPr lang="en-US" sz="1600" dirty="0"/>
              <a:t>Mannequins can be moved carefully by two students.</a:t>
            </a:r>
          </a:p>
          <a:p>
            <a:pPr lvl="1"/>
            <a:r>
              <a:rPr lang="en-US" sz="1600" dirty="0"/>
              <a:t>Open lab for practicing skills is available to all students in our program. Open hours are listed on the bulletin board outside UN 432 and on </a:t>
            </a:r>
            <a:r>
              <a:rPr lang="en-US" sz="1600" dirty="0" err="1"/>
              <a:t>BlackBoard</a:t>
            </a:r>
            <a:r>
              <a:rPr lang="en-US" sz="1600" dirty="0"/>
              <a:t>.</a:t>
            </a:r>
          </a:p>
          <a:p>
            <a:pPr lvl="1"/>
            <a:r>
              <a:rPr lang="en-US" sz="1600" dirty="0"/>
              <a:t>Cell phones off in lab. No videotaping or photographs allowed in lab.</a:t>
            </a:r>
          </a:p>
          <a:p>
            <a:pPr lvl="1"/>
            <a:r>
              <a:rPr lang="en-US" sz="1600" dirty="0"/>
              <a:t>Skills lab is to be used only by CSCC nursing students or nursing faculty and staff.</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52114" y="0"/>
            <a:ext cx="3439886" cy="1250110"/>
          </a:xfrm>
          <a:prstGeom prst="rect">
            <a:avLst/>
          </a:prstGeom>
        </p:spPr>
      </p:pic>
    </p:spTree>
    <p:extLst>
      <p:ext uri="{BB962C8B-B14F-4D97-AF65-F5344CB8AC3E}">
        <p14:creationId xmlns:p14="http://schemas.microsoft.com/office/powerpoint/2010/main" val="14110052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04225"/>
            <a:ext cx="10058400" cy="1450757"/>
          </a:xfrm>
        </p:spPr>
        <p:txBody>
          <a:bodyPr/>
          <a:lstStyle/>
          <a:p>
            <a:r>
              <a:rPr lang="en-US" dirty="0"/>
              <a:t>Health Records Office	</a:t>
            </a:r>
          </a:p>
        </p:txBody>
      </p:sp>
      <p:sp>
        <p:nvSpPr>
          <p:cNvPr id="3" name="Content Placeholder 2"/>
          <p:cNvSpPr>
            <a:spLocks noGrp="1"/>
          </p:cNvSpPr>
          <p:nvPr>
            <p:ph idx="1"/>
          </p:nvPr>
        </p:nvSpPr>
        <p:spPr>
          <a:xfrm>
            <a:off x="1097280" y="1746880"/>
            <a:ext cx="10058400" cy="4023360"/>
          </a:xfrm>
        </p:spPr>
        <p:txBody>
          <a:bodyPr/>
          <a:lstStyle/>
          <a:p>
            <a:r>
              <a:rPr lang="en-US" sz="1500" dirty="0"/>
              <a:t>If you have not submitted a previous health record to the Health Records Office, you must complete all items of the Nursing health record available on our website. Incomplete records are not accepted. Your health record must remain up to date to register for clinical courses.  </a:t>
            </a:r>
            <a:r>
              <a:rPr lang="en-US" sz="1500" b="1" dirty="0"/>
              <a:t>It is your responsibility to ensure your health record is complete for each registration period. </a:t>
            </a:r>
            <a:r>
              <a:rPr lang="en-US" sz="1500" dirty="0"/>
              <a:t>Health record deadlines are listed on our website. Please make photocopies for your own file </a:t>
            </a:r>
            <a:r>
              <a:rPr lang="en-US" sz="1500" u="sng" dirty="0"/>
              <a:t>prior</a:t>
            </a:r>
            <a:r>
              <a:rPr lang="en-US" sz="1500" dirty="0"/>
              <a:t> to submitting your updated documents to the health records office. Please click the cloud below to access the health records website.</a:t>
            </a:r>
          </a:p>
          <a:p>
            <a:r>
              <a:rPr lang="en-US" sz="1500" dirty="0"/>
              <a:t>How to submit a Health Record:</a:t>
            </a:r>
          </a:p>
          <a:p>
            <a:pPr lvl="1"/>
            <a:r>
              <a:rPr lang="en-US" sz="1400" dirty="0"/>
              <a:t>You may choose to scan and email your documents in PDF format to </a:t>
            </a:r>
            <a:r>
              <a:rPr lang="en-US" sz="1400" u="sng" dirty="0"/>
              <a:t>healthrecords@cscc.edu</a:t>
            </a:r>
            <a:r>
              <a:rPr lang="en-US" sz="1400" dirty="0"/>
              <a:t> Emails will only be accepted from your CSCC student email account (@student.cscc.edu) </a:t>
            </a:r>
            <a:r>
              <a:rPr lang="en-US" sz="1400" b="1" dirty="0"/>
              <a:t>Photos are not accepted. You may not email to check on the status of your health record.</a:t>
            </a:r>
          </a:p>
          <a:p>
            <a:pPr lvl="1"/>
            <a:r>
              <a:rPr lang="en-US" sz="1400" dirty="0"/>
              <a:t>Records can be submitted in person to Union Hall room 132.</a:t>
            </a:r>
          </a:p>
          <a:p>
            <a:pPr lvl="1"/>
            <a:r>
              <a:rPr lang="en-US" sz="1400" dirty="0"/>
              <a:t>You may choose to fax your documents to (614)287-5386.   Please click the cloud below to access our webpage for additional information, forms and deadlines.  Detailed information on health record requirements is available under the Heath Record Fact sheet link.</a:t>
            </a:r>
          </a:p>
          <a:p>
            <a:pPr lvl="1"/>
            <a:r>
              <a:rPr lang="en-US" sz="1400" dirty="0"/>
              <a:t>Please choose one mode of submitting your documentation.  Submitting duplicate copies will slow down processing times.</a:t>
            </a:r>
          </a:p>
          <a:p>
            <a:pPr lvl="1"/>
            <a:r>
              <a:rPr lang="en-US" sz="1400" dirty="0"/>
              <a:t>Records are processed in the order they are received.  Completed health records received by the deadline will be processed within 1-5 business days. Completed health records received after the deadline may be processed within 5-10 business days.</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52114" y="0"/>
            <a:ext cx="3439886" cy="1250110"/>
          </a:xfrm>
          <a:prstGeom prst="rect">
            <a:avLst/>
          </a:prstGeom>
        </p:spPr>
      </p:pic>
      <p:sp>
        <p:nvSpPr>
          <p:cNvPr id="5" name="Cloud 4">
            <a:hlinkClick r:id="rId3"/>
          </p:cNvPr>
          <p:cNvSpPr/>
          <p:nvPr/>
        </p:nvSpPr>
        <p:spPr>
          <a:xfrm>
            <a:off x="4338226" y="5528333"/>
            <a:ext cx="2482705" cy="667610"/>
          </a:xfrm>
          <a:prstGeom prst="cloud">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i="1" dirty="0"/>
              <a:t>Health Records</a:t>
            </a:r>
          </a:p>
        </p:txBody>
      </p:sp>
    </p:spTree>
    <p:extLst>
      <p:ext uri="{BB962C8B-B14F-4D97-AF65-F5344CB8AC3E}">
        <p14:creationId xmlns:p14="http://schemas.microsoft.com/office/powerpoint/2010/main" val="5730682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52114" y="0"/>
            <a:ext cx="3439886" cy="1250110"/>
          </a:xfrm>
          <a:prstGeom prst="rect">
            <a:avLst/>
          </a:prstGeom>
        </p:spPr>
      </p:pic>
      <p:sp>
        <p:nvSpPr>
          <p:cNvPr id="2" name="Title 1"/>
          <p:cNvSpPr>
            <a:spLocks noGrp="1"/>
          </p:cNvSpPr>
          <p:nvPr>
            <p:ph type="title"/>
          </p:nvPr>
        </p:nvSpPr>
        <p:spPr/>
        <p:txBody>
          <a:bodyPr/>
          <a:lstStyle/>
          <a:p>
            <a:r>
              <a:rPr lang="en-US" dirty="0"/>
              <a:t>CPR Certification</a:t>
            </a:r>
          </a:p>
        </p:txBody>
      </p:sp>
      <p:sp>
        <p:nvSpPr>
          <p:cNvPr id="3" name="Content Placeholder 2"/>
          <p:cNvSpPr>
            <a:spLocks noGrp="1"/>
          </p:cNvSpPr>
          <p:nvPr>
            <p:ph idx="1"/>
          </p:nvPr>
        </p:nvSpPr>
        <p:spPr>
          <a:xfrm>
            <a:off x="1097279" y="1845733"/>
            <a:ext cx="10221509" cy="4324407"/>
          </a:xfrm>
        </p:spPr>
        <p:txBody>
          <a:bodyPr>
            <a:normAutofit lnSpcReduction="10000"/>
          </a:bodyPr>
          <a:lstStyle/>
          <a:p>
            <a:r>
              <a:rPr lang="en-US" dirty="0"/>
              <a:t>The Nursing Office is located on the 5</a:t>
            </a:r>
            <a:r>
              <a:rPr lang="en-US" baseline="30000" dirty="0"/>
              <a:t>th</a:t>
            </a:r>
            <a:r>
              <a:rPr lang="en-US" dirty="0"/>
              <a:t> floor of Union Hall. This is where your student mailboxes are located, as well as where you will drop off your updated CPR certification. In regards to your CPR certification, all students admitted to and continuing in Nursing must meet the following requirements for CPR:</a:t>
            </a:r>
          </a:p>
          <a:p>
            <a:pPr lvl="1"/>
            <a:r>
              <a:rPr lang="en-US" dirty="0"/>
              <a:t>The student must be certified for 2 years by the American Heart Association or American Red Cross as BLS for Healthcare Provider.</a:t>
            </a:r>
          </a:p>
          <a:p>
            <a:pPr lvl="1"/>
            <a:r>
              <a:rPr lang="en-US" dirty="0"/>
              <a:t>The student must present current CPR certification card or e-Card code to the Nursing Program Specialist. The e-Card code will be accepted via email. </a:t>
            </a:r>
          </a:p>
          <a:p>
            <a:pPr lvl="2"/>
            <a:r>
              <a:rPr lang="en-US" dirty="0"/>
              <a:t>Email: </a:t>
            </a:r>
            <a:r>
              <a:rPr lang="en-US" dirty="0">
                <a:hlinkClick r:id="rId3"/>
              </a:rPr>
              <a:t>keichenb@cscc.edu</a:t>
            </a:r>
            <a:r>
              <a:rPr lang="en-US" dirty="0"/>
              <a:t> and/or </a:t>
            </a:r>
            <a:r>
              <a:rPr lang="en-US" dirty="0">
                <a:hlinkClick r:id="rId4"/>
              </a:rPr>
              <a:t>cunderwood17@cscc.edu</a:t>
            </a:r>
            <a:r>
              <a:rPr lang="en-US" dirty="0"/>
              <a:t> </a:t>
            </a:r>
          </a:p>
          <a:p>
            <a:pPr lvl="1"/>
            <a:r>
              <a:rPr lang="en-US" dirty="0"/>
              <a:t>The student is responsible for maintaining current CPR certification throughout the program.</a:t>
            </a:r>
          </a:p>
          <a:p>
            <a:pPr lvl="1"/>
            <a:r>
              <a:rPr lang="en-US" dirty="0"/>
              <a:t>In order for a student to register for a clinical nursing course, CPR certification must be current through the end of the last week of classes preceding final exam week of the semester the student is seeking to register. The block on registration will be removed once the student presents a current CPR certification card to the department specialist. If there are questions, please see the department specialist.</a:t>
            </a:r>
          </a:p>
          <a:p>
            <a:pPr lvl="0">
              <a:buClr>
                <a:srgbClr val="1CADE4"/>
              </a:buClr>
            </a:pPr>
            <a:r>
              <a:rPr lang="en-US" sz="1100" i="1" dirty="0">
                <a:solidFill>
                  <a:prstClr val="black">
                    <a:lumMod val="75000"/>
                    <a:lumOff val="25000"/>
                  </a:prstClr>
                </a:solidFill>
              </a:rPr>
              <a:t>(ADN Program Student Handbook, </a:t>
            </a:r>
            <a:r>
              <a:rPr lang="en-US" sz="1100" i="1" dirty="0" err="1">
                <a:solidFill>
                  <a:prstClr val="black">
                    <a:lumMod val="75000"/>
                    <a:lumOff val="25000"/>
                  </a:prstClr>
                </a:solidFill>
              </a:rPr>
              <a:t>pg</a:t>
            </a:r>
            <a:r>
              <a:rPr lang="en-US" sz="1100" i="1" dirty="0">
                <a:solidFill>
                  <a:prstClr val="black">
                    <a:lumMod val="75000"/>
                    <a:lumOff val="25000"/>
                  </a:prstClr>
                </a:solidFill>
              </a:rPr>
              <a:t> 13)</a:t>
            </a:r>
          </a:p>
          <a:p>
            <a:pPr marL="201168" lvl="1" indent="0">
              <a:buNone/>
            </a:pPr>
            <a:endParaRPr lang="en-US" dirty="0"/>
          </a:p>
          <a:p>
            <a:pPr lvl="1"/>
            <a:endParaRPr lang="en-US" dirty="0"/>
          </a:p>
          <a:p>
            <a:pPr marL="201168" lvl="1" indent="0">
              <a:buNone/>
            </a:pPr>
            <a:endParaRPr lang="en-US" dirty="0"/>
          </a:p>
        </p:txBody>
      </p:sp>
    </p:spTree>
    <p:extLst>
      <p:ext uri="{BB962C8B-B14F-4D97-AF65-F5344CB8AC3E}">
        <p14:creationId xmlns:p14="http://schemas.microsoft.com/office/powerpoint/2010/main" val="162192298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10058400" cy="1116528"/>
          </a:xfrm>
        </p:spPr>
        <p:txBody>
          <a:bodyPr>
            <a:normAutofit fontScale="90000"/>
          </a:bodyPr>
          <a:lstStyle/>
          <a:p>
            <a:r>
              <a:rPr lang="en-US" sz="4400" dirty="0"/>
              <a:t>Elsevier package– </a:t>
            </a:r>
            <a:br>
              <a:rPr lang="en-US" sz="4400" dirty="0"/>
            </a:br>
            <a:r>
              <a:rPr lang="en-US" sz="4400" dirty="0"/>
              <a:t>on-line/digital products &amp; e-books</a:t>
            </a:r>
          </a:p>
        </p:txBody>
      </p:sp>
      <p:sp>
        <p:nvSpPr>
          <p:cNvPr id="3" name="Content Placeholder 2"/>
          <p:cNvSpPr>
            <a:spLocks noGrp="1"/>
          </p:cNvSpPr>
          <p:nvPr>
            <p:ph idx="1"/>
          </p:nvPr>
        </p:nvSpPr>
        <p:spPr>
          <a:xfrm>
            <a:off x="457200" y="1828800"/>
            <a:ext cx="11240814" cy="4272454"/>
          </a:xfrm>
        </p:spPr>
        <p:txBody>
          <a:bodyPr>
            <a:normAutofit/>
          </a:bodyPr>
          <a:lstStyle/>
          <a:p>
            <a:pPr lvl="1">
              <a:lnSpc>
                <a:spcPct val="100000"/>
              </a:lnSpc>
            </a:pPr>
            <a:r>
              <a:rPr lang="en-US" dirty="0"/>
              <a:t>You will purchase the required Elsevier products </a:t>
            </a:r>
            <a:r>
              <a:rPr lang="en-US" b="1" dirty="0"/>
              <a:t>from</a:t>
            </a:r>
            <a:r>
              <a:rPr lang="en-US" dirty="0"/>
              <a:t> the </a:t>
            </a:r>
            <a:r>
              <a:rPr lang="en-US" b="1" dirty="0"/>
              <a:t>CSCC Bookstore </a:t>
            </a:r>
            <a:r>
              <a:rPr lang="en-US" dirty="0"/>
              <a:t>approximately two weeks prior to the semester start.  </a:t>
            </a:r>
          </a:p>
          <a:p>
            <a:pPr lvl="1">
              <a:lnSpc>
                <a:spcPct val="100000"/>
              </a:lnSpc>
            </a:pPr>
            <a:r>
              <a:rPr lang="en-US" dirty="0"/>
              <a:t>All your products (including all your required e-books) will be loaded onto an access code card. </a:t>
            </a:r>
          </a:p>
          <a:p>
            <a:pPr lvl="1">
              <a:lnSpc>
                <a:spcPct val="100000"/>
              </a:lnSpc>
            </a:pPr>
            <a:r>
              <a:rPr lang="en-US" dirty="0"/>
              <a:t>You are expected to have, in hand, the required Elsevier access code card </a:t>
            </a:r>
            <a:r>
              <a:rPr lang="en-US" b="1" dirty="0"/>
              <a:t>by the first day of class</a:t>
            </a:r>
            <a:r>
              <a:rPr lang="en-US" dirty="0"/>
              <a:t>. </a:t>
            </a:r>
          </a:p>
          <a:p>
            <a:pPr lvl="1">
              <a:lnSpc>
                <a:spcPct val="100000"/>
              </a:lnSpc>
            </a:pPr>
            <a:r>
              <a:rPr lang="en-US" dirty="0"/>
              <a:t>Hard copies of the Elsevier books are available for purchase from Elsevier at an additional cost.</a:t>
            </a:r>
          </a:p>
          <a:p>
            <a:pPr lvl="1">
              <a:lnSpc>
                <a:spcPct val="100000"/>
              </a:lnSpc>
            </a:pPr>
            <a:r>
              <a:rPr lang="en-US" dirty="0"/>
              <a:t>You may receive updates regarding products via email when available.</a:t>
            </a:r>
          </a:p>
          <a:p>
            <a:pPr lvl="1">
              <a:lnSpc>
                <a:spcPct val="100000"/>
              </a:lnSpc>
            </a:pPr>
            <a:r>
              <a:rPr lang="en-US" dirty="0"/>
              <a:t>Feel free to come to orientation without “opening” your package (inputting your access code from the card).  Faculty and an  Elsevier rep will be on hand to help you with creating  your account (if need be), activating products &amp; orienting you to the products. </a:t>
            </a:r>
          </a:p>
          <a:p>
            <a:pPr lvl="1">
              <a:lnSpc>
                <a:spcPct val="100000"/>
              </a:lnSpc>
            </a:pPr>
            <a:r>
              <a:rPr lang="en-US" dirty="0"/>
              <a:t>Once the Elsevier access code has been used, the Elsevier product is not returnable or refundable. </a:t>
            </a:r>
          </a:p>
          <a:p>
            <a:pPr lvl="1">
              <a:lnSpc>
                <a:spcPct val="100000"/>
              </a:lnSpc>
            </a:pPr>
            <a:r>
              <a:rPr lang="en-US" dirty="0"/>
              <a:t>Save your Elsevier Access Code card and receipts -bring them with you to the first day of your NURS 1871 course.</a:t>
            </a:r>
          </a:p>
          <a:p>
            <a:pPr lvl="1">
              <a:lnSpc>
                <a:spcPct val="100000"/>
              </a:lnSpc>
            </a:pPr>
            <a:r>
              <a:rPr lang="en-US" dirty="0"/>
              <a:t>This book package provides all you need for NURS 1871, 1140 &amp; NURC 1104</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07516" y="0"/>
            <a:ext cx="3284483" cy="988906"/>
          </a:xfrm>
          <a:prstGeom prst="rect">
            <a:avLst/>
          </a:prstGeom>
        </p:spPr>
      </p:pic>
    </p:spTree>
    <p:extLst>
      <p:ext uri="{BB962C8B-B14F-4D97-AF65-F5344CB8AC3E}">
        <p14:creationId xmlns:p14="http://schemas.microsoft.com/office/powerpoint/2010/main" val="28115900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930771" y="4432766"/>
            <a:ext cx="4876800" cy="1687132"/>
          </a:xfrm>
        </p:spPr>
        <p:txBody>
          <a:bodyPr>
            <a:noAutofit/>
          </a:bodyPr>
          <a:lstStyle/>
          <a:p>
            <a:r>
              <a:rPr lang="en-US" sz="2000" b="1" dirty="0"/>
              <a:t>Mission Statement</a:t>
            </a:r>
            <a:br>
              <a:rPr lang="en-US" sz="2000" b="1" dirty="0"/>
            </a:br>
            <a:r>
              <a:rPr lang="en-US" sz="2000" dirty="0"/>
              <a:t>To help develop the whole person, her/his professional role and responsibility for health care of people in all walks of life. To influence health care, to promote and encourage participation in community affairs. </a:t>
            </a:r>
          </a:p>
        </p:txBody>
      </p:sp>
      <p:sp>
        <p:nvSpPr>
          <p:cNvPr id="3" name="Subtitle 2"/>
          <p:cNvSpPr>
            <a:spLocks noGrp="1"/>
          </p:cNvSpPr>
          <p:nvPr>
            <p:ph type="subTitle" idx="1"/>
          </p:nvPr>
        </p:nvSpPr>
        <p:spPr>
          <a:xfrm>
            <a:off x="1797171" y="1720322"/>
            <a:ext cx="9144000" cy="668938"/>
          </a:xfrm>
        </p:spPr>
        <p:txBody>
          <a:bodyPr>
            <a:normAutofit fontScale="92500"/>
          </a:bodyPr>
          <a:lstStyle/>
          <a:p>
            <a:r>
              <a:rPr lang="en-US" sz="4400" dirty="0">
                <a:solidFill>
                  <a:srgbClr val="FF0000"/>
                </a:solidFill>
              </a:rPr>
              <a:t>STUDENT NURSES ASSOCIATION (SNA)</a:t>
            </a:r>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t="20756" b="34397"/>
          <a:stretch/>
        </p:blipFill>
        <p:spPr>
          <a:xfrm>
            <a:off x="4920730" y="0"/>
            <a:ext cx="2606094" cy="1558345"/>
          </a:xfrm>
          <a:prstGeom prst="rect">
            <a:avLst/>
          </a:prstGeom>
        </p:spPr>
      </p:pic>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l="20003" t="20469" r="11462" b="11362"/>
          <a:stretch/>
        </p:blipFill>
        <p:spPr>
          <a:xfrm>
            <a:off x="0" y="4063284"/>
            <a:ext cx="3418330" cy="2794716"/>
          </a:xfrm>
          <a:prstGeom prst="rect">
            <a:avLst/>
          </a:prstGeom>
        </p:spPr>
      </p:pic>
      <p:pic>
        <p:nvPicPr>
          <p:cNvPr id="6" name="Picture 5"/>
          <p:cNvPicPr>
            <a:picLocks noChangeAspect="1"/>
          </p:cNvPicPr>
          <p:nvPr/>
        </p:nvPicPr>
        <p:blipFill rotWithShape="1">
          <a:blip r:embed="rId4" cstate="print">
            <a:extLst>
              <a:ext uri="{28A0092B-C50C-407E-A947-70E740481C1C}">
                <a14:useLocalDpi xmlns:a14="http://schemas.microsoft.com/office/drawing/2010/main" val="0"/>
              </a:ext>
            </a:extLst>
          </a:blip>
          <a:srcRect l="18592" t="10022" r="31455" b="11105"/>
          <a:stretch/>
        </p:blipFill>
        <p:spPr>
          <a:xfrm rot="5400000">
            <a:off x="9543390" y="4209389"/>
            <a:ext cx="2425234" cy="2871989"/>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154117"/>
            <a:ext cx="3439886" cy="1250110"/>
          </a:xfrm>
          <a:prstGeom prst="rect">
            <a:avLst/>
          </a:prstGeom>
        </p:spPr>
      </p:pic>
      <p:sp>
        <p:nvSpPr>
          <p:cNvPr id="9" name="Title 1"/>
          <p:cNvSpPr txBox="1">
            <a:spLocks/>
          </p:cNvSpPr>
          <p:nvPr/>
        </p:nvSpPr>
        <p:spPr>
          <a:xfrm>
            <a:off x="-16005" y="2321053"/>
            <a:ext cx="6868670" cy="1327002"/>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342900" indent="-342900">
              <a:buFont typeface="Arial" panose="020B0604020202020204" pitchFamily="34" charset="0"/>
              <a:buChar char="•"/>
            </a:pPr>
            <a:r>
              <a:rPr lang="en-US" sz="2400" b="1" dirty="0"/>
              <a:t>Learn leadership and management skills</a:t>
            </a:r>
          </a:p>
          <a:p>
            <a:pPr marL="342900" indent="-342900">
              <a:buFont typeface="Arial" panose="020B0604020202020204" pitchFamily="34" charset="0"/>
              <a:buChar char="•"/>
            </a:pPr>
            <a:r>
              <a:rPr lang="en-US" sz="2400" b="1" dirty="0"/>
              <a:t>Networking and Friendship development</a:t>
            </a:r>
          </a:p>
          <a:p>
            <a:pPr marL="342900" indent="-342900">
              <a:buFont typeface="Arial" panose="020B0604020202020204" pitchFamily="34" charset="0"/>
              <a:buChar char="•"/>
            </a:pPr>
            <a:r>
              <a:rPr lang="en-US" sz="2400" b="1" dirty="0"/>
              <a:t>Feel good about giving back to the community</a:t>
            </a:r>
          </a:p>
        </p:txBody>
      </p:sp>
      <p:sp>
        <p:nvSpPr>
          <p:cNvPr id="10" name="Title 1"/>
          <p:cNvSpPr txBox="1">
            <a:spLocks/>
          </p:cNvSpPr>
          <p:nvPr/>
        </p:nvSpPr>
        <p:spPr>
          <a:xfrm>
            <a:off x="6852665" y="2054791"/>
            <a:ext cx="4876800" cy="1687132"/>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1" dirty="0"/>
              <a:t>Join today!</a:t>
            </a:r>
          </a:p>
          <a:p>
            <a:r>
              <a:rPr lang="en-US" sz="3200" b="1" dirty="0"/>
              <a:t>Go to </a:t>
            </a:r>
            <a:r>
              <a:rPr lang="en-US" sz="3200" b="1" dirty="0">
                <a:hlinkClick r:id="rId6"/>
              </a:rPr>
              <a:t>www.cscc.edu/connect</a:t>
            </a:r>
            <a:endParaRPr lang="en-US" sz="3200" b="1" dirty="0"/>
          </a:p>
          <a:p>
            <a:r>
              <a:rPr lang="en-US" sz="3200" b="1" dirty="0"/>
              <a:t>Sign in and search SNA</a:t>
            </a:r>
          </a:p>
        </p:txBody>
      </p:sp>
    </p:spTree>
    <p:extLst>
      <p:ext uri="{BB962C8B-B14F-4D97-AF65-F5344CB8AC3E}">
        <p14:creationId xmlns:p14="http://schemas.microsoft.com/office/powerpoint/2010/main" val="18022618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Wrap Up	</a:t>
            </a:r>
          </a:p>
        </p:txBody>
      </p:sp>
      <p:sp>
        <p:nvSpPr>
          <p:cNvPr id="3" name="Content Placeholder 2"/>
          <p:cNvSpPr>
            <a:spLocks noGrp="1"/>
          </p:cNvSpPr>
          <p:nvPr>
            <p:ph idx="1"/>
          </p:nvPr>
        </p:nvSpPr>
        <p:spPr/>
        <p:txBody>
          <a:bodyPr/>
          <a:lstStyle/>
          <a:p>
            <a:pPr lvl="1"/>
            <a:r>
              <a:rPr lang="en-US" dirty="0"/>
              <a:t>If you have ANY questions about anything in this presentation, please do not hesitate to reach out to the Nursing Department, Kathy Eichenberger, at 614-287-2606 or email at keichenb@cscc.edu. We appreciate any feedback.</a:t>
            </a:r>
          </a:p>
          <a:p>
            <a:pPr lvl="1"/>
            <a:r>
              <a:rPr lang="en-US" dirty="0"/>
              <a:t>In order to get credit for reviewing the orientation, please download, print and sign the Orientation Verification form. You may access the form by visiting the Nursing homepage and clicking on the Orientation – Autumn 2023 link on the right side of the page or you can use the copy you received in the mail. </a:t>
            </a:r>
          </a:p>
          <a:p>
            <a:pPr lvl="1"/>
            <a:r>
              <a:rPr lang="en-US" sz="2000" b="1" dirty="0">
                <a:solidFill>
                  <a:srgbClr val="FF0000"/>
                </a:solidFill>
              </a:rPr>
              <a:t>PLEASE NOTE: If you do not turn in this form, you will not receive credit for viewing this PowerPoint, which will disqualify you from beginning the Nursing course sequence in Autumn 2023.</a:t>
            </a:r>
            <a:endParaRPr lang="en-US" sz="2000" b="1" dirty="0">
              <a:solidFill>
                <a:schemeClr val="tx1"/>
              </a:solidFill>
            </a:endParaRPr>
          </a:p>
          <a:p>
            <a:pPr lvl="1"/>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52114" y="0"/>
            <a:ext cx="3439886" cy="1250110"/>
          </a:xfrm>
          <a:prstGeom prst="rect">
            <a:avLst/>
          </a:prstGeom>
        </p:spPr>
      </p:pic>
    </p:spTree>
    <p:extLst>
      <p:ext uri="{BB962C8B-B14F-4D97-AF65-F5344CB8AC3E}">
        <p14:creationId xmlns:p14="http://schemas.microsoft.com/office/powerpoint/2010/main" val="10696858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F999DC-47E5-48AD-9856-EFACC1BA1863}"/>
              </a:ext>
            </a:extLst>
          </p:cNvPr>
          <p:cNvSpPr>
            <a:spLocks noGrp="1"/>
          </p:cNvSpPr>
          <p:nvPr>
            <p:ph type="title"/>
          </p:nvPr>
        </p:nvSpPr>
        <p:spPr>
          <a:xfrm>
            <a:off x="273538" y="286603"/>
            <a:ext cx="11363570" cy="1450757"/>
          </a:xfrm>
        </p:spPr>
        <p:txBody>
          <a:bodyPr/>
          <a:lstStyle/>
          <a:p>
            <a:r>
              <a:rPr lang="en-US" dirty="0"/>
              <a:t>Required documentation to begin the program</a:t>
            </a:r>
          </a:p>
        </p:txBody>
      </p:sp>
      <p:sp>
        <p:nvSpPr>
          <p:cNvPr id="3" name="Content Placeholder 2">
            <a:extLst>
              <a:ext uri="{FF2B5EF4-FFF2-40B4-BE49-F238E27FC236}">
                <a16:creationId xmlns:a16="http://schemas.microsoft.com/office/drawing/2014/main" id="{0D5CC046-C442-4914-9267-DCA7480E7B8A}"/>
              </a:ext>
            </a:extLst>
          </p:cNvPr>
          <p:cNvSpPr>
            <a:spLocks noGrp="1"/>
          </p:cNvSpPr>
          <p:nvPr>
            <p:ph idx="1"/>
          </p:nvPr>
        </p:nvSpPr>
        <p:spPr>
          <a:xfrm>
            <a:off x="1097280" y="1845734"/>
            <a:ext cx="9109612" cy="4023360"/>
          </a:xfrm>
        </p:spPr>
        <p:txBody>
          <a:bodyPr>
            <a:normAutofit fontScale="92500" lnSpcReduction="10000"/>
          </a:bodyPr>
          <a:lstStyle/>
          <a:p>
            <a:pPr algn="ctr"/>
            <a:r>
              <a:rPr lang="en-US" sz="2800" dirty="0"/>
              <a:t>Please make sure you refer to the deadlines you received in the mail or it is available online under orientation.</a:t>
            </a:r>
          </a:p>
          <a:p>
            <a:pPr algn="ctr"/>
            <a:r>
              <a:rPr lang="en-US" sz="3200" dirty="0">
                <a:solidFill>
                  <a:srgbClr val="FF0000"/>
                </a:solidFill>
              </a:rPr>
              <a:t>Missing any deadlines on this document will result in not entering the Autumn 2023 classes. </a:t>
            </a:r>
          </a:p>
          <a:p>
            <a:pPr algn="ctr"/>
            <a:r>
              <a:rPr lang="en-US" sz="3200" dirty="0">
                <a:solidFill>
                  <a:srgbClr val="FF0000"/>
                </a:solidFill>
              </a:rPr>
              <a:t>There be NO extensions or exceptions!</a:t>
            </a:r>
          </a:p>
          <a:p>
            <a:r>
              <a:rPr lang="en-US" dirty="0"/>
              <a:t>If you miss any deadline you will need to reapply at the next application period.</a:t>
            </a:r>
          </a:p>
          <a:p>
            <a:r>
              <a:rPr lang="en-US" dirty="0"/>
              <a:t>Please note, deadlines are for the proof of completion not beginning a process. </a:t>
            </a:r>
          </a:p>
          <a:p>
            <a:pPr marL="292608" lvl="1" indent="0">
              <a:buNone/>
            </a:pPr>
            <a:r>
              <a:rPr lang="en-US" dirty="0"/>
              <a:t>-For example, the deadline for your Fingerprint and Drug Screen Results mean the results must be received by the Nursing Department by that date. IT IS NOT the date to have the screen started. The recent background checks have been taking 7-45 day to obtain results. </a:t>
            </a:r>
            <a:br>
              <a:rPr lang="en-US" dirty="0"/>
            </a:br>
            <a:r>
              <a:rPr lang="en-US" dirty="0"/>
              <a:t>Therefore, DO NOT WAIT UNTIL THE LAST MINUTE TO BEGIN.</a:t>
            </a:r>
          </a:p>
          <a:p>
            <a:endParaRPr lang="en-US" dirty="0"/>
          </a:p>
        </p:txBody>
      </p:sp>
    </p:spTree>
    <p:extLst>
      <p:ext uri="{BB962C8B-B14F-4D97-AF65-F5344CB8AC3E}">
        <p14:creationId xmlns:p14="http://schemas.microsoft.com/office/powerpoint/2010/main" val="41247928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Program Outcomes	</a:t>
            </a:r>
          </a:p>
        </p:txBody>
      </p:sp>
      <p:sp>
        <p:nvSpPr>
          <p:cNvPr id="3" name="Content Placeholder 2"/>
          <p:cNvSpPr>
            <a:spLocks noGrp="1"/>
          </p:cNvSpPr>
          <p:nvPr>
            <p:ph idx="1"/>
          </p:nvPr>
        </p:nvSpPr>
        <p:spPr/>
        <p:txBody>
          <a:bodyPr/>
          <a:lstStyle/>
          <a:p>
            <a:r>
              <a:rPr lang="en-US" dirty="0"/>
              <a:t>“Upon completion of the Associate Degree in Nursing, the graduate will be able to:</a:t>
            </a:r>
          </a:p>
          <a:p>
            <a:endParaRPr lang="en-US" dirty="0"/>
          </a:p>
          <a:p>
            <a:pPr marL="201168" lvl="1" indent="0">
              <a:buNone/>
            </a:pPr>
            <a:r>
              <a:rPr lang="en-US" dirty="0"/>
              <a:t>1. Implement safe, patient centered care in the professional role of the registered nurse.</a:t>
            </a:r>
          </a:p>
          <a:p>
            <a:pPr marL="201168" lvl="1" indent="0">
              <a:buNone/>
            </a:pPr>
            <a:r>
              <a:rPr lang="en-US" dirty="0"/>
              <a:t>2. Utilize nursing judgement supported by best current evidence and quality improvement measures in providing nursing care for patients across the life span.</a:t>
            </a:r>
          </a:p>
          <a:p>
            <a:pPr marL="201168" lvl="1" indent="0">
              <a:buNone/>
            </a:pPr>
            <a:r>
              <a:rPr lang="en-US" dirty="0"/>
              <a:t>3. Collaborate effectively with patient, family, nursing, and inter-professional team.</a:t>
            </a:r>
          </a:p>
          <a:p>
            <a:pPr marL="201168" lvl="1" indent="0">
              <a:buNone/>
            </a:pPr>
            <a:r>
              <a:rPr lang="en-US" dirty="0"/>
              <a:t>4. Apply informatics and technology to communicate and manage patient care.” </a:t>
            </a:r>
          </a:p>
          <a:p>
            <a:pPr marL="201168" lvl="1" indent="0">
              <a:buNone/>
            </a:pPr>
            <a:endParaRPr lang="en-US" sz="1200" i="1" dirty="0"/>
          </a:p>
          <a:p>
            <a:pPr marL="201168" lvl="1" indent="0">
              <a:buNone/>
            </a:pPr>
            <a:endParaRPr lang="en-US" sz="1200" i="1" dirty="0"/>
          </a:p>
          <a:p>
            <a:pPr marL="201168" lvl="1" indent="0">
              <a:buNone/>
            </a:pPr>
            <a:endParaRPr lang="en-US" sz="1200" i="1" dirty="0"/>
          </a:p>
          <a:p>
            <a:pPr marL="201168" lvl="1" indent="0">
              <a:buNone/>
            </a:pPr>
            <a:endParaRPr lang="en-US" sz="1200" i="1" dirty="0"/>
          </a:p>
          <a:p>
            <a:pPr marL="201168" lvl="1" indent="0">
              <a:buNone/>
            </a:pPr>
            <a:endParaRPr lang="en-US" sz="1200" i="1" dirty="0"/>
          </a:p>
          <a:p>
            <a:pPr marL="201168" lvl="1" indent="0">
              <a:buNone/>
            </a:pPr>
            <a:endParaRPr lang="en-US" sz="1200" i="1" dirty="0"/>
          </a:p>
          <a:p>
            <a:pPr marL="201168" lvl="1" indent="0">
              <a:buNone/>
            </a:pPr>
            <a:r>
              <a:rPr lang="en-US" sz="1200" i="1" dirty="0"/>
              <a:t>(ADN Program Student Handbook, </a:t>
            </a:r>
            <a:r>
              <a:rPr lang="en-US" sz="1200" i="1" dirty="0" err="1"/>
              <a:t>pg</a:t>
            </a:r>
            <a:r>
              <a:rPr lang="en-US" sz="1200" i="1" dirty="0"/>
              <a:t> 10)</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52114" y="0"/>
            <a:ext cx="3439886" cy="1250110"/>
          </a:xfrm>
          <a:prstGeom prst="rect">
            <a:avLst/>
          </a:prstGeom>
        </p:spPr>
      </p:pic>
    </p:spTree>
    <p:extLst>
      <p:ext uri="{BB962C8B-B14F-4D97-AF65-F5344CB8AC3E}">
        <p14:creationId xmlns:p14="http://schemas.microsoft.com/office/powerpoint/2010/main" val="3198370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Concept Based Curriculum</a:t>
            </a:r>
          </a:p>
        </p:txBody>
      </p:sp>
      <p:sp>
        <p:nvSpPr>
          <p:cNvPr id="3" name="Content Placeholder 2"/>
          <p:cNvSpPr>
            <a:spLocks noGrp="1"/>
          </p:cNvSpPr>
          <p:nvPr>
            <p:ph idx="1"/>
          </p:nvPr>
        </p:nvSpPr>
        <p:spPr/>
        <p:txBody>
          <a:bodyPr/>
          <a:lstStyle/>
          <a:p>
            <a:r>
              <a:rPr lang="en-US" dirty="0"/>
              <a:t>“Student understanding is improved when students focus on broad concepts that cross environmental settings, the lifespan, health and illness.” </a:t>
            </a:r>
            <a:r>
              <a:rPr lang="en-US" sz="1200" dirty="0"/>
              <a:t>(Giddens &amp; Wright, 2012)</a:t>
            </a:r>
            <a:endParaRPr lang="en-US" dirty="0"/>
          </a:p>
          <a:p>
            <a:r>
              <a:rPr lang="en-US" dirty="0"/>
              <a:t>Because of this, and in an attempt to avoid content saturation (increasing/overwhelming quantities of information), the Nursing Department teaches a Concept Based Curriculum. A Concept Based Curriculum works by teaching essential nursing concepts, such as ‘pain’ or ‘oxygenation’, and then relating representative samples of client situations or problems as a way of teaching each concept.</a:t>
            </a:r>
          </a:p>
          <a:p>
            <a:r>
              <a:rPr lang="en-US" dirty="0"/>
              <a:t>The outcome is that the student should be able to grasp and understand the concept, and then apply said concept to patient situations.</a:t>
            </a:r>
          </a:p>
          <a:p>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52114" y="0"/>
            <a:ext cx="3439886" cy="1250110"/>
          </a:xfrm>
          <a:prstGeom prst="rect">
            <a:avLst/>
          </a:prstGeom>
        </p:spPr>
      </p:pic>
    </p:spTree>
    <p:extLst>
      <p:ext uri="{BB962C8B-B14F-4D97-AF65-F5344CB8AC3E}">
        <p14:creationId xmlns:p14="http://schemas.microsoft.com/office/powerpoint/2010/main" val="33973250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 of Study Review</a:t>
            </a:r>
          </a:p>
        </p:txBody>
      </p:sp>
      <p:sp>
        <p:nvSpPr>
          <p:cNvPr id="3" name="Content Placeholder 2"/>
          <p:cNvSpPr>
            <a:spLocks noGrp="1"/>
          </p:cNvSpPr>
          <p:nvPr>
            <p:ph idx="1"/>
          </p:nvPr>
        </p:nvSpPr>
        <p:spPr/>
        <p:txBody>
          <a:bodyPr/>
          <a:lstStyle/>
          <a:p>
            <a:endParaRPr lang="en-US" dirty="0"/>
          </a:p>
          <a:p>
            <a:endParaRPr lang="en-US" dirty="0"/>
          </a:p>
          <a:p>
            <a:r>
              <a:rPr lang="en-US" dirty="0"/>
              <a:t>On the following slide, you will find a breakdown of the Nursing Plan of Study. The Nursing Program Sequence includes 16 credit hours of General Education courses, 14 credit hours of Basic Education courses, and 34 credit hours of Technical Education credit hours for a grand total of 64 credit hours. </a:t>
            </a:r>
            <a:r>
              <a:rPr lang="en-US" b="1" u="sng" dirty="0"/>
              <a:t>It is extremely important that the plan of study is followed sequentially and precisely.</a:t>
            </a:r>
            <a:r>
              <a:rPr lang="en-US" dirty="0"/>
              <a:t> Failure to do so may result in the student falling out of sequence. </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52114" y="0"/>
            <a:ext cx="3439886" cy="1250110"/>
          </a:xfrm>
          <a:prstGeom prst="rect">
            <a:avLst/>
          </a:prstGeom>
        </p:spPr>
      </p:pic>
    </p:spTree>
    <p:extLst>
      <p:ext uri="{BB962C8B-B14F-4D97-AF65-F5344CB8AC3E}">
        <p14:creationId xmlns:p14="http://schemas.microsoft.com/office/powerpoint/2010/main" val="23238696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024BF1-FE7E-4EC1-9C2A-F90A026C7853}"/>
              </a:ext>
            </a:extLst>
          </p:cNvPr>
          <p:cNvSpPr>
            <a:spLocks noGrp="1"/>
          </p:cNvSpPr>
          <p:nvPr>
            <p:ph type="title"/>
          </p:nvPr>
        </p:nvSpPr>
        <p:spPr/>
        <p:txBody>
          <a:bodyPr/>
          <a:lstStyle/>
          <a:p>
            <a:r>
              <a:rPr lang="en-US" dirty="0"/>
              <a:t>Plan of Study – Autumn Start</a:t>
            </a:r>
          </a:p>
        </p:txBody>
      </p:sp>
      <p:graphicFrame>
        <p:nvGraphicFramePr>
          <p:cNvPr id="4" name="Content Placeholder 3">
            <a:extLst>
              <a:ext uri="{FF2B5EF4-FFF2-40B4-BE49-F238E27FC236}">
                <a16:creationId xmlns:a16="http://schemas.microsoft.com/office/drawing/2014/main" id="{F9BB1C6E-E032-45AD-990D-35AC2B9A97E5}"/>
              </a:ext>
            </a:extLst>
          </p:cNvPr>
          <p:cNvGraphicFramePr>
            <a:graphicFrameLocks noGrp="1"/>
          </p:cNvGraphicFramePr>
          <p:nvPr>
            <p:ph idx="1"/>
            <p:extLst>
              <p:ext uri="{D42A27DB-BD31-4B8C-83A1-F6EECF244321}">
                <p14:modId xmlns:p14="http://schemas.microsoft.com/office/powerpoint/2010/main" val="649931044"/>
              </p:ext>
            </p:extLst>
          </p:nvPr>
        </p:nvGraphicFramePr>
        <p:xfrm>
          <a:off x="441516" y="1861678"/>
          <a:ext cx="3382243" cy="4256064"/>
        </p:xfrm>
        <a:graphic>
          <a:graphicData uri="http://schemas.openxmlformats.org/drawingml/2006/table">
            <a:tbl>
              <a:tblPr firstRow="1" firstCol="1" bandRow="1">
                <a:tableStyleId>{616DA210-FB5B-4158-B5E0-FEB733F419BA}</a:tableStyleId>
              </a:tblPr>
              <a:tblGrid>
                <a:gridCol w="2116900">
                  <a:extLst>
                    <a:ext uri="{9D8B030D-6E8A-4147-A177-3AD203B41FA5}">
                      <a16:colId xmlns:a16="http://schemas.microsoft.com/office/drawing/2014/main" val="3646350460"/>
                    </a:ext>
                  </a:extLst>
                </a:gridCol>
                <a:gridCol w="632320">
                  <a:extLst>
                    <a:ext uri="{9D8B030D-6E8A-4147-A177-3AD203B41FA5}">
                      <a16:colId xmlns:a16="http://schemas.microsoft.com/office/drawing/2014/main" val="789879904"/>
                    </a:ext>
                  </a:extLst>
                </a:gridCol>
                <a:gridCol w="633023">
                  <a:extLst>
                    <a:ext uri="{9D8B030D-6E8A-4147-A177-3AD203B41FA5}">
                      <a16:colId xmlns:a16="http://schemas.microsoft.com/office/drawing/2014/main" val="1210524651"/>
                    </a:ext>
                  </a:extLst>
                </a:gridCol>
              </a:tblGrid>
              <a:tr h="241560">
                <a:tc>
                  <a:txBody>
                    <a:bodyPr/>
                    <a:lstStyle/>
                    <a:p>
                      <a:pPr marL="0" marR="0" algn="l">
                        <a:lnSpc>
                          <a:spcPct val="107000"/>
                        </a:lnSpc>
                        <a:spcBef>
                          <a:spcPts val="0"/>
                        </a:spcBef>
                        <a:spcAft>
                          <a:spcPts val="0"/>
                        </a:spcAft>
                      </a:pPr>
                      <a:r>
                        <a:rPr lang="en-US" sz="1200" dirty="0">
                          <a:solidFill>
                            <a:schemeClr val="bg1"/>
                          </a:solidFill>
                          <a:effectLst/>
                        </a:rPr>
                        <a:t>SEMESTER 1 (AUTUMN)</a:t>
                      </a:r>
                      <a:endParaRPr lang="en-US"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tx1"/>
                    </a:solidFill>
                  </a:tcPr>
                </a:tc>
                <a:tc>
                  <a:txBody>
                    <a:bodyPr/>
                    <a:lstStyle/>
                    <a:p>
                      <a:pPr marL="0" marR="0" algn="ctr">
                        <a:lnSpc>
                          <a:spcPct val="107000"/>
                        </a:lnSpc>
                        <a:spcBef>
                          <a:spcPts val="0"/>
                        </a:spcBef>
                        <a:spcAft>
                          <a:spcPts val="0"/>
                        </a:spcAft>
                      </a:pPr>
                      <a:r>
                        <a:rPr lang="en-US" sz="1200" dirty="0">
                          <a:solidFill>
                            <a:schemeClr val="bg1"/>
                          </a:solidFill>
                          <a:effectLst/>
                        </a:rPr>
                        <a:t>G/T/B</a:t>
                      </a:r>
                      <a:endParaRPr lang="en-US"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tx1"/>
                    </a:solidFill>
                  </a:tcPr>
                </a:tc>
                <a:tc>
                  <a:txBody>
                    <a:bodyPr/>
                    <a:lstStyle/>
                    <a:p>
                      <a:pPr marL="0" marR="0" algn="ctr">
                        <a:lnSpc>
                          <a:spcPct val="107000"/>
                        </a:lnSpc>
                        <a:spcBef>
                          <a:spcPts val="0"/>
                        </a:spcBef>
                        <a:spcAft>
                          <a:spcPts val="0"/>
                        </a:spcAft>
                      </a:pPr>
                      <a:r>
                        <a:rPr lang="en-US" sz="1200" dirty="0">
                          <a:solidFill>
                            <a:schemeClr val="bg1"/>
                          </a:solidFill>
                          <a:effectLst/>
                        </a:rPr>
                        <a:t>CR</a:t>
                      </a:r>
                      <a:endParaRPr lang="en-US"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tx1"/>
                    </a:solidFill>
                  </a:tcPr>
                </a:tc>
                <a:extLst>
                  <a:ext uri="{0D108BD9-81ED-4DB2-BD59-A6C34878D82A}">
                    <a16:rowId xmlns:a16="http://schemas.microsoft.com/office/drawing/2014/main" val="1394854537"/>
                  </a:ext>
                </a:extLst>
              </a:tr>
              <a:tr h="230058">
                <a:tc>
                  <a:txBody>
                    <a:bodyPr/>
                    <a:lstStyle/>
                    <a:p>
                      <a:pPr marL="0" marR="0" algn="l">
                        <a:lnSpc>
                          <a:spcPct val="107000"/>
                        </a:lnSpc>
                        <a:spcBef>
                          <a:spcPts val="0"/>
                        </a:spcBef>
                        <a:spcAft>
                          <a:spcPts val="0"/>
                        </a:spcAft>
                      </a:pPr>
                      <a:r>
                        <a:rPr lang="en-US" sz="1200" dirty="0">
                          <a:effectLst/>
                        </a:rPr>
                        <a:t>COLS 1100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B</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1</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40257638"/>
                  </a:ext>
                </a:extLst>
              </a:tr>
              <a:tr h="230058">
                <a:tc>
                  <a:txBody>
                    <a:bodyPr/>
                    <a:lstStyle/>
                    <a:p>
                      <a:pPr marL="0" marR="0" algn="l">
                        <a:lnSpc>
                          <a:spcPct val="107000"/>
                        </a:lnSpc>
                        <a:spcBef>
                          <a:spcPts val="0"/>
                        </a:spcBef>
                        <a:spcAft>
                          <a:spcPts val="0"/>
                        </a:spcAft>
                      </a:pPr>
                      <a:r>
                        <a:rPr lang="en-US" sz="1200" dirty="0">
                          <a:effectLst/>
                        </a:rPr>
                        <a:t>NURS 1871</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6</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496061901"/>
                  </a:ext>
                </a:extLst>
              </a:tr>
              <a:tr h="230058">
                <a:tc>
                  <a:txBody>
                    <a:bodyPr/>
                    <a:lstStyle/>
                    <a:p>
                      <a:pPr marL="0" marR="0" algn="l">
                        <a:lnSpc>
                          <a:spcPct val="107000"/>
                        </a:lnSpc>
                        <a:spcBef>
                          <a:spcPts val="0"/>
                        </a:spcBef>
                        <a:spcAft>
                          <a:spcPts val="0"/>
                        </a:spcAft>
                      </a:pPr>
                      <a:r>
                        <a:rPr lang="en-US" sz="1200" dirty="0">
                          <a:effectLst/>
                        </a:rPr>
                        <a:t>NURC 1104</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B</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2</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18183660"/>
                  </a:ext>
                </a:extLst>
              </a:tr>
              <a:tr h="230058">
                <a:tc>
                  <a:txBody>
                    <a:bodyPr/>
                    <a:lstStyle/>
                    <a:p>
                      <a:pPr marL="0" marR="0" algn="l">
                        <a:lnSpc>
                          <a:spcPct val="107000"/>
                        </a:lnSpc>
                        <a:spcBef>
                          <a:spcPts val="0"/>
                        </a:spcBef>
                        <a:spcAft>
                          <a:spcPts val="0"/>
                        </a:spcAft>
                      </a:pPr>
                      <a:r>
                        <a:rPr lang="en-US" sz="1200" dirty="0">
                          <a:effectLst/>
                        </a:rPr>
                        <a:t>NURS 1140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1</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45931026"/>
                  </a:ext>
                </a:extLst>
              </a:tr>
              <a:tr h="230058">
                <a:tc>
                  <a:txBody>
                    <a:bodyPr/>
                    <a:lstStyle/>
                    <a:p>
                      <a:pPr marL="0" marR="0" algn="l">
                        <a:lnSpc>
                          <a:spcPct val="107000"/>
                        </a:lnSpc>
                        <a:spcBef>
                          <a:spcPts val="0"/>
                        </a:spcBef>
                        <a:spcAft>
                          <a:spcPts val="0"/>
                        </a:spcAft>
                      </a:pPr>
                      <a:r>
                        <a:rPr lang="en-US" sz="1200" dirty="0">
                          <a:effectLst/>
                        </a:rPr>
                        <a:t>BIO 2300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G</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4</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206210586"/>
                  </a:ext>
                </a:extLst>
              </a:tr>
              <a:tr h="241560">
                <a:tc>
                  <a:txBody>
                    <a:bodyPr/>
                    <a:lstStyle/>
                    <a:p>
                      <a:pPr marL="0" marR="0" algn="r">
                        <a:lnSpc>
                          <a:spcPct val="107000"/>
                        </a:lnSpc>
                        <a:spcBef>
                          <a:spcPts val="0"/>
                        </a:spcBef>
                        <a:spcAft>
                          <a:spcPts val="0"/>
                        </a:spcAft>
                      </a:pPr>
                      <a:r>
                        <a:rPr lang="en-US" sz="1200" dirty="0">
                          <a:effectLst/>
                        </a:rPr>
                        <a:t> TOTAL</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14</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34394563"/>
                  </a:ext>
                </a:extLst>
              </a:tr>
              <a:tr h="241560">
                <a:tc>
                  <a:txBody>
                    <a:bodyPr/>
                    <a:lstStyle/>
                    <a:p>
                      <a:pPr marL="0" marR="0" algn="l">
                        <a:lnSpc>
                          <a:spcPct val="107000"/>
                        </a:lnSpc>
                        <a:spcBef>
                          <a:spcPts val="0"/>
                        </a:spcBef>
                        <a:spcAft>
                          <a:spcPts val="0"/>
                        </a:spcAft>
                      </a:pPr>
                      <a:r>
                        <a:rPr lang="en-US"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SEMESTER 2 (SPRING)</a:t>
                      </a:r>
                    </a:p>
                  </a:txBody>
                  <a:tcPr marL="68580" marR="68580" marT="0" marB="0" anchor="ctr">
                    <a:solidFill>
                      <a:schemeClr val="tx1"/>
                    </a:solidFill>
                  </a:tcPr>
                </a:tc>
                <a:tc>
                  <a:txBody>
                    <a:bodyPr/>
                    <a:lstStyle/>
                    <a:p>
                      <a:pPr marL="0" marR="0" algn="ctr">
                        <a:lnSpc>
                          <a:spcPct val="107000"/>
                        </a:lnSpc>
                        <a:spcBef>
                          <a:spcPts val="0"/>
                        </a:spcBef>
                        <a:spcAft>
                          <a:spcPts val="0"/>
                        </a:spcAft>
                      </a:pPr>
                      <a:r>
                        <a:rPr lang="en-US" sz="1200" dirty="0">
                          <a:solidFill>
                            <a:schemeClr val="bg1"/>
                          </a:solidFill>
                          <a:effectLst/>
                        </a:rPr>
                        <a:t>G/T/B</a:t>
                      </a:r>
                      <a:endParaRPr lang="en-US"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tx1"/>
                    </a:solidFill>
                  </a:tcPr>
                </a:tc>
                <a:tc>
                  <a:txBody>
                    <a:bodyPr/>
                    <a:lstStyle/>
                    <a:p>
                      <a:pPr marL="0" marR="0" algn="ctr">
                        <a:lnSpc>
                          <a:spcPct val="107000"/>
                        </a:lnSpc>
                        <a:spcBef>
                          <a:spcPts val="0"/>
                        </a:spcBef>
                        <a:spcAft>
                          <a:spcPts val="0"/>
                        </a:spcAft>
                      </a:pPr>
                      <a:r>
                        <a:rPr lang="en-US" sz="1200" dirty="0">
                          <a:solidFill>
                            <a:schemeClr val="bg1"/>
                          </a:solidFill>
                          <a:effectLst/>
                        </a:rPr>
                        <a:t>CR</a:t>
                      </a:r>
                      <a:endParaRPr lang="en-US"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tx1"/>
                    </a:solidFill>
                  </a:tcPr>
                </a:tc>
                <a:extLst>
                  <a:ext uri="{0D108BD9-81ED-4DB2-BD59-A6C34878D82A}">
                    <a16:rowId xmlns:a16="http://schemas.microsoft.com/office/drawing/2014/main" val="4126381546"/>
                  </a:ext>
                </a:extLst>
              </a:tr>
              <a:tr h="241560">
                <a:tc>
                  <a:txBody>
                    <a:bodyPr/>
                    <a:lstStyle/>
                    <a:p>
                      <a:pPr marL="0" marR="0" algn="l">
                        <a:lnSpc>
                          <a:spcPct val="107000"/>
                        </a:lnSpc>
                        <a:spcBef>
                          <a:spcPts val="0"/>
                        </a:spcBef>
                        <a:spcAft>
                          <a:spcPts val="0"/>
                        </a:spcAft>
                      </a:pPr>
                      <a:r>
                        <a:rPr lang="en-US" sz="1200" dirty="0">
                          <a:effectLst/>
                        </a:rPr>
                        <a:t>NURS 1873</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8</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296517439"/>
                  </a:ext>
                </a:extLst>
              </a:tr>
              <a:tr h="241560">
                <a:tc>
                  <a:txBody>
                    <a:bodyPr/>
                    <a:lstStyle/>
                    <a:p>
                      <a:pPr marL="0" marR="0" algn="l">
                        <a:lnSpc>
                          <a:spcPct val="107000"/>
                        </a:lnSpc>
                        <a:spcBef>
                          <a:spcPts val="0"/>
                        </a:spcBef>
                        <a:spcAft>
                          <a:spcPts val="0"/>
                        </a:spcAft>
                      </a:pPr>
                      <a:r>
                        <a:rPr lang="en-US" sz="1200" dirty="0">
                          <a:effectLst/>
                        </a:rPr>
                        <a:t>NURS 1141</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1</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292595622"/>
                  </a:ext>
                </a:extLst>
              </a:tr>
              <a:tr h="230058">
                <a:tc>
                  <a:txBody>
                    <a:bodyPr/>
                    <a:lstStyle/>
                    <a:p>
                      <a:pPr marL="0" marR="0" algn="l">
                        <a:lnSpc>
                          <a:spcPct val="107000"/>
                        </a:lnSpc>
                        <a:spcBef>
                          <a:spcPts val="0"/>
                        </a:spcBef>
                        <a:spcAft>
                          <a:spcPts val="0"/>
                        </a:spcAft>
                      </a:pPr>
                      <a:r>
                        <a:rPr lang="en-US" sz="1200" dirty="0">
                          <a:effectLst/>
                        </a:rPr>
                        <a:t>BIO 2301</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B</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4</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694550023"/>
                  </a:ext>
                </a:extLst>
              </a:tr>
              <a:tr h="241560">
                <a:tc>
                  <a:txBody>
                    <a:bodyPr/>
                    <a:lstStyle/>
                    <a:p>
                      <a:pPr marL="0" marR="0" algn="r">
                        <a:lnSpc>
                          <a:spcPct val="107000"/>
                        </a:lnSpc>
                        <a:spcBef>
                          <a:spcPts val="0"/>
                        </a:spcBef>
                        <a:spcAft>
                          <a:spcPts val="0"/>
                        </a:spcAft>
                      </a:pPr>
                      <a:r>
                        <a:rPr lang="en-US" sz="1200" dirty="0">
                          <a:effectLst/>
                        </a:rPr>
                        <a:t> TOTAL</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13</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659184378"/>
                  </a:ext>
                </a:extLst>
              </a:tr>
              <a:tr h="241560">
                <a:tc>
                  <a:txBody>
                    <a:bodyPr/>
                    <a:lstStyle/>
                    <a:p>
                      <a:pPr marL="0" marR="0" algn="l">
                        <a:lnSpc>
                          <a:spcPct val="107000"/>
                        </a:lnSpc>
                        <a:spcBef>
                          <a:spcPts val="0"/>
                        </a:spcBef>
                        <a:spcAft>
                          <a:spcPts val="0"/>
                        </a:spcAft>
                      </a:pPr>
                      <a:r>
                        <a:rPr lang="en-US" sz="1200" dirty="0">
                          <a:solidFill>
                            <a:schemeClr val="bg1"/>
                          </a:solidFill>
                          <a:effectLst/>
                        </a:rPr>
                        <a:t>SEMESTER 3 (SUMMER)</a:t>
                      </a:r>
                      <a:endParaRPr lang="en-US"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tx1"/>
                    </a:solidFill>
                  </a:tcPr>
                </a:tc>
                <a:tc>
                  <a:txBody>
                    <a:bodyPr/>
                    <a:lstStyle/>
                    <a:p>
                      <a:pPr marL="0" marR="0" algn="ctr">
                        <a:lnSpc>
                          <a:spcPct val="107000"/>
                        </a:lnSpc>
                        <a:spcBef>
                          <a:spcPts val="0"/>
                        </a:spcBef>
                        <a:spcAft>
                          <a:spcPts val="0"/>
                        </a:spcAft>
                      </a:pPr>
                      <a:r>
                        <a:rPr lang="en-US" sz="1200" dirty="0">
                          <a:solidFill>
                            <a:schemeClr val="bg1"/>
                          </a:solidFill>
                          <a:effectLst/>
                        </a:rPr>
                        <a:t>G/T/B</a:t>
                      </a:r>
                      <a:endParaRPr lang="en-US"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tx1"/>
                    </a:solidFill>
                  </a:tcPr>
                </a:tc>
                <a:tc>
                  <a:txBody>
                    <a:bodyPr/>
                    <a:lstStyle/>
                    <a:p>
                      <a:pPr marL="0" marR="0" algn="ctr">
                        <a:lnSpc>
                          <a:spcPct val="107000"/>
                        </a:lnSpc>
                        <a:spcBef>
                          <a:spcPts val="0"/>
                        </a:spcBef>
                        <a:spcAft>
                          <a:spcPts val="0"/>
                        </a:spcAft>
                      </a:pPr>
                      <a:r>
                        <a:rPr lang="en-US" sz="1200" dirty="0">
                          <a:solidFill>
                            <a:schemeClr val="bg1"/>
                          </a:solidFill>
                          <a:effectLst/>
                        </a:rPr>
                        <a:t>CR</a:t>
                      </a:r>
                      <a:endParaRPr lang="en-US"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tx1"/>
                    </a:solidFill>
                  </a:tcPr>
                </a:tc>
                <a:extLst>
                  <a:ext uri="{0D108BD9-81ED-4DB2-BD59-A6C34878D82A}">
                    <a16:rowId xmlns:a16="http://schemas.microsoft.com/office/drawing/2014/main" val="3459176108"/>
                  </a:ext>
                </a:extLst>
              </a:tr>
              <a:tr h="241560">
                <a:tc>
                  <a:txBody>
                    <a:bodyPr/>
                    <a:lstStyle/>
                    <a:p>
                      <a:pPr marL="0" marR="0" algn="l">
                        <a:lnSpc>
                          <a:spcPct val="107000"/>
                        </a:lnSpc>
                        <a:spcBef>
                          <a:spcPts val="0"/>
                        </a:spcBef>
                        <a:spcAft>
                          <a:spcPts val="0"/>
                        </a:spcAft>
                      </a:pPr>
                      <a:r>
                        <a:rPr lang="en-US" sz="1200">
                          <a:effectLst/>
                        </a:rPr>
                        <a:t>NURS 2864 or 2872 or 2866 (1)</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3</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17271313"/>
                  </a:ext>
                </a:extLst>
              </a:tr>
              <a:tr h="241560">
                <a:tc>
                  <a:txBody>
                    <a:bodyPr/>
                    <a:lstStyle/>
                    <a:p>
                      <a:pPr marL="0" marR="0" algn="l">
                        <a:lnSpc>
                          <a:spcPct val="107000"/>
                        </a:lnSpc>
                        <a:spcBef>
                          <a:spcPts val="0"/>
                        </a:spcBef>
                        <a:spcAft>
                          <a:spcPts val="0"/>
                        </a:spcAft>
                      </a:pPr>
                      <a:r>
                        <a:rPr lang="en-US" sz="1200" dirty="0">
                          <a:effectLst/>
                        </a:rPr>
                        <a:t>PSY 1100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G</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3</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378621810"/>
                  </a:ext>
                </a:extLst>
              </a:tr>
              <a:tr h="230058">
                <a:tc>
                  <a:txBody>
                    <a:bodyPr/>
                    <a:lstStyle/>
                    <a:p>
                      <a:pPr marL="0" marR="0" algn="l">
                        <a:lnSpc>
                          <a:spcPct val="107000"/>
                        </a:lnSpc>
                        <a:spcBef>
                          <a:spcPts val="0"/>
                        </a:spcBef>
                        <a:spcAft>
                          <a:spcPts val="0"/>
                        </a:spcAft>
                      </a:pPr>
                      <a:r>
                        <a:rPr lang="en-US" sz="1200">
                          <a:effectLst/>
                        </a:rPr>
                        <a:t>ENGL 1100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G</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3</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256419308"/>
                  </a:ext>
                </a:extLst>
              </a:tr>
              <a:tr h="230058">
                <a:tc>
                  <a:txBody>
                    <a:bodyPr/>
                    <a:lstStyle/>
                    <a:p>
                      <a:pPr marL="0" marR="0" algn="l">
                        <a:lnSpc>
                          <a:spcPct val="107000"/>
                        </a:lnSpc>
                        <a:spcBef>
                          <a:spcPts val="0"/>
                        </a:spcBef>
                        <a:spcAft>
                          <a:spcPts val="0"/>
                        </a:spcAft>
                      </a:pPr>
                      <a:r>
                        <a:rPr lang="en-US" sz="1200" dirty="0">
                          <a:effectLst/>
                        </a:rPr>
                        <a:t>Open Basic &amp; Related* </a:t>
                      </a:r>
                      <a:r>
                        <a:rPr lang="en-US" sz="1000" dirty="0">
                          <a:effectLst/>
                        </a:rPr>
                        <a:t>See Slide</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B</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3</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91544100"/>
                  </a:ext>
                </a:extLst>
              </a:tr>
              <a:tr h="241560">
                <a:tc>
                  <a:txBody>
                    <a:bodyPr/>
                    <a:lstStyle/>
                    <a:p>
                      <a:pPr marL="0" marR="0" algn="r">
                        <a:lnSpc>
                          <a:spcPct val="107000"/>
                        </a:lnSpc>
                        <a:spcBef>
                          <a:spcPts val="0"/>
                        </a:spcBef>
                        <a:spcAft>
                          <a:spcPts val="0"/>
                        </a:spcAft>
                      </a:pPr>
                      <a:r>
                        <a:rPr lang="en-US" sz="1200" dirty="0">
                          <a:effectLst/>
                        </a:rPr>
                        <a:t> TOTAL</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12</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657679999"/>
                  </a:ext>
                </a:extLst>
              </a:tr>
            </a:tbl>
          </a:graphicData>
        </a:graphic>
      </p:graphicFrame>
      <p:sp>
        <p:nvSpPr>
          <p:cNvPr id="5" name="Rectangle 1">
            <a:extLst>
              <a:ext uri="{FF2B5EF4-FFF2-40B4-BE49-F238E27FC236}">
                <a16:creationId xmlns:a16="http://schemas.microsoft.com/office/drawing/2014/main" id="{7E3003B0-AEED-4283-910A-29C9D412DBEE}"/>
              </a:ext>
            </a:extLst>
          </p:cNvPr>
          <p:cNvSpPr>
            <a:spLocks noChangeArrowheads="1"/>
          </p:cNvSpPr>
          <p:nvPr/>
        </p:nvSpPr>
        <p:spPr bwMode="auto">
          <a:xfrm>
            <a:off x="0" y="97795"/>
            <a:ext cx="2954655"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graphicFrame>
        <p:nvGraphicFramePr>
          <p:cNvPr id="7" name="Table 6">
            <a:extLst>
              <a:ext uri="{FF2B5EF4-FFF2-40B4-BE49-F238E27FC236}">
                <a16:creationId xmlns:a16="http://schemas.microsoft.com/office/drawing/2014/main" id="{8DF81AD2-67B5-4B7C-8C46-C75E981BEB7A}"/>
              </a:ext>
            </a:extLst>
          </p:cNvPr>
          <p:cNvGraphicFramePr>
            <a:graphicFrameLocks noGrp="1"/>
          </p:cNvGraphicFramePr>
          <p:nvPr>
            <p:extLst>
              <p:ext uri="{D42A27DB-BD31-4B8C-83A1-F6EECF244321}">
                <p14:modId xmlns:p14="http://schemas.microsoft.com/office/powerpoint/2010/main" val="2989659007"/>
              </p:ext>
            </p:extLst>
          </p:nvPr>
        </p:nvGraphicFramePr>
        <p:xfrm>
          <a:off x="3959889" y="1861678"/>
          <a:ext cx="3646531" cy="2337098"/>
        </p:xfrm>
        <a:graphic>
          <a:graphicData uri="http://schemas.openxmlformats.org/drawingml/2006/table">
            <a:tbl>
              <a:tblPr firstRow="1" firstCol="1" bandRow="1">
                <a:tableStyleId>{616DA210-FB5B-4158-B5E0-FEB733F419BA}</a:tableStyleId>
              </a:tblPr>
              <a:tblGrid>
                <a:gridCol w="2456244">
                  <a:extLst>
                    <a:ext uri="{9D8B030D-6E8A-4147-A177-3AD203B41FA5}">
                      <a16:colId xmlns:a16="http://schemas.microsoft.com/office/drawing/2014/main" val="1107469912"/>
                    </a:ext>
                  </a:extLst>
                </a:gridCol>
                <a:gridCol w="557337">
                  <a:extLst>
                    <a:ext uri="{9D8B030D-6E8A-4147-A177-3AD203B41FA5}">
                      <a16:colId xmlns:a16="http://schemas.microsoft.com/office/drawing/2014/main" val="1498015893"/>
                    </a:ext>
                  </a:extLst>
                </a:gridCol>
                <a:gridCol w="632950">
                  <a:extLst>
                    <a:ext uri="{9D8B030D-6E8A-4147-A177-3AD203B41FA5}">
                      <a16:colId xmlns:a16="http://schemas.microsoft.com/office/drawing/2014/main" val="2133232316"/>
                    </a:ext>
                  </a:extLst>
                </a:gridCol>
              </a:tblGrid>
              <a:tr h="241443">
                <a:tc>
                  <a:txBody>
                    <a:bodyPr/>
                    <a:lstStyle/>
                    <a:p>
                      <a:pPr marL="0" marR="0">
                        <a:lnSpc>
                          <a:spcPct val="107000"/>
                        </a:lnSpc>
                        <a:spcBef>
                          <a:spcPts val="0"/>
                        </a:spcBef>
                        <a:spcAft>
                          <a:spcPts val="0"/>
                        </a:spcAft>
                      </a:pPr>
                      <a:r>
                        <a:rPr lang="en-US" sz="1200" dirty="0">
                          <a:solidFill>
                            <a:schemeClr val="bg1"/>
                          </a:solidFill>
                          <a:effectLst/>
                        </a:rPr>
                        <a:t>SEMESTER 4 (AUTUMN)</a:t>
                      </a:r>
                      <a:endParaRPr lang="en-US"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pPr marL="0" marR="0" algn="ctr">
                        <a:lnSpc>
                          <a:spcPct val="107000"/>
                        </a:lnSpc>
                        <a:spcBef>
                          <a:spcPts val="0"/>
                        </a:spcBef>
                        <a:spcAft>
                          <a:spcPts val="0"/>
                        </a:spcAft>
                      </a:pPr>
                      <a:r>
                        <a:rPr lang="en-US" sz="1200" dirty="0">
                          <a:solidFill>
                            <a:schemeClr val="bg1"/>
                          </a:solidFill>
                          <a:effectLst/>
                        </a:rPr>
                        <a:t>G/T/B</a:t>
                      </a:r>
                      <a:endParaRPr lang="en-US"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pPr marL="0" marR="0" algn="ctr">
                        <a:lnSpc>
                          <a:spcPct val="107000"/>
                        </a:lnSpc>
                        <a:spcBef>
                          <a:spcPts val="0"/>
                        </a:spcBef>
                        <a:spcAft>
                          <a:spcPts val="0"/>
                        </a:spcAft>
                      </a:pPr>
                      <a:r>
                        <a:rPr lang="en-US" sz="1200" dirty="0">
                          <a:solidFill>
                            <a:schemeClr val="bg1"/>
                          </a:solidFill>
                          <a:effectLst/>
                        </a:rPr>
                        <a:t>CR</a:t>
                      </a:r>
                      <a:endParaRPr lang="en-US"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3263015415"/>
                  </a:ext>
                </a:extLst>
              </a:tr>
              <a:tr h="232755">
                <a:tc>
                  <a:txBody>
                    <a:bodyPr/>
                    <a:lstStyle/>
                    <a:p>
                      <a:pPr marL="0" marR="0">
                        <a:lnSpc>
                          <a:spcPct val="107000"/>
                        </a:lnSpc>
                        <a:spcBef>
                          <a:spcPts val="0"/>
                        </a:spcBef>
                        <a:spcAft>
                          <a:spcPts val="0"/>
                        </a:spcAft>
                      </a:pPr>
                      <a:r>
                        <a:rPr lang="en-US" sz="1200" dirty="0">
                          <a:effectLst/>
                        </a:rPr>
                        <a:t>NURS 2864 &amp;/or 2872 &amp;/or 2866 (2)</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T w="12700" cap="flat" cmpd="sng" algn="ctr">
                      <a:solidFill>
                        <a:schemeClr val="tx1"/>
                      </a:solidFill>
                      <a:prstDash val="solid"/>
                      <a:round/>
                      <a:headEnd type="none" w="med" len="med"/>
                      <a:tailEnd type="none" w="med" len="med"/>
                    </a:lnT>
                  </a:tcPr>
                </a:tc>
                <a:tc>
                  <a:txBody>
                    <a:bodyPr/>
                    <a:lstStyle/>
                    <a:p>
                      <a:pPr marL="0" marR="0" algn="ctr">
                        <a:lnSpc>
                          <a:spcPct val="107000"/>
                        </a:lnSpc>
                        <a:spcBef>
                          <a:spcPts val="0"/>
                        </a:spcBef>
                        <a:spcAft>
                          <a:spcPts val="0"/>
                        </a:spcAft>
                      </a:pPr>
                      <a:r>
                        <a:rPr lang="en-US" sz="1200">
                          <a:effectLst/>
                        </a:rPr>
                        <a:t>T</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T w="12700" cap="flat" cmpd="sng" algn="ctr">
                      <a:solidFill>
                        <a:schemeClr val="tx1"/>
                      </a:solidFill>
                      <a:prstDash val="solid"/>
                      <a:round/>
                      <a:headEnd type="none" w="med" len="med"/>
                      <a:tailEnd type="none" w="med" len="med"/>
                    </a:lnT>
                  </a:tcPr>
                </a:tc>
                <a:tc>
                  <a:txBody>
                    <a:bodyPr/>
                    <a:lstStyle/>
                    <a:p>
                      <a:pPr marL="0" marR="0" algn="ctr">
                        <a:lnSpc>
                          <a:spcPct val="107000"/>
                        </a:lnSpc>
                        <a:spcBef>
                          <a:spcPts val="0"/>
                        </a:spcBef>
                        <a:spcAft>
                          <a:spcPts val="0"/>
                        </a:spcAft>
                      </a:pPr>
                      <a:r>
                        <a:rPr lang="en-US" sz="1200">
                          <a:effectLst/>
                        </a:rPr>
                        <a:t>(2x3) 6</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009829947"/>
                  </a:ext>
                </a:extLst>
              </a:tr>
              <a:tr h="220712">
                <a:tc>
                  <a:txBody>
                    <a:bodyPr/>
                    <a:lstStyle/>
                    <a:p>
                      <a:pPr marL="0" marR="0">
                        <a:lnSpc>
                          <a:spcPct val="107000"/>
                        </a:lnSpc>
                        <a:spcBef>
                          <a:spcPts val="0"/>
                        </a:spcBef>
                        <a:spcAft>
                          <a:spcPts val="0"/>
                        </a:spcAft>
                      </a:pPr>
                      <a:r>
                        <a:rPr lang="en-US" sz="1200" dirty="0">
                          <a:effectLst/>
                        </a:rPr>
                        <a:t>NURS 2042</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T</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1</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99154716"/>
                  </a:ext>
                </a:extLst>
              </a:tr>
              <a:tr h="223934">
                <a:tc>
                  <a:txBody>
                    <a:bodyPr/>
                    <a:lstStyle/>
                    <a:p>
                      <a:pPr marL="0" marR="0">
                        <a:lnSpc>
                          <a:spcPct val="107000"/>
                        </a:lnSpc>
                        <a:spcBef>
                          <a:spcPts val="0"/>
                        </a:spcBef>
                        <a:spcAft>
                          <a:spcPts val="0"/>
                        </a:spcAft>
                      </a:pPr>
                      <a:r>
                        <a:rPr lang="en-US" sz="1200" dirty="0">
                          <a:effectLst/>
                        </a:rPr>
                        <a:t>PSY 2340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G</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3</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580123933"/>
                  </a:ext>
                </a:extLst>
              </a:tr>
              <a:tr h="233266">
                <a:tc>
                  <a:txBody>
                    <a:bodyPr/>
                    <a:lstStyle/>
                    <a:p>
                      <a:pPr marL="0" marR="0">
                        <a:lnSpc>
                          <a:spcPct val="107000"/>
                        </a:lnSpc>
                        <a:spcBef>
                          <a:spcPts val="0"/>
                        </a:spcBef>
                        <a:spcAft>
                          <a:spcPts val="0"/>
                        </a:spcAft>
                      </a:pPr>
                      <a:r>
                        <a:rPr lang="en-US" sz="1200" dirty="0">
                          <a:effectLst/>
                        </a:rPr>
                        <a:t>STAT 1350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G</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3</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588061993"/>
                  </a:ext>
                </a:extLst>
              </a:tr>
              <a:tr h="233265">
                <a:tc>
                  <a:txBody>
                    <a:bodyPr/>
                    <a:lstStyle/>
                    <a:p>
                      <a:pPr marL="0" marR="0" algn="r">
                        <a:lnSpc>
                          <a:spcPct val="107000"/>
                        </a:lnSpc>
                        <a:spcBef>
                          <a:spcPts val="0"/>
                        </a:spcBef>
                        <a:spcAft>
                          <a:spcPts val="0"/>
                        </a:spcAft>
                      </a:pPr>
                      <a:r>
                        <a:rPr lang="en-US" sz="1200" dirty="0">
                          <a:effectLst/>
                        </a:rPr>
                        <a:t> TOTAL</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13</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080267001"/>
                  </a:ext>
                </a:extLst>
              </a:tr>
              <a:tr h="233265">
                <a:tc>
                  <a:txBody>
                    <a:bodyPr/>
                    <a:lstStyle/>
                    <a:p>
                      <a:pPr marL="0" marR="0">
                        <a:lnSpc>
                          <a:spcPct val="107000"/>
                        </a:lnSpc>
                        <a:spcBef>
                          <a:spcPts val="0"/>
                        </a:spcBef>
                        <a:spcAft>
                          <a:spcPts val="0"/>
                        </a:spcAft>
                      </a:pPr>
                      <a:r>
                        <a:rPr lang="en-US" sz="1200" dirty="0">
                          <a:solidFill>
                            <a:schemeClr val="bg1"/>
                          </a:solidFill>
                          <a:effectLst/>
                        </a:rPr>
                        <a:t>SEMESTER 5 (SPRING)</a:t>
                      </a:r>
                      <a:endParaRPr lang="en-US"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tx1"/>
                    </a:solidFill>
                  </a:tcPr>
                </a:tc>
                <a:tc>
                  <a:txBody>
                    <a:bodyPr/>
                    <a:lstStyle/>
                    <a:p>
                      <a:pPr marL="0" marR="0" algn="ctr">
                        <a:lnSpc>
                          <a:spcPct val="107000"/>
                        </a:lnSpc>
                        <a:spcBef>
                          <a:spcPts val="0"/>
                        </a:spcBef>
                        <a:spcAft>
                          <a:spcPts val="0"/>
                        </a:spcAft>
                      </a:pPr>
                      <a:r>
                        <a:rPr lang="en-US" sz="1200" dirty="0">
                          <a:solidFill>
                            <a:schemeClr val="bg1"/>
                          </a:solidFill>
                          <a:effectLst/>
                        </a:rPr>
                        <a:t>G/T/B</a:t>
                      </a:r>
                      <a:endParaRPr lang="en-US"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tx1"/>
                    </a:solidFill>
                  </a:tcPr>
                </a:tc>
                <a:tc>
                  <a:txBody>
                    <a:bodyPr/>
                    <a:lstStyle/>
                    <a:p>
                      <a:pPr marL="0" marR="0" algn="ctr">
                        <a:lnSpc>
                          <a:spcPct val="107000"/>
                        </a:lnSpc>
                        <a:spcBef>
                          <a:spcPts val="0"/>
                        </a:spcBef>
                        <a:spcAft>
                          <a:spcPts val="0"/>
                        </a:spcAft>
                      </a:pPr>
                      <a:r>
                        <a:rPr lang="en-US" sz="1200" dirty="0">
                          <a:solidFill>
                            <a:schemeClr val="bg1"/>
                          </a:solidFill>
                          <a:effectLst/>
                        </a:rPr>
                        <a:t>CR</a:t>
                      </a:r>
                      <a:endParaRPr lang="en-US"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tx1"/>
                    </a:solidFill>
                  </a:tcPr>
                </a:tc>
                <a:extLst>
                  <a:ext uri="{0D108BD9-81ED-4DB2-BD59-A6C34878D82A}">
                    <a16:rowId xmlns:a16="http://schemas.microsoft.com/office/drawing/2014/main" val="3948720874"/>
                  </a:ext>
                </a:extLst>
              </a:tr>
              <a:tr h="251927">
                <a:tc>
                  <a:txBody>
                    <a:bodyPr/>
                    <a:lstStyle/>
                    <a:p>
                      <a:pPr marL="0" marR="0">
                        <a:lnSpc>
                          <a:spcPct val="107000"/>
                        </a:lnSpc>
                        <a:spcBef>
                          <a:spcPts val="0"/>
                        </a:spcBef>
                        <a:spcAft>
                          <a:spcPts val="0"/>
                        </a:spcAft>
                      </a:pPr>
                      <a:r>
                        <a:rPr lang="en-US" sz="1200" dirty="0">
                          <a:effectLst/>
                        </a:rPr>
                        <a:t>NURS 2873</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8</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133007233"/>
                  </a:ext>
                </a:extLst>
              </a:tr>
              <a:tr h="233265">
                <a:tc>
                  <a:txBody>
                    <a:bodyPr/>
                    <a:lstStyle/>
                    <a:p>
                      <a:pPr marL="0" marR="0">
                        <a:lnSpc>
                          <a:spcPct val="107000"/>
                        </a:lnSpc>
                        <a:spcBef>
                          <a:spcPts val="0"/>
                        </a:spcBef>
                        <a:spcAft>
                          <a:spcPts val="0"/>
                        </a:spcAft>
                      </a:pPr>
                      <a:r>
                        <a:rPr lang="en-US" sz="1200" dirty="0">
                          <a:effectLst/>
                        </a:rPr>
                        <a:t>BIO 2215</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B</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4</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766164380"/>
                  </a:ext>
                </a:extLst>
              </a:tr>
              <a:tr h="233266">
                <a:tc>
                  <a:txBody>
                    <a:bodyPr/>
                    <a:lstStyle/>
                    <a:p>
                      <a:pPr marL="0" marR="0" algn="r">
                        <a:lnSpc>
                          <a:spcPct val="107000"/>
                        </a:lnSpc>
                        <a:spcBef>
                          <a:spcPts val="0"/>
                        </a:spcBef>
                        <a:spcAft>
                          <a:spcPts val="0"/>
                        </a:spcAft>
                      </a:pPr>
                      <a:r>
                        <a:rPr lang="en-US" sz="1200" dirty="0">
                          <a:effectLst/>
                        </a:rPr>
                        <a:t> TOTAL</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12</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28845773"/>
                  </a:ext>
                </a:extLst>
              </a:tr>
            </a:tbl>
          </a:graphicData>
        </a:graphic>
      </p:graphicFrame>
      <p:graphicFrame>
        <p:nvGraphicFramePr>
          <p:cNvPr id="9" name="Table 8">
            <a:extLst>
              <a:ext uri="{FF2B5EF4-FFF2-40B4-BE49-F238E27FC236}">
                <a16:creationId xmlns:a16="http://schemas.microsoft.com/office/drawing/2014/main" id="{F4F5D29A-1727-4FAD-A304-7EEC49FE087C}"/>
              </a:ext>
            </a:extLst>
          </p:cNvPr>
          <p:cNvGraphicFramePr>
            <a:graphicFrameLocks noGrp="1"/>
          </p:cNvGraphicFramePr>
          <p:nvPr>
            <p:extLst>
              <p:ext uri="{D42A27DB-BD31-4B8C-83A1-F6EECF244321}">
                <p14:modId xmlns:p14="http://schemas.microsoft.com/office/powerpoint/2010/main" val="1188495080"/>
              </p:ext>
            </p:extLst>
          </p:nvPr>
        </p:nvGraphicFramePr>
        <p:xfrm>
          <a:off x="7966376" y="3989710"/>
          <a:ext cx="2951417" cy="400050"/>
        </p:xfrm>
        <a:graphic>
          <a:graphicData uri="http://schemas.openxmlformats.org/drawingml/2006/table">
            <a:tbl>
              <a:tblPr firstRow="1" firstCol="1" bandRow="1">
                <a:tableStyleId>{616DA210-FB5B-4158-B5E0-FEB733F419BA}</a:tableStyleId>
              </a:tblPr>
              <a:tblGrid>
                <a:gridCol w="2379917">
                  <a:extLst>
                    <a:ext uri="{9D8B030D-6E8A-4147-A177-3AD203B41FA5}">
                      <a16:colId xmlns:a16="http://schemas.microsoft.com/office/drawing/2014/main" val="8469336"/>
                    </a:ext>
                  </a:extLst>
                </a:gridCol>
                <a:gridCol w="571500">
                  <a:extLst>
                    <a:ext uri="{9D8B030D-6E8A-4147-A177-3AD203B41FA5}">
                      <a16:colId xmlns:a16="http://schemas.microsoft.com/office/drawing/2014/main" val="3193526135"/>
                    </a:ext>
                  </a:extLst>
                </a:gridCol>
              </a:tblGrid>
              <a:tr h="200025">
                <a:tc>
                  <a:txBody>
                    <a:bodyPr/>
                    <a:lstStyle/>
                    <a:p>
                      <a:pPr marL="0" marR="0" algn="r">
                        <a:lnSpc>
                          <a:spcPct val="107000"/>
                        </a:lnSpc>
                        <a:spcBef>
                          <a:spcPts val="0"/>
                        </a:spcBef>
                        <a:spcAft>
                          <a:spcPts val="0"/>
                        </a:spcAft>
                      </a:pPr>
                      <a:r>
                        <a:rPr lang="en-US" sz="1200" dirty="0">
                          <a:effectLst/>
                        </a:rPr>
                        <a:t>Total General Education Credits (G)</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200" dirty="0">
                          <a:effectLst/>
                        </a:rPr>
                        <a:t>16</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59733673"/>
                  </a:ext>
                </a:extLst>
              </a:tr>
              <a:tr h="200025">
                <a:tc>
                  <a:txBody>
                    <a:bodyPr/>
                    <a:lstStyle/>
                    <a:p>
                      <a:pPr marL="0" marR="0" algn="r">
                        <a:lnSpc>
                          <a:spcPct val="107000"/>
                        </a:lnSpc>
                        <a:spcBef>
                          <a:spcPts val="0"/>
                        </a:spcBef>
                        <a:spcAft>
                          <a:spcPts val="0"/>
                        </a:spcAft>
                      </a:pPr>
                      <a:r>
                        <a:rPr lang="en-US" sz="1200" dirty="0">
                          <a:effectLst/>
                        </a:rPr>
                        <a:t>Total Basic and Related Credits (B)</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marL="0" marR="0" algn="ctr">
                        <a:lnSpc>
                          <a:spcPct val="107000"/>
                        </a:lnSpc>
                        <a:spcBef>
                          <a:spcPts val="0"/>
                        </a:spcBef>
                        <a:spcAft>
                          <a:spcPts val="0"/>
                        </a:spcAft>
                      </a:pPr>
                      <a:r>
                        <a:rPr lang="en-US" sz="1200" dirty="0">
                          <a:effectLst/>
                        </a:rPr>
                        <a:t>14</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60239111"/>
                  </a:ext>
                </a:extLst>
              </a:tr>
            </a:tbl>
          </a:graphicData>
        </a:graphic>
      </p:graphicFrame>
      <p:graphicFrame>
        <p:nvGraphicFramePr>
          <p:cNvPr id="10" name="Table 9">
            <a:extLst>
              <a:ext uri="{FF2B5EF4-FFF2-40B4-BE49-F238E27FC236}">
                <a16:creationId xmlns:a16="http://schemas.microsoft.com/office/drawing/2014/main" id="{0D2CB7AC-5920-41CF-A096-6D483EA22557}"/>
              </a:ext>
            </a:extLst>
          </p:cNvPr>
          <p:cNvGraphicFramePr>
            <a:graphicFrameLocks noGrp="1"/>
          </p:cNvGraphicFramePr>
          <p:nvPr>
            <p:extLst>
              <p:ext uri="{D42A27DB-BD31-4B8C-83A1-F6EECF244321}">
                <p14:modId xmlns:p14="http://schemas.microsoft.com/office/powerpoint/2010/main" val="2931127163"/>
              </p:ext>
            </p:extLst>
          </p:nvPr>
        </p:nvGraphicFramePr>
        <p:xfrm>
          <a:off x="8070961" y="4522068"/>
          <a:ext cx="2846832" cy="600075"/>
        </p:xfrm>
        <a:graphic>
          <a:graphicData uri="http://schemas.openxmlformats.org/drawingml/2006/table">
            <a:tbl>
              <a:tblPr firstRow="1" firstCol="1" bandRow="1">
                <a:tableStyleId>{616DA210-FB5B-4158-B5E0-FEB733F419BA}</a:tableStyleId>
              </a:tblPr>
              <a:tblGrid>
                <a:gridCol w="2275332">
                  <a:extLst>
                    <a:ext uri="{9D8B030D-6E8A-4147-A177-3AD203B41FA5}">
                      <a16:colId xmlns:a16="http://schemas.microsoft.com/office/drawing/2014/main" val="439783134"/>
                    </a:ext>
                  </a:extLst>
                </a:gridCol>
                <a:gridCol w="571500">
                  <a:extLst>
                    <a:ext uri="{9D8B030D-6E8A-4147-A177-3AD203B41FA5}">
                      <a16:colId xmlns:a16="http://schemas.microsoft.com/office/drawing/2014/main" val="1765310722"/>
                    </a:ext>
                  </a:extLst>
                </a:gridCol>
              </a:tblGrid>
              <a:tr h="200025">
                <a:tc>
                  <a:txBody>
                    <a:bodyPr/>
                    <a:lstStyle/>
                    <a:p>
                      <a:pPr marL="0" marR="0" algn="r">
                        <a:lnSpc>
                          <a:spcPct val="107000"/>
                        </a:lnSpc>
                        <a:spcBef>
                          <a:spcPts val="0"/>
                        </a:spcBef>
                        <a:spcAft>
                          <a:spcPts val="0"/>
                        </a:spcAft>
                      </a:pPr>
                      <a:r>
                        <a:rPr lang="en-US" sz="1200" dirty="0">
                          <a:effectLst/>
                        </a:rPr>
                        <a:t>Total Non-Technical Credits (G+B)</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200" dirty="0">
                          <a:effectLst/>
                        </a:rPr>
                        <a:t>30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43029595"/>
                  </a:ext>
                </a:extLst>
              </a:tr>
              <a:tr h="200025">
                <a:tc>
                  <a:txBody>
                    <a:bodyPr/>
                    <a:lstStyle/>
                    <a:p>
                      <a:pPr marL="0" marR="0" algn="r">
                        <a:lnSpc>
                          <a:spcPct val="107000"/>
                        </a:lnSpc>
                        <a:spcBef>
                          <a:spcPts val="0"/>
                        </a:spcBef>
                        <a:spcAft>
                          <a:spcPts val="0"/>
                        </a:spcAft>
                      </a:pPr>
                      <a:r>
                        <a:rPr lang="en-US" sz="1200" dirty="0">
                          <a:effectLst/>
                        </a:rPr>
                        <a:t>Total Technical Credits (T)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200" dirty="0">
                          <a:effectLst/>
                        </a:rPr>
                        <a:t>34</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25186118"/>
                  </a:ext>
                </a:extLst>
              </a:tr>
              <a:tr h="200025">
                <a:tc>
                  <a:txBody>
                    <a:bodyPr/>
                    <a:lstStyle/>
                    <a:p>
                      <a:pPr marL="0" marR="0" algn="r">
                        <a:lnSpc>
                          <a:spcPct val="107000"/>
                        </a:lnSpc>
                        <a:spcBef>
                          <a:spcPts val="0"/>
                        </a:spcBef>
                        <a:spcAft>
                          <a:spcPts val="0"/>
                        </a:spcAft>
                      </a:pPr>
                      <a:r>
                        <a:rPr lang="en-US" sz="1200" dirty="0">
                          <a:effectLst/>
                        </a:rPr>
                        <a:t>TOTAL CREDITS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200" dirty="0">
                          <a:effectLst/>
                        </a:rPr>
                        <a:t>64</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1476285"/>
                  </a:ext>
                </a:extLst>
              </a:tr>
            </a:tbl>
          </a:graphicData>
        </a:graphic>
      </p:graphicFrame>
      <p:graphicFrame>
        <p:nvGraphicFramePr>
          <p:cNvPr id="6" name="Table 5">
            <a:extLst>
              <a:ext uri="{FF2B5EF4-FFF2-40B4-BE49-F238E27FC236}">
                <a16:creationId xmlns:a16="http://schemas.microsoft.com/office/drawing/2014/main" id="{7FA20C90-1EC7-47FD-BFCF-818AC392DD32}"/>
              </a:ext>
            </a:extLst>
          </p:cNvPr>
          <p:cNvGraphicFramePr>
            <a:graphicFrameLocks noGrp="1"/>
          </p:cNvGraphicFramePr>
          <p:nvPr>
            <p:extLst>
              <p:ext uri="{D42A27DB-BD31-4B8C-83A1-F6EECF244321}">
                <p14:modId xmlns:p14="http://schemas.microsoft.com/office/powerpoint/2010/main" val="686732325"/>
              </p:ext>
            </p:extLst>
          </p:nvPr>
        </p:nvGraphicFramePr>
        <p:xfrm>
          <a:off x="7870459" y="1845722"/>
          <a:ext cx="3143250" cy="2011680"/>
        </p:xfrm>
        <a:graphic>
          <a:graphicData uri="http://schemas.openxmlformats.org/drawingml/2006/table">
            <a:tbl>
              <a:tblPr firstRow="1" firstCol="1" bandRow="1"/>
              <a:tblGrid>
                <a:gridCol w="3143250">
                  <a:extLst>
                    <a:ext uri="{9D8B030D-6E8A-4147-A177-3AD203B41FA5}">
                      <a16:colId xmlns:a16="http://schemas.microsoft.com/office/drawing/2014/main" val="3377445848"/>
                    </a:ext>
                  </a:extLst>
                </a:gridCol>
              </a:tblGrid>
              <a:tr h="182880">
                <a:tc>
                  <a:txBody>
                    <a:bodyPr/>
                    <a:lstStyle/>
                    <a:p>
                      <a:pPr marL="0" marR="0">
                        <a:lnSpc>
                          <a:spcPct val="107000"/>
                        </a:lnSpc>
                        <a:spcBef>
                          <a:spcPts val="0"/>
                        </a:spcBef>
                        <a:spcAft>
                          <a:spcPts val="0"/>
                        </a:spcAft>
                      </a:pPr>
                      <a:r>
                        <a:rPr lang="en-US" sz="1000" b="1">
                          <a:effectLst/>
                          <a:latin typeface="Calibri" panose="020F0502020204030204" pitchFamily="34" charset="0"/>
                          <a:ea typeface="Times New Roman" panose="02020603050405020304" pitchFamily="18" charset="0"/>
                          <a:cs typeface="Arial" panose="020B0604020202020204" pitchFamily="34" charset="0"/>
                        </a:rPr>
                        <a:t>OPEN BASIC AND RELATED* Select one: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08608409"/>
                  </a:ext>
                </a:extLst>
              </a:tr>
              <a:tr h="182880">
                <a:tc>
                  <a:txBody>
                    <a:bodyPr/>
                    <a:lstStyle/>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Arial" panose="020B0604020202020204" pitchFamily="34" charset="0"/>
                        </a:rPr>
                        <a:t>CHEM 1111, 1113, 1171,1172, 1200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38201869"/>
                  </a:ext>
                </a:extLst>
              </a:tr>
              <a:tr h="182880">
                <a:tc>
                  <a:txBody>
                    <a:bodyPr/>
                    <a:lstStyle/>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Arial" panose="020B0604020202020204" pitchFamily="34" charset="0"/>
                        </a:rPr>
                        <a:t>COMM 1105, 1110</a:t>
                      </a:r>
                      <a:r>
                        <a:rPr lang="en-US" sz="1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6112963"/>
                  </a:ext>
                </a:extLst>
              </a:tr>
              <a:tr h="182880">
                <a:tc>
                  <a:txBody>
                    <a:bodyPr/>
                    <a:lstStyle/>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Arial" panose="020B0604020202020204" pitchFamily="34" charset="0"/>
                        </a:rPr>
                        <a:t>ENGL 2367, 2767</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18473197"/>
                  </a:ext>
                </a:extLst>
              </a:tr>
              <a:tr h="182880">
                <a:tc>
                  <a:txBody>
                    <a:bodyPr/>
                    <a:lstStyle/>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Arial" panose="020B0604020202020204" pitchFamily="34" charset="0"/>
                        </a:rPr>
                        <a:t>HIST 1111, 1112, 1151, 1152, 1181, 1182, 2223,</a:t>
                      </a:r>
                      <a:r>
                        <a:rPr lang="en-US" sz="11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r>
                        <a:rPr lang="en-US" sz="800">
                          <a:effectLst/>
                          <a:latin typeface="Calibri" panose="020F0502020204030204" pitchFamily="34" charset="0"/>
                          <a:ea typeface="Times New Roman" panose="02020603050405020304" pitchFamily="18" charset="0"/>
                          <a:cs typeface="Arial" panose="020B0604020202020204" pitchFamily="34" charset="0"/>
                        </a:rPr>
                        <a:t>2224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25891320"/>
                  </a:ext>
                </a:extLst>
              </a:tr>
              <a:tr h="182880">
                <a:tc>
                  <a:txBody>
                    <a:bodyPr/>
                    <a:lstStyle/>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Arial" panose="020B0604020202020204" pitchFamily="34" charset="0"/>
                        </a:rPr>
                        <a:t>HNTR 1153</a:t>
                      </a:r>
                      <a:r>
                        <a:rPr lang="en-US" sz="1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32639661"/>
                  </a:ext>
                </a:extLst>
              </a:tr>
              <a:tr h="182880">
                <a:tc>
                  <a:txBody>
                    <a:bodyPr/>
                    <a:lstStyle/>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Arial" panose="020B0604020202020204" pitchFamily="34" charset="0"/>
                        </a:rPr>
                        <a:t>HUM 1270</a:t>
                      </a:r>
                      <a:r>
                        <a:rPr lang="en-US" sz="1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59624873"/>
                  </a:ext>
                </a:extLst>
              </a:tr>
              <a:tr h="182880">
                <a:tc>
                  <a:txBody>
                    <a:bodyPr/>
                    <a:lstStyle/>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Arial" panose="020B0604020202020204" pitchFamily="34" charset="0"/>
                        </a:rPr>
                        <a:t>MATH 1116, 1148</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24996209"/>
                  </a:ext>
                </a:extLst>
              </a:tr>
              <a:tr h="182880">
                <a:tc>
                  <a:txBody>
                    <a:bodyPr/>
                    <a:lstStyle/>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Arial" panose="020B0604020202020204" pitchFamily="34" charset="0"/>
                        </a:rPr>
                        <a:t>PHIL 1130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18696646"/>
                  </a:ext>
                </a:extLst>
              </a:tr>
              <a:tr h="182880">
                <a:tc>
                  <a:txBody>
                    <a:bodyPr/>
                    <a:lstStyle/>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Arial" panose="020B0604020202020204" pitchFamily="34" charset="0"/>
                        </a:rPr>
                        <a:t>PSY 2331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00764761"/>
                  </a:ext>
                </a:extLst>
              </a:tr>
              <a:tr h="182880">
                <a:tc>
                  <a:txBody>
                    <a:bodyPr/>
                    <a:lstStyle/>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Arial" panose="020B0604020202020204" pitchFamily="34" charset="0"/>
                        </a:rPr>
                        <a:t>SOC 1101</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00524592"/>
                  </a:ext>
                </a:extLst>
              </a:tr>
            </a:tbl>
          </a:graphicData>
        </a:graphic>
      </p:graphicFrame>
    </p:spTree>
    <p:extLst>
      <p:ext uri="{BB962C8B-B14F-4D97-AF65-F5344CB8AC3E}">
        <p14:creationId xmlns:p14="http://schemas.microsoft.com/office/powerpoint/2010/main" val="1578993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024BF1-FE7E-4EC1-9C2A-F90A026C7853}"/>
              </a:ext>
            </a:extLst>
          </p:cNvPr>
          <p:cNvSpPr>
            <a:spLocks noGrp="1"/>
          </p:cNvSpPr>
          <p:nvPr>
            <p:ph type="title"/>
          </p:nvPr>
        </p:nvSpPr>
        <p:spPr/>
        <p:txBody>
          <a:bodyPr/>
          <a:lstStyle/>
          <a:p>
            <a:r>
              <a:rPr lang="en-US" dirty="0"/>
              <a:t>Plan of Study – Spring Start</a:t>
            </a:r>
          </a:p>
        </p:txBody>
      </p:sp>
      <p:graphicFrame>
        <p:nvGraphicFramePr>
          <p:cNvPr id="4" name="Content Placeholder 3">
            <a:extLst>
              <a:ext uri="{FF2B5EF4-FFF2-40B4-BE49-F238E27FC236}">
                <a16:creationId xmlns:a16="http://schemas.microsoft.com/office/drawing/2014/main" id="{F9BB1C6E-E032-45AD-990D-35AC2B9A97E5}"/>
              </a:ext>
            </a:extLst>
          </p:cNvPr>
          <p:cNvGraphicFramePr>
            <a:graphicFrameLocks noGrp="1"/>
          </p:cNvGraphicFramePr>
          <p:nvPr>
            <p:ph idx="1"/>
            <p:extLst>
              <p:ext uri="{D42A27DB-BD31-4B8C-83A1-F6EECF244321}">
                <p14:modId xmlns:p14="http://schemas.microsoft.com/office/powerpoint/2010/main" val="2411181257"/>
              </p:ext>
            </p:extLst>
          </p:nvPr>
        </p:nvGraphicFramePr>
        <p:xfrm>
          <a:off x="441516" y="1861678"/>
          <a:ext cx="2938441" cy="3312828"/>
        </p:xfrm>
        <a:graphic>
          <a:graphicData uri="http://schemas.openxmlformats.org/drawingml/2006/table">
            <a:tbl>
              <a:tblPr firstRow="1" firstCol="1" bandRow="1">
                <a:tableStyleId>{616DA210-FB5B-4158-B5E0-FEB733F419BA}</a:tableStyleId>
              </a:tblPr>
              <a:tblGrid>
                <a:gridCol w="1673098">
                  <a:extLst>
                    <a:ext uri="{9D8B030D-6E8A-4147-A177-3AD203B41FA5}">
                      <a16:colId xmlns:a16="http://schemas.microsoft.com/office/drawing/2014/main" val="3646350460"/>
                    </a:ext>
                  </a:extLst>
                </a:gridCol>
                <a:gridCol w="632320">
                  <a:extLst>
                    <a:ext uri="{9D8B030D-6E8A-4147-A177-3AD203B41FA5}">
                      <a16:colId xmlns:a16="http://schemas.microsoft.com/office/drawing/2014/main" val="789879904"/>
                    </a:ext>
                  </a:extLst>
                </a:gridCol>
                <a:gridCol w="633023">
                  <a:extLst>
                    <a:ext uri="{9D8B030D-6E8A-4147-A177-3AD203B41FA5}">
                      <a16:colId xmlns:a16="http://schemas.microsoft.com/office/drawing/2014/main" val="1210524651"/>
                    </a:ext>
                  </a:extLst>
                </a:gridCol>
              </a:tblGrid>
              <a:tr h="241560">
                <a:tc>
                  <a:txBody>
                    <a:bodyPr/>
                    <a:lstStyle/>
                    <a:p>
                      <a:pPr marL="0" marR="0" algn="l">
                        <a:lnSpc>
                          <a:spcPct val="107000"/>
                        </a:lnSpc>
                        <a:spcBef>
                          <a:spcPts val="0"/>
                        </a:spcBef>
                        <a:spcAft>
                          <a:spcPts val="0"/>
                        </a:spcAft>
                      </a:pPr>
                      <a:r>
                        <a:rPr lang="en-US" sz="1200" dirty="0">
                          <a:solidFill>
                            <a:schemeClr val="bg1"/>
                          </a:solidFill>
                          <a:effectLst/>
                        </a:rPr>
                        <a:t>SEMESTER 1 (SPRING)</a:t>
                      </a:r>
                      <a:endParaRPr lang="en-US"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tx1"/>
                    </a:solidFill>
                  </a:tcPr>
                </a:tc>
                <a:tc>
                  <a:txBody>
                    <a:bodyPr/>
                    <a:lstStyle/>
                    <a:p>
                      <a:pPr marL="0" marR="0" algn="ctr">
                        <a:lnSpc>
                          <a:spcPct val="107000"/>
                        </a:lnSpc>
                        <a:spcBef>
                          <a:spcPts val="0"/>
                        </a:spcBef>
                        <a:spcAft>
                          <a:spcPts val="0"/>
                        </a:spcAft>
                      </a:pPr>
                      <a:r>
                        <a:rPr lang="en-US" sz="1200" dirty="0">
                          <a:solidFill>
                            <a:schemeClr val="bg1"/>
                          </a:solidFill>
                          <a:effectLst/>
                        </a:rPr>
                        <a:t>G/T/B</a:t>
                      </a:r>
                      <a:endParaRPr lang="en-US"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tx1"/>
                    </a:solidFill>
                  </a:tcPr>
                </a:tc>
                <a:tc>
                  <a:txBody>
                    <a:bodyPr/>
                    <a:lstStyle/>
                    <a:p>
                      <a:pPr marL="0" marR="0" algn="ctr">
                        <a:lnSpc>
                          <a:spcPct val="107000"/>
                        </a:lnSpc>
                        <a:spcBef>
                          <a:spcPts val="0"/>
                        </a:spcBef>
                        <a:spcAft>
                          <a:spcPts val="0"/>
                        </a:spcAft>
                      </a:pPr>
                      <a:r>
                        <a:rPr lang="en-US" sz="1200" dirty="0">
                          <a:solidFill>
                            <a:schemeClr val="bg1"/>
                          </a:solidFill>
                          <a:effectLst/>
                        </a:rPr>
                        <a:t>CR</a:t>
                      </a:r>
                      <a:endParaRPr lang="en-US"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tx1"/>
                    </a:solidFill>
                  </a:tcPr>
                </a:tc>
                <a:extLst>
                  <a:ext uri="{0D108BD9-81ED-4DB2-BD59-A6C34878D82A}">
                    <a16:rowId xmlns:a16="http://schemas.microsoft.com/office/drawing/2014/main" val="1394854537"/>
                  </a:ext>
                </a:extLst>
              </a:tr>
              <a:tr h="230058">
                <a:tc>
                  <a:txBody>
                    <a:bodyPr/>
                    <a:lstStyle/>
                    <a:p>
                      <a:pPr marL="0" marR="0" algn="l">
                        <a:lnSpc>
                          <a:spcPct val="107000"/>
                        </a:lnSpc>
                        <a:spcBef>
                          <a:spcPts val="0"/>
                        </a:spcBef>
                        <a:spcAft>
                          <a:spcPts val="0"/>
                        </a:spcAft>
                      </a:pPr>
                      <a:r>
                        <a:rPr lang="en-US" sz="1200" dirty="0">
                          <a:effectLst/>
                        </a:rPr>
                        <a:t>COLS 1100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B</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1</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40257638"/>
                  </a:ext>
                </a:extLst>
              </a:tr>
              <a:tr h="230058">
                <a:tc>
                  <a:txBody>
                    <a:bodyPr/>
                    <a:lstStyle/>
                    <a:p>
                      <a:pPr marL="0" marR="0" algn="l">
                        <a:lnSpc>
                          <a:spcPct val="107000"/>
                        </a:lnSpc>
                        <a:spcBef>
                          <a:spcPts val="0"/>
                        </a:spcBef>
                        <a:spcAft>
                          <a:spcPts val="0"/>
                        </a:spcAft>
                      </a:pPr>
                      <a:r>
                        <a:rPr lang="en-US" sz="1200" dirty="0">
                          <a:effectLst/>
                        </a:rPr>
                        <a:t>NURS 1871</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6</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496061901"/>
                  </a:ext>
                </a:extLst>
              </a:tr>
              <a:tr h="230058">
                <a:tc>
                  <a:txBody>
                    <a:bodyPr/>
                    <a:lstStyle/>
                    <a:p>
                      <a:pPr marL="0" marR="0" algn="l">
                        <a:lnSpc>
                          <a:spcPct val="107000"/>
                        </a:lnSpc>
                        <a:spcBef>
                          <a:spcPts val="0"/>
                        </a:spcBef>
                        <a:spcAft>
                          <a:spcPts val="0"/>
                        </a:spcAft>
                      </a:pPr>
                      <a:r>
                        <a:rPr lang="en-US" sz="1200" dirty="0">
                          <a:effectLst/>
                        </a:rPr>
                        <a:t>NURC 1104</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B</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2</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18183660"/>
                  </a:ext>
                </a:extLst>
              </a:tr>
              <a:tr h="230058">
                <a:tc>
                  <a:txBody>
                    <a:bodyPr/>
                    <a:lstStyle/>
                    <a:p>
                      <a:pPr marL="0" marR="0" algn="l">
                        <a:lnSpc>
                          <a:spcPct val="107000"/>
                        </a:lnSpc>
                        <a:spcBef>
                          <a:spcPts val="0"/>
                        </a:spcBef>
                        <a:spcAft>
                          <a:spcPts val="0"/>
                        </a:spcAft>
                      </a:pPr>
                      <a:r>
                        <a:rPr lang="en-US" sz="1200" dirty="0">
                          <a:effectLst/>
                        </a:rPr>
                        <a:t>NURS 1140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1</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45931026"/>
                  </a:ext>
                </a:extLst>
              </a:tr>
              <a:tr h="230058">
                <a:tc>
                  <a:txBody>
                    <a:bodyPr/>
                    <a:lstStyle/>
                    <a:p>
                      <a:pPr marL="0" marR="0" algn="l">
                        <a:lnSpc>
                          <a:spcPct val="107000"/>
                        </a:lnSpc>
                        <a:spcBef>
                          <a:spcPts val="0"/>
                        </a:spcBef>
                        <a:spcAft>
                          <a:spcPts val="0"/>
                        </a:spcAft>
                      </a:pPr>
                      <a:r>
                        <a:rPr lang="en-US" sz="1200" dirty="0">
                          <a:effectLst/>
                        </a:rPr>
                        <a:t>BIO 2300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G</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4</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206210586"/>
                  </a:ext>
                </a:extLst>
              </a:tr>
              <a:tr h="241560">
                <a:tc>
                  <a:txBody>
                    <a:bodyPr/>
                    <a:lstStyle/>
                    <a:p>
                      <a:pPr marL="0" marR="0" algn="r">
                        <a:lnSpc>
                          <a:spcPct val="107000"/>
                        </a:lnSpc>
                        <a:spcBef>
                          <a:spcPts val="0"/>
                        </a:spcBef>
                        <a:spcAft>
                          <a:spcPts val="0"/>
                        </a:spcAft>
                      </a:pPr>
                      <a:r>
                        <a:rPr lang="en-US" sz="1200" dirty="0">
                          <a:effectLst/>
                        </a:rPr>
                        <a:t> TOTAL</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14</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34394563"/>
                  </a:ext>
                </a:extLst>
              </a:tr>
              <a:tr h="241560">
                <a:tc>
                  <a:txBody>
                    <a:bodyPr/>
                    <a:lstStyle/>
                    <a:p>
                      <a:pPr marL="0" marR="0" algn="l">
                        <a:lnSpc>
                          <a:spcPct val="107000"/>
                        </a:lnSpc>
                        <a:spcBef>
                          <a:spcPts val="0"/>
                        </a:spcBef>
                        <a:spcAft>
                          <a:spcPts val="0"/>
                        </a:spcAft>
                      </a:pPr>
                      <a:r>
                        <a:rPr lang="en-US"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(SUMMER SEMESTER)</a:t>
                      </a:r>
                    </a:p>
                  </a:txBody>
                  <a:tcPr marL="68580" marR="68580" marT="0" marB="0" anchor="ctr">
                    <a:solidFill>
                      <a:schemeClr val="tx1"/>
                    </a:solidFill>
                  </a:tcPr>
                </a:tc>
                <a:tc>
                  <a:txBody>
                    <a:bodyPr/>
                    <a:lstStyle/>
                    <a:p>
                      <a:pPr marL="0" marR="0" algn="ctr">
                        <a:lnSpc>
                          <a:spcPct val="107000"/>
                        </a:lnSpc>
                        <a:spcBef>
                          <a:spcPts val="0"/>
                        </a:spcBef>
                        <a:spcAft>
                          <a:spcPts val="0"/>
                        </a:spcAft>
                      </a:pPr>
                      <a:endParaRPr lang="en-US"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tx1"/>
                    </a:solidFill>
                  </a:tcPr>
                </a:tc>
                <a:tc>
                  <a:txBody>
                    <a:bodyPr/>
                    <a:lstStyle/>
                    <a:p>
                      <a:pPr marL="0" marR="0" algn="ctr">
                        <a:lnSpc>
                          <a:spcPct val="107000"/>
                        </a:lnSpc>
                        <a:spcBef>
                          <a:spcPts val="0"/>
                        </a:spcBef>
                        <a:spcAft>
                          <a:spcPts val="0"/>
                        </a:spcAft>
                      </a:pPr>
                      <a:endParaRPr lang="en-US"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tx1"/>
                    </a:solidFill>
                  </a:tcPr>
                </a:tc>
                <a:extLst>
                  <a:ext uri="{0D108BD9-81ED-4DB2-BD59-A6C34878D82A}">
                    <a16:rowId xmlns:a16="http://schemas.microsoft.com/office/drawing/2014/main" val="4181978386"/>
                  </a:ext>
                </a:extLst>
              </a:tr>
              <a:tr h="241560">
                <a:tc>
                  <a:txBody>
                    <a:bodyPr/>
                    <a:lstStyle/>
                    <a:p>
                      <a:pPr marL="0" marR="0" algn="ctr">
                        <a:lnSpc>
                          <a:spcPct val="107000"/>
                        </a:lnSpc>
                        <a:spcBef>
                          <a:spcPts val="0"/>
                        </a:spcBef>
                        <a:spcAft>
                          <a:spcPts val="0"/>
                        </a:spcAft>
                      </a:pPr>
                      <a:r>
                        <a:rPr lang="en-US"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NO CLASSES REQUIRED</a:t>
                      </a:r>
                    </a:p>
                  </a:txBody>
                  <a:tcPr marL="68580" marR="68580" marT="0" marB="0" anchor="ctr">
                    <a:solidFill>
                      <a:schemeClr val="bg1"/>
                    </a:solidFill>
                  </a:tcPr>
                </a:tc>
                <a:tc>
                  <a:txBody>
                    <a:bodyPr/>
                    <a:lstStyle/>
                    <a:p>
                      <a:pPr marL="0" marR="0" algn="ctr">
                        <a:lnSpc>
                          <a:spcPct val="107000"/>
                        </a:lnSpc>
                        <a:spcBef>
                          <a:spcPts val="0"/>
                        </a:spcBef>
                        <a:spcAft>
                          <a:spcPts val="0"/>
                        </a:spcAft>
                      </a:pPr>
                      <a:endParaRPr lang="en-US"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marL="0" marR="0" algn="ctr">
                        <a:lnSpc>
                          <a:spcPct val="107000"/>
                        </a:lnSpc>
                        <a:spcBef>
                          <a:spcPts val="0"/>
                        </a:spcBef>
                        <a:spcAft>
                          <a:spcPts val="0"/>
                        </a:spcAft>
                      </a:pPr>
                      <a:endParaRPr lang="en-US"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extLst>
                  <a:ext uri="{0D108BD9-81ED-4DB2-BD59-A6C34878D82A}">
                    <a16:rowId xmlns:a16="http://schemas.microsoft.com/office/drawing/2014/main" val="182705632"/>
                  </a:ext>
                </a:extLst>
              </a:tr>
              <a:tr h="241560">
                <a:tc>
                  <a:txBody>
                    <a:bodyPr/>
                    <a:lstStyle/>
                    <a:p>
                      <a:pPr marL="0" marR="0" algn="l">
                        <a:lnSpc>
                          <a:spcPct val="107000"/>
                        </a:lnSpc>
                        <a:spcBef>
                          <a:spcPts val="0"/>
                        </a:spcBef>
                        <a:spcAft>
                          <a:spcPts val="0"/>
                        </a:spcAft>
                      </a:pPr>
                      <a:r>
                        <a:rPr lang="en-US"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SEMESTER 2 (AUTUMN)</a:t>
                      </a:r>
                    </a:p>
                  </a:txBody>
                  <a:tcPr marL="68580" marR="68580" marT="0" marB="0" anchor="ctr">
                    <a:solidFill>
                      <a:schemeClr val="tx1"/>
                    </a:solidFill>
                  </a:tcPr>
                </a:tc>
                <a:tc>
                  <a:txBody>
                    <a:bodyPr/>
                    <a:lstStyle/>
                    <a:p>
                      <a:pPr marL="0" marR="0" algn="ctr">
                        <a:lnSpc>
                          <a:spcPct val="107000"/>
                        </a:lnSpc>
                        <a:spcBef>
                          <a:spcPts val="0"/>
                        </a:spcBef>
                        <a:spcAft>
                          <a:spcPts val="0"/>
                        </a:spcAft>
                      </a:pPr>
                      <a:r>
                        <a:rPr lang="en-US" sz="1200" dirty="0">
                          <a:solidFill>
                            <a:schemeClr val="bg1"/>
                          </a:solidFill>
                          <a:effectLst/>
                        </a:rPr>
                        <a:t>G/T/B</a:t>
                      </a:r>
                      <a:endParaRPr lang="en-US"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tx1"/>
                    </a:solidFill>
                  </a:tcPr>
                </a:tc>
                <a:tc>
                  <a:txBody>
                    <a:bodyPr/>
                    <a:lstStyle/>
                    <a:p>
                      <a:pPr marL="0" marR="0" algn="ctr">
                        <a:lnSpc>
                          <a:spcPct val="107000"/>
                        </a:lnSpc>
                        <a:spcBef>
                          <a:spcPts val="0"/>
                        </a:spcBef>
                        <a:spcAft>
                          <a:spcPts val="0"/>
                        </a:spcAft>
                      </a:pPr>
                      <a:r>
                        <a:rPr lang="en-US" sz="1200" dirty="0">
                          <a:solidFill>
                            <a:schemeClr val="bg1"/>
                          </a:solidFill>
                          <a:effectLst/>
                        </a:rPr>
                        <a:t>CR</a:t>
                      </a:r>
                      <a:endParaRPr lang="en-US"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tx1"/>
                    </a:solidFill>
                  </a:tcPr>
                </a:tc>
                <a:extLst>
                  <a:ext uri="{0D108BD9-81ED-4DB2-BD59-A6C34878D82A}">
                    <a16:rowId xmlns:a16="http://schemas.microsoft.com/office/drawing/2014/main" val="4126381546"/>
                  </a:ext>
                </a:extLst>
              </a:tr>
              <a:tr h="241560">
                <a:tc>
                  <a:txBody>
                    <a:bodyPr/>
                    <a:lstStyle/>
                    <a:p>
                      <a:pPr marL="0" marR="0" algn="l">
                        <a:lnSpc>
                          <a:spcPct val="107000"/>
                        </a:lnSpc>
                        <a:spcBef>
                          <a:spcPts val="0"/>
                        </a:spcBef>
                        <a:spcAft>
                          <a:spcPts val="0"/>
                        </a:spcAft>
                      </a:pPr>
                      <a:r>
                        <a:rPr lang="en-US" sz="1200" dirty="0">
                          <a:effectLst/>
                        </a:rPr>
                        <a:t>NURS 1873</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8</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296517439"/>
                  </a:ext>
                </a:extLst>
              </a:tr>
              <a:tr h="241560">
                <a:tc>
                  <a:txBody>
                    <a:bodyPr/>
                    <a:lstStyle/>
                    <a:p>
                      <a:pPr marL="0" marR="0" algn="l">
                        <a:lnSpc>
                          <a:spcPct val="107000"/>
                        </a:lnSpc>
                        <a:spcBef>
                          <a:spcPts val="0"/>
                        </a:spcBef>
                        <a:spcAft>
                          <a:spcPts val="0"/>
                        </a:spcAft>
                      </a:pPr>
                      <a:r>
                        <a:rPr lang="en-US" sz="1200" dirty="0">
                          <a:effectLst/>
                        </a:rPr>
                        <a:t>NURS 1141</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1</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292595622"/>
                  </a:ext>
                </a:extLst>
              </a:tr>
              <a:tr h="230058">
                <a:tc>
                  <a:txBody>
                    <a:bodyPr/>
                    <a:lstStyle/>
                    <a:p>
                      <a:pPr marL="0" marR="0" algn="l">
                        <a:lnSpc>
                          <a:spcPct val="107000"/>
                        </a:lnSpc>
                        <a:spcBef>
                          <a:spcPts val="0"/>
                        </a:spcBef>
                        <a:spcAft>
                          <a:spcPts val="0"/>
                        </a:spcAft>
                      </a:pPr>
                      <a:r>
                        <a:rPr lang="en-US" sz="1200" dirty="0">
                          <a:effectLst/>
                        </a:rPr>
                        <a:t>BIO 2301</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B</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4</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694550023"/>
                  </a:ext>
                </a:extLst>
              </a:tr>
              <a:tr h="241560">
                <a:tc>
                  <a:txBody>
                    <a:bodyPr/>
                    <a:lstStyle/>
                    <a:p>
                      <a:pPr marL="0" marR="0" algn="r">
                        <a:lnSpc>
                          <a:spcPct val="107000"/>
                        </a:lnSpc>
                        <a:spcBef>
                          <a:spcPts val="0"/>
                        </a:spcBef>
                        <a:spcAft>
                          <a:spcPts val="0"/>
                        </a:spcAft>
                      </a:pPr>
                      <a:r>
                        <a:rPr lang="en-US" sz="1200" dirty="0">
                          <a:effectLst/>
                        </a:rPr>
                        <a:t> TOTAL</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13</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659184378"/>
                  </a:ext>
                </a:extLst>
              </a:tr>
            </a:tbl>
          </a:graphicData>
        </a:graphic>
      </p:graphicFrame>
      <p:sp>
        <p:nvSpPr>
          <p:cNvPr id="5" name="Rectangle 1">
            <a:extLst>
              <a:ext uri="{FF2B5EF4-FFF2-40B4-BE49-F238E27FC236}">
                <a16:creationId xmlns:a16="http://schemas.microsoft.com/office/drawing/2014/main" id="{7E3003B0-AEED-4283-910A-29C9D412DBEE}"/>
              </a:ext>
            </a:extLst>
          </p:cNvPr>
          <p:cNvSpPr>
            <a:spLocks noChangeArrowheads="1"/>
          </p:cNvSpPr>
          <p:nvPr/>
        </p:nvSpPr>
        <p:spPr bwMode="auto">
          <a:xfrm>
            <a:off x="0" y="97795"/>
            <a:ext cx="2954655"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graphicFrame>
        <p:nvGraphicFramePr>
          <p:cNvPr id="7" name="Table 6">
            <a:extLst>
              <a:ext uri="{FF2B5EF4-FFF2-40B4-BE49-F238E27FC236}">
                <a16:creationId xmlns:a16="http://schemas.microsoft.com/office/drawing/2014/main" id="{8DF81AD2-67B5-4B7C-8C46-C75E981BEB7A}"/>
              </a:ext>
            </a:extLst>
          </p:cNvPr>
          <p:cNvGraphicFramePr>
            <a:graphicFrameLocks noGrp="1"/>
          </p:cNvGraphicFramePr>
          <p:nvPr>
            <p:extLst>
              <p:ext uri="{D42A27DB-BD31-4B8C-83A1-F6EECF244321}">
                <p14:modId xmlns:p14="http://schemas.microsoft.com/office/powerpoint/2010/main" val="1444151327"/>
              </p:ext>
            </p:extLst>
          </p:nvPr>
        </p:nvGraphicFramePr>
        <p:xfrm>
          <a:off x="3610366" y="3288034"/>
          <a:ext cx="3730234" cy="2337098"/>
        </p:xfrm>
        <a:graphic>
          <a:graphicData uri="http://schemas.openxmlformats.org/drawingml/2006/table">
            <a:tbl>
              <a:tblPr firstRow="1" firstCol="1" bandRow="1">
                <a:tableStyleId>{616DA210-FB5B-4158-B5E0-FEB733F419BA}</a:tableStyleId>
              </a:tblPr>
              <a:tblGrid>
                <a:gridCol w="2460234">
                  <a:extLst>
                    <a:ext uri="{9D8B030D-6E8A-4147-A177-3AD203B41FA5}">
                      <a16:colId xmlns:a16="http://schemas.microsoft.com/office/drawing/2014/main" val="1107469912"/>
                    </a:ext>
                  </a:extLst>
                </a:gridCol>
                <a:gridCol w="635000">
                  <a:extLst>
                    <a:ext uri="{9D8B030D-6E8A-4147-A177-3AD203B41FA5}">
                      <a16:colId xmlns:a16="http://schemas.microsoft.com/office/drawing/2014/main" val="1498015893"/>
                    </a:ext>
                  </a:extLst>
                </a:gridCol>
                <a:gridCol w="635000">
                  <a:extLst>
                    <a:ext uri="{9D8B030D-6E8A-4147-A177-3AD203B41FA5}">
                      <a16:colId xmlns:a16="http://schemas.microsoft.com/office/drawing/2014/main" val="2133232316"/>
                    </a:ext>
                  </a:extLst>
                </a:gridCol>
              </a:tblGrid>
              <a:tr h="241443">
                <a:tc>
                  <a:txBody>
                    <a:bodyPr/>
                    <a:lstStyle/>
                    <a:p>
                      <a:pPr marL="0" marR="0">
                        <a:lnSpc>
                          <a:spcPct val="107000"/>
                        </a:lnSpc>
                        <a:spcBef>
                          <a:spcPts val="0"/>
                        </a:spcBef>
                        <a:spcAft>
                          <a:spcPts val="0"/>
                        </a:spcAft>
                      </a:pPr>
                      <a:r>
                        <a:rPr lang="en-US" sz="1200" dirty="0">
                          <a:solidFill>
                            <a:schemeClr val="bg1"/>
                          </a:solidFill>
                          <a:effectLst/>
                        </a:rPr>
                        <a:t>SEMESTER 4 (SUMMER)</a:t>
                      </a:r>
                      <a:endParaRPr lang="en-US"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pPr marL="0" marR="0" algn="ctr">
                        <a:lnSpc>
                          <a:spcPct val="107000"/>
                        </a:lnSpc>
                        <a:spcBef>
                          <a:spcPts val="0"/>
                        </a:spcBef>
                        <a:spcAft>
                          <a:spcPts val="0"/>
                        </a:spcAft>
                      </a:pPr>
                      <a:r>
                        <a:rPr lang="en-US" sz="1200" dirty="0">
                          <a:solidFill>
                            <a:schemeClr val="bg1"/>
                          </a:solidFill>
                          <a:effectLst/>
                        </a:rPr>
                        <a:t>G/T/B</a:t>
                      </a:r>
                      <a:endParaRPr lang="en-US"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pPr marL="0" marR="0" algn="ctr">
                        <a:lnSpc>
                          <a:spcPct val="107000"/>
                        </a:lnSpc>
                        <a:spcBef>
                          <a:spcPts val="0"/>
                        </a:spcBef>
                        <a:spcAft>
                          <a:spcPts val="0"/>
                        </a:spcAft>
                      </a:pPr>
                      <a:r>
                        <a:rPr lang="en-US" sz="1200" dirty="0">
                          <a:solidFill>
                            <a:schemeClr val="bg1"/>
                          </a:solidFill>
                          <a:effectLst/>
                        </a:rPr>
                        <a:t>CR</a:t>
                      </a:r>
                      <a:endParaRPr lang="en-US"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3263015415"/>
                  </a:ext>
                </a:extLst>
              </a:tr>
              <a:tr h="232755">
                <a:tc>
                  <a:txBody>
                    <a:bodyPr/>
                    <a:lstStyle/>
                    <a:p>
                      <a:pPr marL="0" marR="0">
                        <a:lnSpc>
                          <a:spcPct val="107000"/>
                        </a:lnSpc>
                        <a:spcBef>
                          <a:spcPts val="0"/>
                        </a:spcBef>
                        <a:spcAft>
                          <a:spcPts val="0"/>
                        </a:spcAft>
                      </a:pPr>
                      <a:r>
                        <a:rPr lang="en-US" sz="1200" dirty="0">
                          <a:effectLst/>
                        </a:rPr>
                        <a:t>NURS 2864 or 2872 or 2866 (1)</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T w="12700" cap="flat" cmpd="sng" algn="ctr">
                      <a:solidFill>
                        <a:schemeClr val="tx1"/>
                      </a:solidFill>
                      <a:prstDash val="solid"/>
                      <a:round/>
                      <a:headEnd type="none" w="med" len="med"/>
                      <a:tailEnd type="none" w="med" len="med"/>
                    </a:lnT>
                  </a:tcPr>
                </a:tc>
                <a:tc>
                  <a:txBody>
                    <a:bodyPr/>
                    <a:lstStyle/>
                    <a:p>
                      <a:pPr marL="0" marR="0" algn="ctr">
                        <a:lnSpc>
                          <a:spcPct val="107000"/>
                        </a:lnSpc>
                        <a:spcBef>
                          <a:spcPts val="0"/>
                        </a:spcBef>
                        <a:spcAft>
                          <a:spcPts val="0"/>
                        </a:spcAft>
                      </a:pPr>
                      <a:r>
                        <a:rPr lang="en-US" sz="1200" dirty="0">
                          <a:effectLst/>
                        </a:rPr>
                        <a:t>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T w="12700" cap="flat" cmpd="sng" algn="ctr">
                      <a:solidFill>
                        <a:schemeClr val="tx1"/>
                      </a:solidFill>
                      <a:prstDash val="solid"/>
                      <a:round/>
                      <a:headEnd type="none" w="med" len="med"/>
                      <a:tailEnd type="none" w="med" len="med"/>
                    </a:lnT>
                  </a:tcPr>
                </a:tc>
                <a:tc>
                  <a:txBody>
                    <a:bodyPr/>
                    <a:lstStyle/>
                    <a:p>
                      <a:pPr marL="0" marR="0" algn="ctr">
                        <a:lnSpc>
                          <a:spcPct val="107000"/>
                        </a:lnSpc>
                        <a:spcBef>
                          <a:spcPts val="0"/>
                        </a:spcBef>
                        <a:spcAft>
                          <a:spcPts val="0"/>
                        </a:spcAft>
                      </a:pPr>
                      <a:r>
                        <a:rPr lang="en-US" sz="1200" dirty="0">
                          <a:effectLst/>
                        </a:rPr>
                        <a:t>3</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009829947"/>
                  </a:ext>
                </a:extLst>
              </a:tr>
              <a:tr h="220712">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1200" dirty="0">
                          <a:effectLst/>
                        </a:rPr>
                        <a:t>Open Basic &amp; Related* </a:t>
                      </a:r>
                      <a:r>
                        <a:rPr lang="en-US" sz="1000" dirty="0">
                          <a:effectLst/>
                        </a:rPr>
                        <a:t>See Next Slide</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B</a:t>
                      </a:r>
                    </a:p>
                  </a:txBody>
                  <a:tcPr marL="68580" marR="68580" marT="0" marB="0" anchor="ctr"/>
                </a:tc>
                <a:tc>
                  <a:txBody>
                    <a:bodyPr/>
                    <a:lstStyle/>
                    <a:p>
                      <a:pPr marL="0" marR="0" algn="ctr">
                        <a:lnSpc>
                          <a:spcPct val="107000"/>
                        </a:lnSpc>
                        <a:spcBef>
                          <a:spcPts val="0"/>
                        </a:spcBef>
                        <a:spcAft>
                          <a:spcPts val="0"/>
                        </a:spcAft>
                      </a:pPr>
                      <a:r>
                        <a:rPr lang="en-US" sz="1200" dirty="0">
                          <a:effectLst/>
                        </a:rPr>
                        <a:t>3</a:t>
                      </a:r>
                    </a:p>
                  </a:txBody>
                  <a:tcPr marL="68580" marR="68580" marT="0" marB="0" anchor="ctr"/>
                </a:tc>
                <a:extLst>
                  <a:ext uri="{0D108BD9-81ED-4DB2-BD59-A6C34878D82A}">
                    <a16:rowId xmlns:a16="http://schemas.microsoft.com/office/drawing/2014/main" val="1099154716"/>
                  </a:ext>
                </a:extLst>
              </a:tr>
              <a:tr h="223934">
                <a:tc>
                  <a:txBody>
                    <a:bodyPr/>
                    <a:lstStyle/>
                    <a:p>
                      <a:pPr marL="0" marR="0">
                        <a:lnSpc>
                          <a:spcPct val="107000"/>
                        </a:lnSpc>
                        <a:spcBef>
                          <a:spcPts val="0"/>
                        </a:spcBef>
                        <a:spcAft>
                          <a:spcPts val="0"/>
                        </a:spcAft>
                      </a:pPr>
                      <a:r>
                        <a:rPr lang="en-US" sz="1200" dirty="0">
                          <a:effectLst/>
                        </a:rPr>
                        <a:t>PSY 2340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G</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3</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580123933"/>
                  </a:ext>
                </a:extLst>
              </a:tr>
              <a:tr h="233266">
                <a:tc>
                  <a:txBody>
                    <a:bodyPr/>
                    <a:lstStyle/>
                    <a:p>
                      <a:pPr marL="0" marR="0">
                        <a:lnSpc>
                          <a:spcPct val="107000"/>
                        </a:lnSpc>
                        <a:spcBef>
                          <a:spcPts val="0"/>
                        </a:spcBef>
                        <a:spcAft>
                          <a:spcPts val="0"/>
                        </a:spcAft>
                      </a:pPr>
                      <a:r>
                        <a:rPr lang="en-US" sz="1200" dirty="0">
                          <a:effectLst/>
                        </a:rPr>
                        <a:t>ENGL 1100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G</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3</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588061993"/>
                  </a:ext>
                </a:extLst>
              </a:tr>
              <a:tr h="233265">
                <a:tc>
                  <a:txBody>
                    <a:bodyPr/>
                    <a:lstStyle/>
                    <a:p>
                      <a:pPr marL="0" marR="0" algn="r">
                        <a:lnSpc>
                          <a:spcPct val="107000"/>
                        </a:lnSpc>
                        <a:spcBef>
                          <a:spcPts val="0"/>
                        </a:spcBef>
                        <a:spcAft>
                          <a:spcPts val="0"/>
                        </a:spcAft>
                      </a:pPr>
                      <a:r>
                        <a:rPr lang="en-US" sz="1200" dirty="0">
                          <a:effectLst/>
                        </a:rPr>
                        <a:t> TOTAL</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12</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080267001"/>
                  </a:ext>
                </a:extLst>
              </a:tr>
              <a:tr h="233265">
                <a:tc>
                  <a:txBody>
                    <a:bodyPr/>
                    <a:lstStyle/>
                    <a:p>
                      <a:pPr marL="0" marR="0">
                        <a:lnSpc>
                          <a:spcPct val="107000"/>
                        </a:lnSpc>
                        <a:spcBef>
                          <a:spcPts val="0"/>
                        </a:spcBef>
                        <a:spcAft>
                          <a:spcPts val="0"/>
                        </a:spcAft>
                      </a:pPr>
                      <a:r>
                        <a:rPr lang="en-US" sz="1200" dirty="0">
                          <a:solidFill>
                            <a:schemeClr val="bg1"/>
                          </a:solidFill>
                          <a:effectLst/>
                        </a:rPr>
                        <a:t>SEMESTER 5 (AUTUMN)</a:t>
                      </a:r>
                      <a:endParaRPr lang="en-US"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tx1"/>
                    </a:solidFill>
                  </a:tcPr>
                </a:tc>
                <a:tc>
                  <a:txBody>
                    <a:bodyPr/>
                    <a:lstStyle/>
                    <a:p>
                      <a:pPr marL="0" marR="0" algn="ctr">
                        <a:lnSpc>
                          <a:spcPct val="107000"/>
                        </a:lnSpc>
                        <a:spcBef>
                          <a:spcPts val="0"/>
                        </a:spcBef>
                        <a:spcAft>
                          <a:spcPts val="0"/>
                        </a:spcAft>
                      </a:pPr>
                      <a:r>
                        <a:rPr lang="en-US" sz="1200" dirty="0">
                          <a:solidFill>
                            <a:schemeClr val="bg1"/>
                          </a:solidFill>
                          <a:effectLst/>
                        </a:rPr>
                        <a:t>G/T/B</a:t>
                      </a:r>
                      <a:endParaRPr lang="en-US"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tx1"/>
                    </a:solidFill>
                  </a:tcPr>
                </a:tc>
                <a:tc>
                  <a:txBody>
                    <a:bodyPr/>
                    <a:lstStyle/>
                    <a:p>
                      <a:pPr marL="0" marR="0" algn="ctr">
                        <a:lnSpc>
                          <a:spcPct val="107000"/>
                        </a:lnSpc>
                        <a:spcBef>
                          <a:spcPts val="0"/>
                        </a:spcBef>
                        <a:spcAft>
                          <a:spcPts val="0"/>
                        </a:spcAft>
                      </a:pPr>
                      <a:r>
                        <a:rPr lang="en-US" sz="1200" dirty="0">
                          <a:solidFill>
                            <a:schemeClr val="bg1"/>
                          </a:solidFill>
                          <a:effectLst/>
                        </a:rPr>
                        <a:t>CR</a:t>
                      </a:r>
                      <a:endParaRPr lang="en-US"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tx1"/>
                    </a:solidFill>
                  </a:tcPr>
                </a:tc>
                <a:extLst>
                  <a:ext uri="{0D108BD9-81ED-4DB2-BD59-A6C34878D82A}">
                    <a16:rowId xmlns:a16="http://schemas.microsoft.com/office/drawing/2014/main" val="3948720874"/>
                  </a:ext>
                </a:extLst>
              </a:tr>
              <a:tr h="251927">
                <a:tc>
                  <a:txBody>
                    <a:bodyPr/>
                    <a:lstStyle/>
                    <a:p>
                      <a:pPr marL="0" marR="0">
                        <a:lnSpc>
                          <a:spcPct val="107000"/>
                        </a:lnSpc>
                        <a:spcBef>
                          <a:spcPts val="0"/>
                        </a:spcBef>
                        <a:spcAft>
                          <a:spcPts val="0"/>
                        </a:spcAft>
                      </a:pPr>
                      <a:r>
                        <a:rPr lang="en-US" sz="1200" dirty="0">
                          <a:effectLst/>
                        </a:rPr>
                        <a:t>NURS 2873</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8</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133007233"/>
                  </a:ext>
                </a:extLst>
              </a:tr>
              <a:tr h="233265">
                <a:tc>
                  <a:txBody>
                    <a:bodyPr/>
                    <a:lstStyle/>
                    <a:p>
                      <a:pPr marL="0" marR="0">
                        <a:lnSpc>
                          <a:spcPct val="107000"/>
                        </a:lnSpc>
                        <a:spcBef>
                          <a:spcPts val="0"/>
                        </a:spcBef>
                        <a:spcAft>
                          <a:spcPts val="0"/>
                        </a:spcAft>
                      </a:pPr>
                      <a:r>
                        <a:rPr lang="en-US" sz="1200" dirty="0">
                          <a:effectLst/>
                        </a:rPr>
                        <a:t>BIO 2215</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B</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4</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766164380"/>
                  </a:ext>
                </a:extLst>
              </a:tr>
              <a:tr h="233266">
                <a:tc>
                  <a:txBody>
                    <a:bodyPr/>
                    <a:lstStyle/>
                    <a:p>
                      <a:pPr marL="0" marR="0" algn="r">
                        <a:lnSpc>
                          <a:spcPct val="107000"/>
                        </a:lnSpc>
                        <a:spcBef>
                          <a:spcPts val="0"/>
                        </a:spcBef>
                        <a:spcAft>
                          <a:spcPts val="0"/>
                        </a:spcAft>
                      </a:pPr>
                      <a:r>
                        <a:rPr lang="en-US" sz="1200" dirty="0">
                          <a:effectLst/>
                        </a:rPr>
                        <a:t> TOTAL</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12</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28845773"/>
                  </a:ext>
                </a:extLst>
              </a:tr>
            </a:tbl>
          </a:graphicData>
        </a:graphic>
      </p:graphicFrame>
      <p:graphicFrame>
        <p:nvGraphicFramePr>
          <p:cNvPr id="9" name="Table 8">
            <a:extLst>
              <a:ext uri="{FF2B5EF4-FFF2-40B4-BE49-F238E27FC236}">
                <a16:creationId xmlns:a16="http://schemas.microsoft.com/office/drawing/2014/main" id="{F4F5D29A-1727-4FAD-A304-7EEC49FE087C}"/>
              </a:ext>
            </a:extLst>
          </p:cNvPr>
          <p:cNvGraphicFramePr>
            <a:graphicFrameLocks noGrp="1"/>
          </p:cNvGraphicFramePr>
          <p:nvPr/>
        </p:nvGraphicFramePr>
        <p:xfrm>
          <a:off x="7966376" y="3989710"/>
          <a:ext cx="2951417" cy="400050"/>
        </p:xfrm>
        <a:graphic>
          <a:graphicData uri="http://schemas.openxmlformats.org/drawingml/2006/table">
            <a:tbl>
              <a:tblPr firstRow="1" firstCol="1" bandRow="1">
                <a:tableStyleId>{616DA210-FB5B-4158-B5E0-FEB733F419BA}</a:tableStyleId>
              </a:tblPr>
              <a:tblGrid>
                <a:gridCol w="2379917">
                  <a:extLst>
                    <a:ext uri="{9D8B030D-6E8A-4147-A177-3AD203B41FA5}">
                      <a16:colId xmlns:a16="http://schemas.microsoft.com/office/drawing/2014/main" val="8469336"/>
                    </a:ext>
                  </a:extLst>
                </a:gridCol>
                <a:gridCol w="571500">
                  <a:extLst>
                    <a:ext uri="{9D8B030D-6E8A-4147-A177-3AD203B41FA5}">
                      <a16:colId xmlns:a16="http://schemas.microsoft.com/office/drawing/2014/main" val="3193526135"/>
                    </a:ext>
                  </a:extLst>
                </a:gridCol>
              </a:tblGrid>
              <a:tr h="200025">
                <a:tc>
                  <a:txBody>
                    <a:bodyPr/>
                    <a:lstStyle/>
                    <a:p>
                      <a:pPr marL="0" marR="0" algn="r">
                        <a:lnSpc>
                          <a:spcPct val="107000"/>
                        </a:lnSpc>
                        <a:spcBef>
                          <a:spcPts val="0"/>
                        </a:spcBef>
                        <a:spcAft>
                          <a:spcPts val="0"/>
                        </a:spcAft>
                      </a:pPr>
                      <a:r>
                        <a:rPr lang="en-US" sz="1200" dirty="0">
                          <a:effectLst/>
                        </a:rPr>
                        <a:t>Total General Education Credits (G)</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200" dirty="0">
                          <a:effectLst/>
                        </a:rPr>
                        <a:t>16</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59733673"/>
                  </a:ext>
                </a:extLst>
              </a:tr>
              <a:tr h="200025">
                <a:tc>
                  <a:txBody>
                    <a:bodyPr/>
                    <a:lstStyle/>
                    <a:p>
                      <a:pPr marL="0" marR="0" algn="r">
                        <a:lnSpc>
                          <a:spcPct val="107000"/>
                        </a:lnSpc>
                        <a:spcBef>
                          <a:spcPts val="0"/>
                        </a:spcBef>
                        <a:spcAft>
                          <a:spcPts val="0"/>
                        </a:spcAft>
                      </a:pPr>
                      <a:r>
                        <a:rPr lang="en-US" sz="1200" dirty="0">
                          <a:effectLst/>
                        </a:rPr>
                        <a:t>Total Basic and Related Credits (B)</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marL="0" marR="0" algn="ctr">
                        <a:lnSpc>
                          <a:spcPct val="107000"/>
                        </a:lnSpc>
                        <a:spcBef>
                          <a:spcPts val="0"/>
                        </a:spcBef>
                        <a:spcAft>
                          <a:spcPts val="0"/>
                        </a:spcAft>
                      </a:pPr>
                      <a:r>
                        <a:rPr lang="en-US" sz="1200" dirty="0">
                          <a:effectLst/>
                        </a:rPr>
                        <a:t>14</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60239111"/>
                  </a:ext>
                </a:extLst>
              </a:tr>
            </a:tbl>
          </a:graphicData>
        </a:graphic>
      </p:graphicFrame>
      <p:graphicFrame>
        <p:nvGraphicFramePr>
          <p:cNvPr id="10" name="Table 9">
            <a:extLst>
              <a:ext uri="{FF2B5EF4-FFF2-40B4-BE49-F238E27FC236}">
                <a16:creationId xmlns:a16="http://schemas.microsoft.com/office/drawing/2014/main" id="{0D2CB7AC-5920-41CF-A096-6D483EA22557}"/>
              </a:ext>
            </a:extLst>
          </p:cNvPr>
          <p:cNvGraphicFramePr>
            <a:graphicFrameLocks noGrp="1"/>
          </p:cNvGraphicFramePr>
          <p:nvPr/>
        </p:nvGraphicFramePr>
        <p:xfrm>
          <a:off x="8070961" y="4522068"/>
          <a:ext cx="2846832" cy="600075"/>
        </p:xfrm>
        <a:graphic>
          <a:graphicData uri="http://schemas.openxmlformats.org/drawingml/2006/table">
            <a:tbl>
              <a:tblPr firstRow="1" firstCol="1" bandRow="1">
                <a:tableStyleId>{616DA210-FB5B-4158-B5E0-FEB733F419BA}</a:tableStyleId>
              </a:tblPr>
              <a:tblGrid>
                <a:gridCol w="2275332">
                  <a:extLst>
                    <a:ext uri="{9D8B030D-6E8A-4147-A177-3AD203B41FA5}">
                      <a16:colId xmlns:a16="http://schemas.microsoft.com/office/drawing/2014/main" val="439783134"/>
                    </a:ext>
                  </a:extLst>
                </a:gridCol>
                <a:gridCol w="571500">
                  <a:extLst>
                    <a:ext uri="{9D8B030D-6E8A-4147-A177-3AD203B41FA5}">
                      <a16:colId xmlns:a16="http://schemas.microsoft.com/office/drawing/2014/main" val="1765310722"/>
                    </a:ext>
                  </a:extLst>
                </a:gridCol>
              </a:tblGrid>
              <a:tr h="200025">
                <a:tc>
                  <a:txBody>
                    <a:bodyPr/>
                    <a:lstStyle/>
                    <a:p>
                      <a:pPr marL="0" marR="0" algn="r">
                        <a:lnSpc>
                          <a:spcPct val="107000"/>
                        </a:lnSpc>
                        <a:spcBef>
                          <a:spcPts val="0"/>
                        </a:spcBef>
                        <a:spcAft>
                          <a:spcPts val="0"/>
                        </a:spcAft>
                      </a:pPr>
                      <a:r>
                        <a:rPr lang="en-US" sz="1200" dirty="0">
                          <a:effectLst/>
                        </a:rPr>
                        <a:t>Total Non-Technical Credits (G+B)</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200" dirty="0">
                          <a:effectLst/>
                        </a:rPr>
                        <a:t>30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43029595"/>
                  </a:ext>
                </a:extLst>
              </a:tr>
              <a:tr h="200025">
                <a:tc>
                  <a:txBody>
                    <a:bodyPr/>
                    <a:lstStyle/>
                    <a:p>
                      <a:pPr marL="0" marR="0" algn="r">
                        <a:lnSpc>
                          <a:spcPct val="107000"/>
                        </a:lnSpc>
                        <a:spcBef>
                          <a:spcPts val="0"/>
                        </a:spcBef>
                        <a:spcAft>
                          <a:spcPts val="0"/>
                        </a:spcAft>
                      </a:pPr>
                      <a:r>
                        <a:rPr lang="en-US" sz="1200" dirty="0">
                          <a:effectLst/>
                        </a:rPr>
                        <a:t>Total Technical Credits (T)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200" dirty="0">
                          <a:effectLst/>
                        </a:rPr>
                        <a:t>34</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25186118"/>
                  </a:ext>
                </a:extLst>
              </a:tr>
              <a:tr h="200025">
                <a:tc>
                  <a:txBody>
                    <a:bodyPr/>
                    <a:lstStyle/>
                    <a:p>
                      <a:pPr marL="0" marR="0" algn="r">
                        <a:lnSpc>
                          <a:spcPct val="107000"/>
                        </a:lnSpc>
                        <a:spcBef>
                          <a:spcPts val="0"/>
                        </a:spcBef>
                        <a:spcAft>
                          <a:spcPts val="0"/>
                        </a:spcAft>
                      </a:pPr>
                      <a:r>
                        <a:rPr lang="en-US" sz="1200" dirty="0">
                          <a:effectLst/>
                        </a:rPr>
                        <a:t>TOTAL CREDITS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200" dirty="0">
                          <a:effectLst/>
                        </a:rPr>
                        <a:t>64</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1476285"/>
                  </a:ext>
                </a:extLst>
              </a:tr>
            </a:tbl>
          </a:graphicData>
        </a:graphic>
      </p:graphicFrame>
      <p:graphicFrame>
        <p:nvGraphicFramePr>
          <p:cNvPr id="3" name="Table 2">
            <a:extLst>
              <a:ext uri="{FF2B5EF4-FFF2-40B4-BE49-F238E27FC236}">
                <a16:creationId xmlns:a16="http://schemas.microsoft.com/office/drawing/2014/main" id="{8CB1902D-95E1-44BD-B212-E42D1B6776A3}"/>
              </a:ext>
            </a:extLst>
          </p:cNvPr>
          <p:cNvGraphicFramePr>
            <a:graphicFrameLocks noGrp="1"/>
          </p:cNvGraphicFramePr>
          <p:nvPr>
            <p:extLst>
              <p:ext uri="{D42A27DB-BD31-4B8C-83A1-F6EECF244321}">
                <p14:modId xmlns:p14="http://schemas.microsoft.com/office/powerpoint/2010/main" val="3871428381"/>
              </p:ext>
            </p:extLst>
          </p:nvPr>
        </p:nvGraphicFramePr>
        <p:xfrm>
          <a:off x="3617986" y="1861678"/>
          <a:ext cx="3721587" cy="1426356"/>
        </p:xfrm>
        <a:graphic>
          <a:graphicData uri="http://schemas.openxmlformats.org/drawingml/2006/table">
            <a:tbl>
              <a:tblPr firstRow="1" firstCol="1" bandRow="1">
                <a:tableStyleId>{616DA210-FB5B-4158-B5E0-FEB733F419BA}</a:tableStyleId>
              </a:tblPr>
              <a:tblGrid>
                <a:gridCol w="2456244">
                  <a:extLst>
                    <a:ext uri="{9D8B030D-6E8A-4147-A177-3AD203B41FA5}">
                      <a16:colId xmlns:a16="http://schemas.microsoft.com/office/drawing/2014/main" val="3768100772"/>
                    </a:ext>
                  </a:extLst>
                </a:gridCol>
                <a:gridCol w="632320">
                  <a:extLst>
                    <a:ext uri="{9D8B030D-6E8A-4147-A177-3AD203B41FA5}">
                      <a16:colId xmlns:a16="http://schemas.microsoft.com/office/drawing/2014/main" val="4258865965"/>
                    </a:ext>
                  </a:extLst>
                </a:gridCol>
                <a:gridCol w="633023">
                  <a:extLst>
                    <a:ext uri="{9D8B030D-6E8A-4147-A177-3AD203B41FA5}">
                      <a16:colId xmlns:a16="http://schemas.microsoft.com/office/drawing/2014/main" val="4063784824"/>
                    </a:ext>
                  </a:extLst>
                </a:gridCol>
              </a:tblGrid>
              <a:tr h="241560">
                <a:tc>
                  <a:txBody>
                    <a:bodyPr/>
                    <a:lstStyle/>
                    <a:p>
                      <a:pPr marL="0" marR="0" algn="l">
                        <a:lnSpc>
                          <a:spcPct val="107000"/>
                        </a:lnSpc>
                        <a:spcBef>
                          <a:spcPts val="0"/>
                        </a:spcBef>
                        <a:spcAft>
                          <a:spcPts val="0"/>
                        </a:spcAft>
                      </a:pPr>
                      <a:r>
                        <a:rPr lang="en-US" sz="1200" dirty="0">
                          <a:solidFill>
                            <a:schemeClr val="bg1"/>
                          </a:solidFill>
                          <a:effectLst/>
                        </a:rPr>
                        <a:t>SEMESTER 3 (SPRING)</a:t>
                      </a:r>
                      <a:endParaRPr lang="en-US"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tx1"/>
                    </a:solidFill>
                  </a:tcPr>
                </a:tc>
                <a:tc>
                  <a:txBody>
                    <a:bodyPr/>
                    <a:lstStyle/>
                    <a:p>
                      <a:pPr marL="0" marR="0" algn="ctr">
                        <a:lnSpc>
                          <a:spcPct val="107000"/>
                        </a:lnSpc>
                        <a:spcBef>
                          <a:spcPts val="0"/>
                        </a:spcBef>
                        <a:spcAft>
                          <a:spcPts val="0"/>
                        </a:spcAft>
                      </a:pPr>
                      <a:r>
                        <a:rPr lang="en-US" sz="1200" dirty="0">
                          <a:solidFill>
                            <a:schemeClr val="bg1"/>
                          </a:solidFill>
                          <a:effectLst/>
                        </a:rPr>
                        <a:t>G/T/B</a:t>
                      </a:r>
                      <a:endParaRPr lang="en-US"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tx1"/>
                    </a:solidFill>
                  </a:tcPr>
                </a:tc>
                <a:tc>
                  <a:txBody>
                    <a:bodyPr/>
                    <a:lstStyle/>
                    <a:p>
                      <a:pPr marL="0" marR="0" algn="ctr">
                        <a:lnSpc>
                          <a:spcPct val="107000"/>
                        </a:lnSpc>
                        <a:spcBef>
                          <a:spcPts val="0"/>
                        </a:spcBef>
                        <a:spcAft>
                          <a:spcPts val="0"/>
                        </a:spcAft>
                      </a:pPr>
                      <a:r>
                        <a:rPr lang="en-US" sz="1200" dirty="0">
                          <a:solidFill>
                            <a:schemeClr val="bg1"/>
                          </a:solidFill>
                          <a:effectLst/>
                        </a:rPr>
                        <a:t>CR</a:t>
                      </a:r>
                      <a:endParaRPr lang="en-US"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tx1"/>
                    </a:solidFill>
                  </a:tcPr>
                </a:tc>
                <a:extLst>
                  <a:ext uri="{0D108BD9-81ED-4DB2-BD59-A6C34878D82A}">
                    <a16:rowId xmlns:a16="http://schemas.microsoft.com/office/drawing/2014/main" val="394954270"/>
                  </a:ext>
                </a:extLst>
              </a:tr>
              <a:tr h="241560">
                <a:tc>
                  <a:txBody>
                    <a:bodyPr/>
                    <a:lstStyle/>
                    <a:p>
                      <a:pPr marL="0" marR="0" algn="l">
                        <a:lnSpc>
                          <a:spcPct val="107000"/>
                        </a:lnSpc>
                        <a:spcBef>
                          <a:spcPts val="0"/>
                        </a:spcBef>
                        <a:spcAft>
                          <a:spcPts val="0"/>
                        </a:spcAft>
                      </a:pPr>
                      <a:r>
                        <a:rPr lang="en-US" sz="1200" dirty="0">
                          <a:effectLst/>
                        </a:rPr>
                        <a:t>NURS 2864 &amp;/or 2872 &amp;/or 2866 (2)</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(2x3) 6</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029384996"/>
                  </a:ext>
                </a:extLst>
              </a:tr>
              <a:tr h="241560">
                <a:tc>
                  <a:txBody>
                    <a:bodyPr/>
                    <a:lstStyle/>
                    <a:p>
                      <a:pPr marL="0" marR="0" algn="l">
                        <a:lnSpc>
                          <a:spcPct val="107000"/>
                        </a:lnSpc>
                        <a:spcBef>
                          <a:spcPts val="0"/>
                        </a:spcBef>
                        <a:spcAft>
                          <a:spcPts val="0"/>
                        </a:spcAft>
                      </a:pPr>
                      <a:r>
                        <a:rPr lang="en-US" sz="1200" dirty="0">
                          <a:effectLst/>
                        </a:rPr>
                        <a:t>PSY 1100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G</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3</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537480968"/>
                  </a:ext>
                </a:extLst>
              </a:tr>
              <a:tr h="230058">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1200" dirty="0">
                          <a:effectLst/>
                        </a:rPr>
                        <a:t>STAT 1350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G</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3</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187064320"/>
                  </a:ext>
                </a:extLst>
              </a:tr>
              <a:tr h="230058">
                <a:tc>
                  <a:txBody>
                    <a:bodyPr/>
                    <a:lstStyle/>
                    <a:p>
                      <a:pPr marL="0" marR="0" algn="l">
                        <a:lnSpc>
                          <a:spcPct val="107000"/>
                        </a:lnSpc>
                        <a:spcBef>
                          <a:spcPts val="0"/>
                        </a:spcBef>
                        <a:spcAft>
                          <a:spcPts val="0"/>
                        </a:spcAft>
                      </a:pPr>
                      <a:r>
                        <a:rPr lang="en-US" sz="1200" dirty="0">
                          <a:effectLst/>
                        </a:rPr>
                        <a:t>NURS 2042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T</a:t>
                      </a:r>
                    </a:p>
                  </a:txBody>
                  <a:tcPr marL="68580" marR="68580" marT="0" marB="0" anchor="ctr"/>
                </a:tc>
                <a:tc>
                  <a:txBody>
                    <a:bodyPr/>
                    <a:lstStyle/>
                    <a:p>
                      <a:pPr marL="0" marR="0" algn="ct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1</a:t>
                      </a:r>
                    </a:p>
                  </a:txBody>
                  <a:tcPr marL="68580" marR="68580" marT="0" marB="0" anchor="ctr"/>
                </a:tc>
                <a:extLst>
                  <a:ext uri="{0D108BD9-81ED-4DB2-BD59-A6C34878D82A}">
                    <a16:rowId xmlns:a16="http://schemas.microsoft.com/office/drawing/2014/main" val="3955498316"/>
                  </a:ext>
                </a:extLst>
              </a:tr>
              <a:tr h="241560">
                <a:tc>
                  <a:txBody>
                    <a:bodyPr/>
                    <a:lstStyle/>
                    <a:p>
                      <a:pPr marL="0" marR="0" algn="r">
                        <a:lnSpc>
                          <a:spcPct val="107000"/>
                        </a:lnSpc>
                        <a:spcBef>
                          <a:spcPts val="0"/>
                        </a:spcBef>
                        <a:spcAft>
                          <a:spcPts val="0"/>
                        </a:spcAft>
                      </a:pPr>
                      <a:r>
                        <a:rPr lang="en-US" sz="1200" dirty="0">
                          <a:effectLst/>
                        </a:rPr>
                        <a:t> TOTAL</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13</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978565635"/>
                  </a:ext>
                </a:extLst>
              </a:tr>
            </a:tbl>
          </a:graphicData>
        </a:graphic>
      </p:graphicFrame>
      <p:graphicFrame>
        <p:nvGraphicFramePr>
          <p:cNvPr id="8" name="Table 7">
            <a:extLst>
              <a:ext uri="{FF2B5EF4-FFF2-40B4-BE49-F238E27FC236}">
                <a16:creationId xmlns:a16="http://schemas.microsoft.com/office/drawing/2014/main" id="{C78B852B-E869-444E-9A88-7D5D5F949923}"/>
              </a:ext>
            </a:extLst>
          </p:cNvPr>
          <p:cNvGraphicFramePr>
            <a:graphicFrameLocks noGrp="1"/>
          </p:cNvGraphicFramePr>
          <p:nvPr>
            <p:extLst>
              <p:ext uri="{D42A27DB-BD31-4B8C-83A1-F6EECF244321}">
                <p14:modId xmlns:p14="http://schemas.microsoft.com/office/powerpoint/2010/main" val="2006546613"/>
              </p:ext>
            </p:extLst>
          </p:nvPr>
        </p:nvGraphicFramePr>
        <p:xfrm>
          <a:off x="7870459" y="1845722"/>
          <a:ext cx="3143250" cy="2011680"/>
        </p:xfrm>
        <a:graphic>
          <a:graphicData uri="http://schemas.openxmlformats.org/drawingml/2006/table">
            <a:tbl>
              <a:tblPr firstRow="1" firstCol="1" bandRow="1"/>
              <a:tblGrid>
                <a:gridCol w="3143250">
                  <a:extLst>
                    <a:ext uri="{9D8B030D-6E8A-4147-A177-3AD203B41FA5}">
                      <a16:colId xmlns:a16="http://schemas.microsoft.com/office/drawing/2014/main" val="2922343165"/>
                    </a:ext>
                  </a:extLst>
                </a:gridCol>
              </a:tblGrid>
              <a:tr h="182880">
                <a:tc>
                  <a:txBody>
                    <a:bodyPr/>
                    <a:lstStyle/>
                    <a:p>
                      <a:pPr marL="0" marR="0">
                        <a:lnSpc>
                          <a:spcPct val="107000"/>
                        </a:lnSpc>
                        <a:spcBef>
                          <a:spcPts val="0"/>
                        </a:spcBef>
                        <a:spcAft>
                          <a:spcPts val="0"/>
                        </a:spcAft>
                      </a:pPr>
                      <a:r>
                        <a:rPr lang="en-US" sz="1000" b="1">
                          <a:effectLst/>
                          <a:latin typeface="Calibri" panose="020F0502020204030204" pitchFamily="34" charset="0"/>
                          <a:ea typeface="Times New Roman" panose="02020603050405020304" pitchFamily="18" charset="0"/>
                          <a:cs typeface="Arial" panose="020B0604020202020204" pitchFamily="34" charset="0"/>
                        </a:rPr>
                        <a:t>OPEN BASIC AND RELATED* Select one: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08220240"/>
                  </a:ext>
                </a:extLst>
              </a:tr>
              <a:tr h="182880">
                <a:tc>
                  <a:txBody>
                    <a:bodyPr/>
                    <a:lstStyle/>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Arial" panose="020B0604020202020204" pitchFamily="34" charset="0"/>
                        </a:rPr>
                        <a:t>CHEM 1111, 1113, 1171,1172, 1200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68959768"/>
                  </a:ext>
                </a:extLst>
              </a:tr>
              <a:tr h="182880">
                <a:tc>
                  <a:txBody>
                    <a:bodyPr/>
                    <a:lstStyle/>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Arial" panose="020B0604020202020204" pitchFamily="34" charset="0"/>
                        </a:rPr>
                        <a:t>COMM 1105, 1110</a:t>
                      </a:r>
                      <a:r>
                        <a:rPr lang="en-US" sz="1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24000263"/>
                  </a:ext>
                </a:extLst>
              </a:tr>
              <a:tr h="182880">
                <a:tc>
                  <a:txBody>
                    <a:bodyPr/>
                    <a:lstStyle/>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Arial" panose="020B0604020202020204" pitchFamily="34" charset="0"/>
                        </a:rPr>
                        <a:t>ENGL 2367, 2767</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2844121"/>
                  </a:ext>
                </a:extLst>
              </a:tr>
              <a:tr h="182880">
                <a:tc>
                  <a:txBody>
                    <a:bodyPr/>
                    <a:lstStyle/>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Arial" panose="020B0604020202020204" pitchFamily="34" charset="0"/>
                        </a:rPr>
                        <a:t>HIST 1111, 1112, 1151, 1152, 1181, 1182, 2223,</a:t>
                      </a:r>
                      <a:r>
                        <a:rPr lang="en-US" sz="11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r>
                        <a:rPr lang="en-US" sz="800">
                          <a:effectLst/>
                          <a:latin typeface="Calibri" panose="020F0502020204030204" pitchFamily="34" charset="0"/>
                          <a:ea typeface="Times New Roman" panose="02020603050405020304" pitchFamily="18" charset="0"/>
                          <a:cs typeface="Arial" panose="020B0604020202020204" pitchFamily="34" charset="0"/>
                        </a:rPr>
                        <a:t>2224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57484447"/>
                  </a:ext>
                </a:extLst>
              </a:tr>
              <a:tr h="182880">
                <a:tc>
                  <a:txBody>
                    <a:bodyPr/>
                    <a:lstStyle/>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Arial" panose="020B0604020202020204" pitchFamily="34" charset="0"/>
                        </a:rPr>
                        <a:t>HNTR 1153</a:t>
                      </a:r>
                      <a:r>
                        <a:rPr lang="en-US" sz="1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37683340"/>
                  </a:ext>
                </a:extLst>
              </a:tr>
              <a:tr h="182880">
                <a:tc>
                  <a:txBody>
                    <a:bodyPr/>
                    <a:lstStyle/>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Arial" panose="020B0604020202020204" pitchFamily="34" charset="0"/>
                        </a:rPr>
                        <a:t>HUM 1270</a:t>
                      </a:r>
                      <a:r>
                        <a:rPr lang="en-US" sz="1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41440136"/>
                  </a:ext>
                </a:extLst>
              </a:tr>
              <a:tr h="182880">
                <a:tc>
                  <a:txBody>
                    <a:bodyPr/>
                    <a:lstStyle/>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Arial" panose="020B0604020202020204" pitchFamily="34" charset="0"/>
                        </a:rPr>
                        <a:t>MATH 1116, 1148</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73497769"/>
                  </a:ext>
                </a:extLst>
              </a:tr>
              <a:tr h="182880">
                <a:tc>
                  <a:txBody>
                    <a:bodyPr/>
                    <a:lstStyle/>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Arial" panose="020B0604020202020204" pitchFamily="34" charset="0"/>
                        </a:rPr>
                        <a:t>PHIL 1130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11651091"/>
                  </a:ext>
                </a:extLst>
              </a:tr>
              <a:tr h="182880">
                <a:tc>
                  <a:txBody>
                    <a:bodyPr/>
                    <a:lstStyle/>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Arial" panose="020B0604020202020204" pitchFamily="34" charset="0"/>
                        </a:rPr>
                        <a:t>PSY 2331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69491240"/>
                  </a:ext>
                </a:extLst>
              </a:tr>
              <a:tr h="182880">
                <a:tc>
                  <a:txBody>
                    <a:bodyPr/>
                    <a:lstStyle/>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Arial" panose="020B0604020202020204" pitchFamily="34" charset="0"/>
                        </a:rPr>
                        <a:t>SOC 1101</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35530599"/>
                  </a:ext>
                </a:extLst>
              </a:tr>
            </a:tbl>
          </a:graphicData>
        </a:graphic>
      </p:graphicFrame>
    </p:spTree>
    <p:extLst>
      <p:ext uri="{BB962C8B-B14F-4D97-AF65-F5344CB8AC3E}">
        <p14:creationId xmlns:p14="http://schemas.microsoft.com/office/powerpoint/2010/main" val="983844833"/>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6474</TotalTime>
  <Words>5373</Words>
  <Application>Microsoft Office PowerPoint</Application>
  <PresentationFormat>Widescreen</PresentationFormat>
  <Paragraphs>461</Paragraphs>
  <Slides>35</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35</vt:i4>
      </vt:variant>
    </vt:vector>
  </HeadingPairs>
  <TitlesOfParts>
    <vt:vector size="43" baseType="lpstr">
      <vt:lpstr>Arial</vt:lpstr>
      <vt:lpstr>Calibri</vt:lpstr>
      <vt:lpstr>Calibri Light</vt:lpstr>
      <vt:lpstr>Courier New</vt:lpstr>
      <vt:lpstr>Georgia</vt:lpstr>
      <vt:lpstr>Helvetica</vt:lpstr>
      <vt:lpstr>Wingdings</vt:lpstr>
      <vt:lpstr>Retrospect</vt:lpstr>
      <vt:lpstr>New Student Orientation</vt:lpstr>
      <vt:lpstr>Welcome</vt:lpstr>
      <vt:lpstr>Covid – 19  Information</vt:lpstr>
      <vt:lpstr>Required documentation to begin the program</vt:lpstr>
      <vt:lpstr>Program Outcomes </vt:lpstr>
      <vt:lpstr>Concept Based Curriculum</vt:lpstr>
      <vt:lpstr>Plan of Study Review</vt:lpstr>
      <vt:lpstr>Plan of Study – Autumn Start</vt:lpstr>
      <vt:lpstr>Plan of Study – Spring Start</vt:lpstr>
      <vt:lpstr>NURS Course Section Interpretation</vt:lpstr>
      <vt:lpstr>   NURS Course Sections – How to Read</vt:lpstr>
      <vt:lpstr>Review of Nursing Student Handbook</vt:lpstr>
      <vt:lpstr>Review of Nursing Student Handbook</vt:lpstr>
      <vt:lpstr>Review of Nursing Student Handbook</vt:lpstr>
      <vt:lpstr>Review of Nursing Student Handbook</vt:lpstr>
      <vt:lpstr>Review of Nursing Student Handbook</vt:lpstr>
      <vt:lpstr>Review of Nursing Student Handbook </vt:lpstr>
      <vt:lpstr>Review of Nursing Student Handbook </vt:lpstr>
      <vt:lpstr>Review of Nursing Student Handbook </vt:lpstr>
      <vt:lpstr>Review of Nursing Student Handbook</vt:lpstr>
      <vt:lpstr>Staff Introduction</vt:lpstr>
      <vt:lpstr>Faculty Introduction </vt:lpstr>
      <vt:lpstr>NURS 1871 </vt:lpstr>
      <vt:lpstr>NURC 1104 </vt:lpstr>
      <vt:lpstr>Additional NURS Clinical Courses Overview</vt:lpstr>
      <vt:lpstr>Pharmacology Courses</vt:lpstr>
      <vt:lpstr>Uniforms &amp; Dress Code</vt:lpstr>
      <vt:lpstr>ADN  BSN</vt:lpstr>
      <vt:lpstr>Traditional vs. Blended Tracks</vt:lpstr>
      <vt:lpstr>Nursing Skills Lab</vt:lpstr>
      <vt:lpstr>Health Records Office </vt:lpstr>
      <vt:lpstr>CPR Certification</vt:lpstr>
      <vt:lpstr>Elsevier package–  on-line/digital products &amp; e-books</vt:lpstr>
      <vt:lpstr>Mission Statement To help develop the whole person, her/his professional role and responsibility for health care of people in all walks of life. To influence health care, to promote and encourage participation in community affairs. </vt:lpstr>
      <vt:lpstr>Wrap Up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New Student Orientation</dc:title>
  <dc:creator>Kathy McManamon</dc:creator>
  <cp:lastModifiedBy>Kathy McManamon</cp:lastModifiedBy>
  <cp:revision>31</cp:revision>
  <dcterms:created xsi:type="dcterms:W3CDTF">2020-07-28T18:33:53Z</dcterms:created>
  <dcterms:modified xsi:type="dcterms:W3CDTF">2023-04-24T13:35:19Z</dcterms:modified>
</cp:coreProperties>
</file>