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4" r:id="rId4"/>
  </p:sldMasterIdLst>
  <p:notesMasterIdLst>
    <p:notesMasterId r:id="rId29"/>
  </p:notesMasterIdLst>
  <p:handoutMasterIdLst>
    <p:handoutMasterId r:id="rId30"/>
  </p:handoutMasterIdLst>
  <p:sldIdLst>
    <p:sldId id="256" r:id="rId5"/>
    <p:sldId id="319" r:id="rId6"/>
    <p:sldId id="313" r:id="rId7"/>
    <p:sldId id="259" r:id="rId8"/>
    <p:sldId id="260" r:id="rId9"/>
    <p:sldId id="283" r:id="rId10"/>
    <p:sldId id="263" r:id="rId11"/>
    <p:sldId id="265" r:id="rId12"/>
    <p:sldId id="307" r:id="rId13"/>
    <p:sldId id="290" r:id="rId14"/>
    <p:sldId id="291" r:id="rId15"/>
    <p:sldId id="286" r:id="rId16"/>
    <p:sldId id="288" r:id="rId17"/>
    <p:sldId id="294" r:id="rId18"/>
    <p:sldId id="321" r:id="rId19"/>
    <p:sldId id="280" r:id="rId20"/>
    <p:sldId id="326" r:id="rId21"/>
    <p:sldId id="298" r:id="rId22"/>
    <p:sldId id="266" r:id="rId23"/>
    <p:sldId id="309" r:id="rId24"/>
    <p:sldId id="296" r:id="rId25"/>
    <p:sldId id="323" r:id="rId26"/>
    <p:sldId id="257" r:id="rId27"/>
    <p:sldId id="327" r:id="rId28"/>
  </p:sldIdLst>
  <p:sldSz cx="9144000" cy="6858000" type="screen4x3"/>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99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6425" autoAdjust="0"/>
  </p:normalViewPr>
  <p:slideViewPr>
    <p:cSldViewPr>
      <p:cViewPr varScale="1">
        <p:scale>
          <a:sx n="71" d="100"/>
          <a:sy n="71" d="100"/>
        </p:scale>
        <p:origin x="1747" y="58"/>
      </p:cViewPr>
      <p:guideLst>
        <p:guide orient="horz" pos="2160"/>
        <p:guide pos="2880"/>
      </p:guideLst>
    </p:cSldViewPr>
  </p:slideViewPr>
  <p:outlineViewPr>
    <p:cViewPr>
      <p:scale>
        <a:sx n="33" d="100"/>
        <a:sy n="33" d="100"/>
      </p:scale>
      <p:origin x="0" y="-15108"/>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0853B-F69B-4AB5-9310-2DF6DEC9183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FB3FCCE-8A96-498C-8554-A91C329A8F2E}">
      <dgm:prSet/>
      <dgm:spPr/>
      <dgm:t>
        <a:bodyPr/>
        <a:lstStyle/>
        <a:p>
          <a:pPr>
            <a:defRPr cap="all"/>
          </a:pPr>
          <a:r>
            <a:rPr lang="en-US" cap="none">
              <a:latin typeface="Calibri" panose="020F0502020204030204" pitchFamily="34" charset="0"/>
              <a:cs typeface="Calibri" panose="020F0502020204030204" pitchFamily="34" charset="0"/>
            </a:rPr>
            <a:t>EKGs, Holter Monitors, Injections</a:t>
          </a:r>
        </a:p>
      </dgm:t>
    </dgm:pt>
    <dgm:pt modelId="{B6E60698-3050-42DB-96AD-F65B34C71101}" type="parTrans" cxnId="{20C7D621-85C2-4C0F-8781-562F05FA1EC9}">
      <dgm:prSet/>
      <dgm:spPr/>
      <dgm:t>
        <a:bodyPr/>
        <a:lstStyle/>
        <a:p>
          <a:endParaRPr lang="en-US" sz="1800" dirty="0">
            <a:latin typeface="Calibri" panose="020F0502020204030204" pitchFamily="34" charset="0"/>
            <a:cs typeface="Calibri" panose="020F0502020204030204" pitchFamily="34" charset="0"/>
          </a:endParaRPr>
        </a:p>
      </dgm:t>
    </dgm:pt>
    <dgm:pt modelId="{A78B9611-8C85-4598-A5BF-136A846A0695}" type="sibTrans" cxnId="{20C7D621-85C2-4C0F-8781-562F05FA1EC9}">
      <dgm:prSet/>
      <dgm:spPr/>
      <dgm:t>
        <a:bodyPr/>
        <a:lstStyle/>
        <a:p>
          <a:endParaRPr lang="en-US">
            <a:latin typeface="Calibri" panose="020F0502020204030204" pitchFamily="34" charset="0"/>
            <a:cs typeface="Calibri" panose="020F0502020204030204" pitchFamily="34" charset="0"/>
          </a:endParaRPr>
        </a:p>
      </dgm:t>
    </dgm:pt>
    <dgm:pt modelId="{B3011FA0-64B7-4203-8425-FB22A4043A38}">
      <dgm:prSet/>
      <dgm:spPr/>
      <dgm:t>
        <a:bodyPr/>
        <a:lstStyle/>
        <a:p>
          <a:pPr>
            <a:defRPr cap="all"/>
          </a:pPr>
          <a:r>
            <a:rPr lang="en-US" cap="none">
              <a:latin typeface="Calibri" panose="020F0502020204030204" pitchFamily="34" charset="0"/>
              <a:cs typeface="Calibri" panose="020F0502020204030204" pitchFamily="34" charset="0"/>
            </a:rPr>
            <a:t>Patient Education &amp; Triage</a:t>
          </a:r>
        </a:p>
      </dgm:t>
    </dgm:pt>
    <dgm:pt modelId="{47B0015C-DC0D-4361-828E-0BB6B48DBA69}" type="parTrans" cxnId="{BAE3B9D4-669D-4D7F-823E-BDA130A454EF}">
      <dgm:prSet/>
      <dgm:spPr/>
      <dgm:t>
        <a:bodyPr/>
        <a:lstStyle/>
        <a:p>
          <a:endParaRPr lang="en-US" sz="1800" dirty="0">
            <a:latin typeface="Calibri" panose="020F0502020204030204" pitchFamily="34" charset="0"/>
            <a:cs typeface="Calibri" panose="020F0502020204030204" pitchFamily="34" charset="0"/>
          </a:endParaRPr>
        </a:p>
      </dgm:t>
    </dgm:pt>
    <dgm:pt modelId="{4716541F-D892-44FA-B10D-86434368D854}" type="sibTrans" cxnId="{BAE3B9D4-669D-4D7F-823E-BDA130A454EF}">
      <dgm:prSet/>
      <dgm:spPr/>
      <dgm:t>
        <a:bodyPr/>
        <a:lstStyle/>
        <a:p>
          <a:endParaRPr lang="en-US">
            <a:latin typeface="Calibri" panose="020F0502020204030204" pitchFamily="34" charset="0"/>
            <a:cs typeface="Calibri" panose="020F0502020204030204" pitchFamily="34" charset="0"/>
          </a:endParaRPr>
        </a:p>
      </dgm:t>
    </dgm:pt>
    <dgm:pt modelId="{C063AAD2-7EEC-4E82-B325-B6B8F47D733E}">
      <dgm:prSet/>
      <dgm:spPr/>
      <dgm:t>
        <a:bodyPr/>
        <a:lstStyle/>
        <a:p>
          <a:pPr>
            <a:defRPr cap="all"/>
          </a:pPr>
          <a:r>
            <a:rPr lang="en-US" cap="none">
              <a:latin typeface="Calibri" panose="020F0502020204030204" pitchFamily="34" charset="0"/>
              <a:cs typeface="Calibri" panose="020F0502020204030204" pitchFamily="34" charset="0"/>
            </a:rPr>
            <a:t>Pulmonary Function Testing</a:t>
          </a:r>
        </a:p>
      </dgm:t>
    </dgm:pt>
    <dgm:pt modelId="{8FB230CA-7088-41EF-83A1-ECDA88F4D377}" type="parTrans" cxnId="{75B7D12A-37E9-4879-A677-3749A044A771}">
      <dgm:prSet/>
      <dgm:spPr/>
      <dgm:t>
        <a:bodyPr/>
        <a:lstStyle/>
        <a:p>
          <a:endParaRPr lang="en-US" sz="1800" dirty="0">
            <a:latin typeface="Calibri" panose="020F0502020204030204" pitchFamily="34" charset="0"/>
            <a:cs typeface="Calibri" panose="020F0502020204030204" pitchFamily="34" charset="0"/>
          </a:endParaRPr>
        </a:p>
      </dgm:t>
    </dgm:pt>
    <dgm:pt modelId="{AD2190AC-344E-46C7-A4B7-DEB9CB8ACF0A}" type="sibTrans" cxnId="{75B7D12A-37E9-4879-A677-3749A044A771}">
      <dgm:prSet/>
      <dgm:spPr/>
      <dgm:t>
        <a:bodyPr/>
        <a:lstStyle/>
        <a:p>
          <a:endParaRPr lang="en-US">
            <a:latin typeface="Calibri" panose="020F0502020204030204" pitchFamily="34" charset="0"/>
            <a:cs typeface="Calibri" panose="020F0502020204030204" pitchFamily="34" charset="0"/>
          </a:endParaRPr>
        </a:p>
      </dgm:t>
    </dgm:pt>
    <dgm:pt modelId="{93AD6B54-55CF-470D-8950-87E7901DAB5E}">
      <dgm:prSet/>
      <dgm:spPr/>
      <dgm:t>
        <a:bodyPr/>
        <a:lstStyle/>
        <a:p>
          <a:pPr>
            <a:defRPr cap="all"/>
          </a:pPr>
          <a:r>
            <a:rPr lang="en-US" cap="none">
              <a:latin typeface="Calibri" panose="020F0502020204030204" pitchFamily="34" charset="0"/>
              <a:cs typeface="Calibri" panose="020F0502020204030204" pitchFamily="34" charset="0"/>
            </a:rPr>
            <a:t>Vital Signs, Height and Weight (all ages)</a:t>
          </a:r>
        </a:p>
      </dgm:t>
    </dgm:pt>
    <dgm:pt modelId="{6195A0C4-BF92-460D-BC2A-8E0235E36FE9}" type="parTrans" cxnId="{33B5556A-EB5C-4C67-8D81-F3C7A3384D26}">
      <dgm:prSet/>
      <dgm:spPr/>
      <dgm:t>
        <a:bodyPr/>
        <a:lstStyle/>
        <a:p>
          <a:endParaRPr lang="en-US" sz="1800" dirty="0">
            <a:latin typeface="Calibri" panose="020F0502020204030204" pitchFamily="34" charset="0"/>
            <a:cs typeface="Calibri" panose="020F0502020204030204" pitchFamily="34" charset="0"/>
          </a:endParaRPr>
        </a:p>
      </dgm:t>
    </dgm:pt>
    <dgm:pt modelId="{7C9ED77E-3C26-486A-8364-B2DDB6BC492D}" type="sibTrans" cxnId="{33B5556A-EB5C-4C67-8D81-F3C7A3384D26}">
      <dgm:prSet/>
      <dgm:spPr/>
      <dgm:t>
        <a:bodyPr/>
        <a:lstStyle/>
        <a:p>
          <a:endParaRPr lang="en-US">
            <a:latin typeface="Calibri" panose="020F0502020204030204" pitchFamily="34" charset="0"/>
            <a:cs typeface="Calibri" panose="020F0502020204030204" pitchFamily="34" charset="0"/>
          </a:endParaRPr>
        </a:p>
      </dgm:t>
    </dgm:pt>
    <dgm:pt modelId="{31756203-D5C9-4DCF-BC8A-7DB26F11142F}">
      <dgm:prSet/>
      <dgm:spPr/>
      <dgm:t>
        <a:bodyPr/>
        <a:lstStyle/>
        <a:p>
          <a:pPr>
            <a:defRPr cap="all"/>
          </a:pPr>
          <a:r>
            <a:rPr lang="en-US" cap="none">
              <a:latin typeface="Calibri" panose="020F0502020204030204" pitchFamily="34" charset="0"/>
              <a:cs typeface="Calibri" panose="020F0502020204030204" pitchFamily="34" charset="0"/>
            </a:rPr>
            <a:t>Assisting with Pap &amp; Pelvic Examinations</a:t>
          </a:r>
        </a:p>
      </dgm:t>
    </dgm:pt>
    <dgm:pt modelId="{FD75521C-F716-4EF2-BAD9-1E6720AE4A57}" type="parTrans" cxnId="{0325AB4B-9123-4410-8FF9-F862B7A6DCA2}">
      <dgm:prSet/>
      <dgm:spPr/>
      <dgm:t>
        <a:bodyPr/>
        <a:lstStyle/>
        <a:p>
          <a:endParaRPr lang="en-US" sz="1800" dirty="0">
            <a:latin typeface="Calibri" panose="020F0502020204030204" pitchFamily="34" charset="0"/>
            <a:cs typeface="Calibri" panose="020F0502020204030204" pitchFamily="34" charset="0"/>
          </a:endParaRPr>
        </a:p>
      </dgm:t>
    </dgm:pt>
    <dgm:pt modelId="{8DA8CCBE-CF28-41D1-A100-5D46623868DC}" type="sibTrans" cxnId="{0325AB4B-9123-4410-8FF9-F862B7A6DCA2}">
      <dgm:prSet/>
      <dgm:spPr/>
      <dgm:t>
        <a:bodyPr/>
        <a:lstStyle/>
        <a:p>
          <a:endParaRPr lang="en-US">
            <a:latin typeface="Calibri" panose="020F0502020204030204" pitchFamily="34" charset="0"/>
            <a:cs typeface="Calibri" panose="020F0502020204030204" pitchFamily="34" charset="0"/>
          </a:endParaRPr>
        </a:p>
      </dgm:t>
    </dgm:pt>
    <dgm:pt modelId="{90E82F4D-376B-4F36-833E-31BAD81A38AB}">
      <dgm:prSet/>
      <dgm:spPr/>
      <dgm:t>
        <a:bodyPr/>
        <a:lstStyle/>
        <a:p>
          <a:pPr>
            <a:defRPr cap="all"/>
          </a:pPr>
          <a:r>
            <a:rPr lang="en-US" cap="none">
              <a:latin typeface="Calibri" panose="020F0502020204030204" pitchFamily="34" charset="0"/>
              <a:cs typeface="Calibri" panose="020F0502020204030204" pitchFamily="34" charset="0"/>
            </a:rPr>
            <a:t>Sterilization of Instruments</a:t>
          </a:r>
        </a:p>
      </dgm:t>
    </dgm:pt>
    <dgm:pt modelId="{6442CD35-BCB9-4242-AC81-21145F2AC037}" type="parTrans" cxnId="{18A6D578-DDAC-41A1-B0B1-08D2B8444B0E}">
      <dgm:prSet/>
      <dgm:spPr/>
      <dgm:t>
        <a:bodyPr/>
        <a:lstStyle/>
        <a:p>
          <a:endParaRPr lang="en-US" sz="1800" dirty="0">
            <a:latin typeface="Calibri" panose="020F0502020204030204" pitchFamily="34" charset="0"/>
            <a:cs typeface="Calibri" panose="020F0502020204030204" pitchFamily="34" charset="0"/>
          </a:endParaRPr>
        </a:p>
      </dgm:t>
    </dgm:pt>
    <dgm:pt modelId="{8DEB1934-DD98-4405-BD5B-A65878DCFBBD}" type="sibTrans" cxnId="{18A6D578-DDAC-41A1-B0B1-08D2B8444B0E}">
      <dgm:prSet/>
      <dgm:spPr/>
      <dgm:t>
        <a:bodyPr/>
        <a:lstStyle/>
        <a:p>
          <a:endParaRPr lang="en-US">
            <a:latin typeface="Calibri" panose="020F0502020204030204" pitchFamily="34" charset="0"/>
            <a:cs typeface="Calibri" panose="020F0502020204030204" pitchFamily="34" charset="0"/>
          </a:endParaRPr>
        </a:p>
      </dgm:t>
    </dgm:pt>
    <dgm:pt modelId="{E56AB87D-E993-409D-9625-F40F1FC3FEFC}">
      <dgm:prSet/>
      <dgm:spPr/>
      <dgm:t>
        <a:bodyPr/>
        <a:lstStyle/>
        <a:p>
          <a:pPr>
            <a:defRPr cap="all"/>
          </a:pPr>
          <a:r>
            <a:rPr lang="en-US" cap="none">
              <a:latin typeface="Calibri" panose="020F0502020204030204" pitchFamily="34" charset="0"/>
              <a:cs typeface="Calibri" panose="020F0502020204030204" pitchFamily="34" charset="0"/>
            </a:rPr>
            <a:t>Phlebotomy</a:t>
          </a:r>
        </a:p>
      </dgm:t>
    </dgm:pt>
    <dgm:pt modelId="{0557E1C3-3584-4C54-AA77-576B92ABDA73}" type="parTrans" cxnId="{72E08F9B-70F5-4CAA-8558-056B50639598}">
      <dgm:prSet/>
      <dgm:spPr/>
      <dgm:t>
        <a:bodyPr/>
        <a:lstStyle/>
        <a:p>
          <a:endParaRPr lang="en-US" sz="1800">
            <a:latin typeface="Calibri" panose="020F0502020204030204" pitchFamily="34" charset="0"/>
            <a:cs typeface="Calibri" panose="020F0502020204030204" pitchFamily="34" charset="0"/>
          </a:endParaRPr>
        </a:p>
      </dgm:t>
    </dgm:pt>
    <dgm:pt modelId="{6E576D66-2432-4F47-8FE4-1DC9CB059D0B}" type="sibTrans" cxnId="{72E08F9B-70F5-4CAA-8558-056B50639598}">
      <dgm:prSet/>
      <dgm:spPr/>
      <dgm:t>
        <a:bodyPr/>
        <a:lstStyle/>
        <a:p>
          <a:endParaRPr lang="en-US">
            <a:latin typeface="Calibri" panose="020F0502020204030204" pitchFamily="34" charset="0"/>
            <a:cs typeface="Calibri" panose="020F0502020204030204" pitchFamily="34" charset="0"/>
          </a:endParaRPr>
        </a:p>
      </dgm:t>
    </dgm:pt>
    <dgm:pt modelId="{3782929B-34E9-44F7-A7AE-6908B19EC849}">
      <dgm:prSet/>
      <dgm:spPr/>
      <dgm:t>
        <a:bodyPr/>
        <a:lstStyle/>
        <a:p>
          <a:pPr>
            <a:defRPr cap="all"/>
          </a:pPr>
          <a:r>
            <a:rPr lang="en-US" cap="none">
              <a:latin typeface="Calibri" panose="020F0502020204030204" pitchFamily="34" charset="0"/>
              <a:cs typeface="Calibri" panose="020F0502020204030204" pitchFamily="34" charset="0"/>
            </a:rPr>
            <a:t>Medication Reconciliations </a:t>
          </a:r>
        </a:p>
      </dgm:t>
    </dgm:pt>
    <dgm:pt modelId="{8E67AE67-0524-4ED2-B4A3-43D76FD087FE}" type="parTrans" cxnId="{3DF607F8-02FA-4FC3-8E71-C26FBB7A2BB0}">
      <dgm:prSet/>
      <dgm:spPr/>
      <dgm:t>
        <a:bodyPr/>
        <a:lstStyle/>
        <a:p>
          <a:endParaRPr lang="en-US" sz="1800">
            <a:latin typeface="Calibri" panose="020F0502020204030204" pitchFamily="34" charset="0"/>
            <a:cs typeface="Calibri" panose="020F0502020204030204" pitchFamily="34" charset="0"/>
          </a:endParaRPr>
        </a:p>
      </dgm:t>
    </dgm:pt>
    <dgm:pt modelId="{708E0D3E-51CF-40D5-9003-6B30784BBB93}" type="sibTrans" cxnId="{3DF607F8-02FA-4FC3-8E71-C26FBB7A2BB0}">
      <dgm:prSet/>
      <dgm:spPr/>
      <dgm:t>
        <a:bodyPr/>
        <a:lstStyle/>
        <a:p>
          <a:endParaRPr lang="en-US">
            <a:latin typeface="Calibri" panose="020F0502020204030204" pitchFamily="34" charset="0"/>
            <a:cs typeface="Calibri" panose="020F0502020204030204" pitchFamily="34" charset="0"/>
          </a:endParaRPr>
        </a:p>
      </dgm:t>
    </dgm:pt>
    <dgm:pt modelId="{A684AE81-047B-4F68-9A23-4F7E7068F985}">
      <dgm:prSet/>
      <dgm:spPr/>
      <dgm:t>
        <a:bodyPr/>
        <a:lstStyle/>
        <a:p>
          <a:r>
            <a:rPr lang="en-US" cap="none">
              <a:latin typeface="Calibri" panose="020F0502020204030204" pitchFamily="34" charset="0"/>
              <a:cs typeface="Calibri" panose="020F0502020204030204" pitchFamily="34" charset="0"/>
            </a:rPr>
            <a:t>Assisting with Minor Surgeries</a:t>
          </a:r>
        </a:p>
      </dgm:t>
    </dgm:pt>
    <dgm:pt modelId="{0566EB53-60F6-42B5-84EF-4D0EED03DA6A}" type="parTrans" cxnId="{B390106B-CAA2-4CB0-9224-06761009BBC1}">
      <dgm:prSet/>
      <dgm:spPr/>
      <dgm:t>
        <a:bodyPr/>
        <a:lstStyle/>
        <a:p>
          <a:endParaRPr lang="en-US" sz="1800"/>
        </a:p>
      </dgm:t>
    </dgm:pt>
    <dgm:pt modelId="{4B560C19-23B1-49BC-9780-D81030077953}" type="sibTrans" cxnId="{B390106B-CAA2-4CB0-9224-06761009BBC1}">
      <dgm:prSet/>
      <dgm:spPr/>
      <dgm:t>
        <a:bodyPr/>
        <a:lstStyle/>
        <a:p>
          <a:endParaRPr lang="en-US"/>
        </a:p>
      </dgm:t>
    </dgm:pt>
    <dgm:pt modelId="{E37656BB-C2B8-462D-86DA-D08C64A43A32}">
      <dgm:prSet/>
      <dgm:spPr/>
      <dgm:t>
        <a:bodyPr/>
        <a:lstStyle/>
        <a:p>
          <a:pPr>
            <a:defRPr cap="all"/>
          </a:pPr>
          <a:r>
            <a:rPr lang="en-US" cap="none">
              <a:latin typeface="Calibri" panose="020F0502020204030204" pitchFamily="34" charset="0"/>
              <a:cs typeface="Calibri" panose="020F0502020204030204" pitchFamily="34" charset="0"/>
            </a:rPr>
            <a:t>CLIA-Waived Lab Tests</a:t>
          </a:r>
        </a:p>
      </dgm:t>
    </dgm:pt>
    <dgm:pt modelId="{612E4481-F690-4DC0-8076-751C64C0C546}" type="parTrans" cxnId="{A0B944EF-4AF1-4D02-A62B-D7460A71C3B1}">
      <dgm:prSet/>
      <dgm:spPr/>
      <dgm:t>
        <a:bodyPr/>
        <a:lstStyle/>
        <a:p>
          <a:endParaRPr lang="en-US" sz="1800"/>
        </a:p>
      </dgm:t>
    </dgm:pt>
    <dgm:pt modelId="{43941C8F-FCC1-43EE-BFF5-BC61478F58ED}" type="sibTrans" cxnId="{A0B944EF-4AF1-4D02-A62B-D7460A71C3B1}">
      <dgm:prSet/>
      <dgm:spPr/>
      <dgm:t>
        <a:bodyPr/>
        <a:lstStyle/>
        <a:p>
          <a:endParaRPr lang="en-US"/>
        </a:p>
      </dgm:t>
    </dgm:pt>
    <dgm:pt modelId="{D5396FC6-3C52-4CDB-A270-7C05BD4D3916}">
      <dgm:prSet/>
      <dgm:spPr/>
      <dgm:t>
        <a:bodyPr/>
        <a:lstStyle/>
        <a:p>
          <a:pPr>
            <a:defRPr cap="all"/>
          </a:pPr>
          <a:r>
            <a:rPr lang="en-US" cap="none">
              <a:latin typeface="Calibri" panose="020F0502020204030204" pitchFamily="34" charset="0"/>
              <a:cs typeface="Calibri" panose="020F0502020204030204" pitchFamily="34" charset="0"/>
            </a:rPr>
            <a:t>Scheduling Outpatient Testing</a:t>
          </a:r>
        </a:p>
      </dgm:t>
    </dgm:pt>
    <dgm:pt modelId="{259497A6-FCA9-468F-B782-159AA0B98CC1}" type="parTrans" cxnId="{BD939BDE-0503-420C-9118-AFDB659D4D0F}">
      <dgm:prSet/>
      <dgm:spPr/>
      <dgm:t>
        <a:bodyPr/>
        <a:lstStyle/>
        <a:p>
          <a:endParaRPr lang="en-US" sz="1800"/>
        </a:p>
      </dgm:t>
    </dgm:pt>
    <dgm:pt modelId="{8D1E0E10-7689-472E-897E-99174F097AC9}" type="sibTrans" cxnId="{BD939BDE-0503-420C-9118-AFDB659D4D0F}">
      <dgm:prSet/>
      <dgm:spPr/>
      <dgm:t>
        <a:bodyPr/>
        <a:lstStyle/>
        <a:p>
          <a:endParaRPr lang="en-US"/>
        </a:p>
      </dgm:t>
    </dgm:pt>
    <dgm:pt modelId="{661451FA-40AB-47B1-9CCC-5CECC0ACD7E5}">
      <dgm:prSet/>
      <dgm:spPr/>
      <dgm:t>
        <a:bodyPr/>
        <a:lstStyle/>
        <a:p>
          <a:pPr>
            <a:defRPr cap="all"/>
          </a:pPr>
          <a:r>
            <a:rPr lang="en-US" cap="none">
              <a:latin typeface="Calibri" panose="020F0502020204030204" pitchFamily="34" charset="0"/>
              <a:cs typeface="Calibri" panose="020F0502020204030204" pitchFamily="34" charset="0"/>
            </a:rPr>
            <a:t>Vision &amp; Hearing Screenings</a:t>
          </a:r>
        </a:p>
      </dgm:t>
    </dgm:pt>
    <dgm:pt modelId="{75C5476B-5D89-42F8-894F-68E6639800B7}" type="parTrans" cxnId="{336D590F-65CE-4EE1-900A-DAE3ED5C1927}">
      <dgm:prSet/>
      <dgm:spPr/>
      <dgm:t>
        <a:bodyPr/>
        <a:lstStyle/>
        <a:p>
          <a:endParaRPr lang="en-US" sz="1800"/>
        </a:p>
      </dgm:t>
    </dgm:pt>
    <dgm:pt modelId="{4F416C1C-F616-4361-9134-EDC0184065D7}" type="sibTrans" cxnId="{336D590F-65CE-4EE1-900A-DAE3ED5C1927}">
      <dgm:prSet/>
      <dgm:spPr/>
      <dgm:t>
        <a:bodyPr/>
        <a:lstStyle/>
        <a:p>
          <a:endParaRPr lang="en-US"/>
        </a:p>
      </dgm:t>
    </dgm:pt>
    <dgm:pt modelId="{B1C2F18B-1D06-48B8-B9C6-AE51E84F268F}">
      <dgm:prSet/>
      <dgm:spPr/>
      <dgm:t>
        <a:bodyPr/>
        <a:lstStyle/>
        <a:p>
          <a:r>
            <a:rPr lang="en-US" cap="none">
              <a:latin typeface="Calibri" panose="020F0502020204030204" pitchFamily="34" charset="0"/>
              <a:cs typeface="Calibri" panose="020F0502020204030204" pitchFamily="34" charset="0"/>
            </a:rPr>
            <a:t>Wound Care &amp; Suture Removal</a:t>
          </a:r>
        </a:p>
      </dgm:t>
    </dgm:pt>
    <dgm:pt modelId="{CA235F8B-9B35-4100-BEC9-49B27565531A}" type="parTrans" cxnId="{8C8D75FA-1B10-4C8E-B32D-EE9F016572E7}">
      <dgm:prSet/>
      <dgm:spPr/>
      <dgm:t>
        <a:bodyPr/>
        <a:lstStyle/>
        <a:p>
          <a:endParaRPr lang="en-US"/>
        </a:p>
      </dgm:t>
    </dgm:pt>
    <dgm:pt modelId="{60DF295B-9356-406D-A513-8E01D711AEE7}" type="sibTrans" cxnId="{8C8D75FA-1B10-4C8E-B32D-EE9F016572E7}">
      <dgm:prSet/>
      <dgm:spPr/>
      <dgm:t>
        <a:bodyPr/>
        <a:lstStyle/>
        <a:p>
          <a:endParaRPr lang="en-US"/>
        </a:p>
      </dgm:t>
    </dgm:pt>
    <dgm:pt modelId="{1676AF86-9AE5-4F9E-9FC6-AC7A89EF7888}" type="pres">
      <dgm:prSet presAssocID="{B320853B-F69B-4AB5-9310-2DF6DEC91835}" presName="diagram" presStyleCnt="0">
        <dgm:presLayoutVars>
          <dgm:dir/>
          <dgm:resizeHandles val="exact"/>
        </dgm:presLayoutVars>
      </dgm:prSet>
      <dgm:spPr/>
    </dgm:pt>
    <dgm:pt modelId="{41649B5A-2836-48D5-B80A-B5A6C25FB922}" type="pres">
      <dgm:prSet presAssocID="{FFB3FCCE-8A96-498C-8554-A91C329A8F2E}" presName="node" presStyleLbl="node1" presStyleIdx="0" presStyleCnt="13">
        <dgm:presLayoutVars>
          <dgm:bulletEnabled val="1"/>
        </dgm:presLayoutVars>
      </dgm:prSet>
      <dgm:spPr/>
    </dgm:pt>
    <dgm:pt modelId="{9DE9E3FA-9564-427E-BD58-E3336D0D6738}" type="pres">
      <dgm:prSet presAssocID="{A78B9611-8C85-4598-A5BF-136A846A0695}" presName="sibTrans" presStyleCnt="0"/>
      <dgm:spPr/>
    </dgm:pt>
    <dgm:pt modelId="{C4C9C6BF-6D41-4F45-9C8C-C55910A9CFFD}" type="pres">
      <dgm:prSet presAssocID="{E56AB87D-E993-409D-9625-F40F1FC3FEFC}" presName="node" presStyleLbl="node1" presStyleIdx="1" presStyleCnt="13">
        <dgm:presLayoutVars>
          <dgm:bulletEnabled val="1"/>
        </dgm:presLayoutVars>
      </dgm:prSet>
      <dgm:spPr/>
    </dgm:pt>
    <dgm:pt modelId="{00AC9E4E-B96A-4926-8F6E-422E7BB2EF50}" type="pres">
      <dgm:prSet presAssocID="{6E576D66-2432-4F47-8FE4-1DC9CB059D0B}" presName="sibTrans" presStyleCnt="0"/>
      <dgm:spPr/>
    </dgm:pt>
    <dgm:pt modelId="{D4482CBB-7096-4788-9580-D39BDAE54379}" type="pres">
      <dgm:prSet presAssocID="{E37656BB-C2B8-462D-86DA-D08C64A43A32}" presName="node" presStyleLbl="node1" presStyleIdx="2" presStyleCnt="13">
        <dgm:presLayoutVars>
          <dgm:bulletEnabled val="1"/>
        </dgm:presLayoutVars>
      </dgm:prSet>
      <dgm:spPr/>
    </dgm:pt>
    <dgm:pt modelId="{9A0981B0-FE51-4880-A05D-20BED3B204BA}" type="pres">
      <dgm:prSet presAssocID="{43941C8F-FCC1-43EE-BFF5-BC61478F58ED}" presName="sibTrans" presStyleCnt="0"/>
      <dgm:spPr/>
    </dgm:pt>
    <dgm:pt modelId="{E2545C9E-4197-4DAA-A4A9-4FE5D769A8B5}" type="pres">
      <dgm:prSet presAssocID="{B3011FA0-64B7-4203-8425-FB22A4043A38}" presName="node" presStyleLbl="node1" presStyleIdx="3" presStyleCnt="13">
        <dgm:presLayoutVars>
          <dgm:bulletEnabled val="1"/>
        </dgm:presLayoutVars>
      </dgm:prSet>
      <dgm:spPr/>
    </dgm:pt>
    <dgm:pt modelId="{EFADABB0-7688-4323-8E8B-12D79A1199EC}" type="pres">
      <dgm:prSet presAssocID="{4716541F-D892-44FA-B10D-86434368D854}" presName="sibTrans" presStyleCnt="0"/>
      <dgm:spPr/>
    </dgm:pt>
    <dgm:pt modelId="{DAA6E79A-8E62-4E72-85DE-447C9F8AE983}" type="pres">
      <dgm:prSet presAssocID="{C063AAD2-7EEC-4E82-B325-B6B8F47D733E}" presName="node" presStyleLbl="node1" presStyleIdx="4" presStyleCnt="13">
        <dgm:presLayoutVars>
          <dgm:bulletEnabled val="1"/>
        </dgm:presLayoutVars>
      </dgm:prSet>
      <dgm:spPr/>
    </dgm:pt>
    <dgm:pt modelId="{B147B22E-AA12-45DC-B735-BB50696C53EB}" type="pres">
      <dgm:prSet presAssocID="{AD2190AC-344E-46C7-A4B7-DEB9CB8ACF0A}" presName="sibTrans" presStyleCnt="0"/>
      <dgm:spPr/>
    </dgm:pt>
    <dgm:pt modelId="{4348CA16-B9DD-49EC-9955-2EB58B9B4C49}" type="pres">
      <dgm:prSet presAssocID="{D5396FC6-3C52-4CDB-A270-7C05BD4D3916}" presName="node" presStyleLbl="node1" presStyleIdx="5" presStyleCnt="13">
        <dgm:presLayoutVars>
          <dgm:bulletEnabled val="1"/>
        </dgm:presLayoutVars>
      </dgm:prSet>
      <dgm:spPr/>
    </dgm:pt>
    <dgm:pt modelId="{773C13E3-7C6F-4C75-824C-A91BAE421E2A}" type="pres">
      <dgm:prSet presAssocID="{8D1E0E10-7689-472E-897E-99174F097AC9}" presName="sibTrans" presStyleCnt="0"/>
      <dgm:spPr/>
    </dgm:pt>
    <dgm:pt modelId="{64118B88-1A9F-4956-A0DA-C7B06B50A349}" type="pres">
      <dgm:prSet presAssocID="{A684AE81-047B-4F68-9A23-4F7E7068F985}" presName="node" presStyleLbl="node1" presStyleIdx="6" presStyleCnt="13">
        <dgm:presLayoutVars>
          <dgm:bulletEnabled val="1"/>
        </dgm:presLayoutVars>
      </dgm:prSet>
      <dgm:spPr/>
    </dgm:pt>
    <dgm:pt modelId="{1DBF5F41-AA9E-40C2-A037-EAF739929043}" type="pres">
      <dgm:prSet presAssocID="{4B560C19-23B1-49BC-9780-D81030077953}" presName="sibTrans" presStyleCnt="0"/>
      <dgm:spPr/>
    </dgm:pt>
    <dgm:pt modelId="{AC68D107-A48E-455E-BBE1-53FE2A99B732}" type="pres">
      <dgm:prSet presAssocID="{B1C2F18B-1D06-48B8-B9C6-AE51E84F268F}" presName="node" presStyleLbl="node1" presStyleIdx="7" presStyleCnt="13">
        <dgm:presLayoutVars>
          <dgm:bulletEnabled val="1"/>
        </dgm:presLayoutVars>
      </dgm:prSet>
      <dgm:spPr/>
    </dgm:pt>
    <dgm:pt modelId="{6D32DDDE-5758-4101-ADC2-34160FCBC32D}" type="pres">
      <dgm:prSet presAssocID="{60DF295B-9356-406D-A513-8E01D711AEE7}" presName="sibTrans" presStyleCnt="0"/>
      <dgm:spPr/>
    </dgm:pt>
    <dgm:pt modelId="{DACDCA85-59BC-4807-8417-5666BEBB217C}" type="pres">
      <dgm:prSet presAssocID="{93AD6B54-55CF-470D-8950-87E7901DAB5E}" presName="node" presStyleLbl="node1" presStyleIdx="8" presStyleCnt="13">
        <dgm:presLayoutVars>
          <dgm:bulletEnabled val="1"/>
        </dgm:presLayoutVars>
      </dgm:prSet>
      <dgm:spPr/>
    </dgm:pt>
    <dgm:pt modelId="{9E8E2648-E4A5-42C7-A4D9-0B53AD822C73}" type="pres">
      <dgm:prSet presAssocID="{7C9ED77E-3C26-486A-8364-B2DDB6BC492D}" presName="sibTrans" presStyleCnt="0"/>
      <dgm:spPr/>
    </dgm:pt>
    <dgm:pt modelId="{5B091C03-41D7-4996-AB5E-574C411F87EF}" type="pres">
      <dgm:prSet presAssocID="{661451FA-40AB-47B1-9CCC-5CECC0ACD7E5}" presName="node" presStyleLbl="node1" presStyleIdx="9" presStyleCnt="13">
        <dgm:presLayoutVars>
          <dgm:bulletEnabled val="1"/>
        </dgm:presLayoutVars>
      </dgm:prSet>
      <dgm:spPr/>
    </dgm:pt>
    <dgm:pt modelId="{C3CE12BD-8F06-4120-BF27-4F28E07E1818}" type="pres">
      <dgm:prSet presAssocID="{4F416C1C-F616-4361-9134-EDC0184065D7}" presName="sibTrans" presStyleCnt="0"/>
      <dgm:spPr/>
    </dgm:pt>
    <dgm:pt modelId="{7BE70884-4402-4E6B-AD1A-66F5C6939C21}" type="pres">
      <dgm:prSet presAssocID="{3782929B-34E9-44F7-A7AE-6908B19EC849}" presName="node" presStyleLbl="node1" presStyleIdx="10" presStyleCnt="13">
        <dgm:presLayoutVars>
          <dgm:bulletEnabled val="1"/>
        </dgm:presLayoutVars>
      </dgm:prSet>
      <dgm:spPr/>
    </dgm:pt>
    <dgm:pt modelId="{F2656BE2-954A-4656-8693-D420C56EA4C9}" type="pres">
      <dgm:prSet presAssocID="{708E0D3E-51CF-40D5-9003-6B30784BBB93}" presName="sibTrans" presStyleCnt="0"/>
      <dgm:spPr/>
    </dgm:pt>
    <dgm:pt modelId="{E983BA3F-9ED3-4E0D-9F3F-2ACFB5C603C6}" type="pres">
      <dgm:prSet presAssocID="{31756203-D5C9-4DCF-BC8A-7DB26F11142F}" presName="node" presStyleLbl="node1" presStyleIdx="11" presStyleCnt="13">
        <dgm:presLayoutVars>
          <dgm:bulletEnabled val="1"/>
        </dgm:presLayoutVars>
      </dgm:prSet>
      <dgm:spPr/>
    </dgm:pt>
    <dgm:pt modelId="{4F3BCC7A-6FD2-4587-8EA2-18A8B276E95C}" type="pres">
      <dgm:prSet presAssocID="{8DA8CCBE-CF28-41D1-A100-5D46623868DC}" presName="sibTrans" presStyleCnt="0"/>
      <dgm:spPr/>
    </dgm:pt>
    <dgm:pt modelId="{B116F75D-4221-4CAF-8932-127EE20769CF}" type="pres">
      <dgm:prSet presAssocID="{90E82F4D-376B-4F36-833E-31BAD81A38AB}" presName="node" presStyleLbl="node1" presStyleIdx="12" presStyleCnt="13">
        <dgm:presLayoutVars>
          <dgm:bulletEnabled val="1"/>
        </dgm:presLayoutVars>
      </dgm:prSet>
      <dgm:spPr/>
    </dgm:pt>
  </dgm:ptLst>
  <dgm:cxnLst>
    <dgm:cxn modelId="{336D590F-65CE-4EE1-900A-DAE3ED5C1927}" srcId="{B320853B-F69B-4AB5-9310-2DF6DEC91835}" destId="{661451FA-40AB-47B1-9CCC-5CECC0ACD7E5}" srcOrd="9" destOrd="0" parTransId="{75C5476B-5D89-42F8-894F-68E6639800B7}" sibTransId="{4F416C1C-F616-4361-9134-EDC0184065D7}"/>
    <dgm:cxn modelId="{14B6A916-BABA-4479-A84A-7BDD4233B581}" type="presOf" srcId="{93AD6B54-55CF-470D-8950-87E7901DAB5E}" destId="{DACDCA85-59BC-4807-8417-5666BEBB217C}" srcOrd="0" destOrd="0" presId="urn:microsoft.com/office/officeart/2005/8/layout/default"/>
    <dgm:cxn modelId="{20C7D621-85C2-4C0F-8781-562F05FA1EC9}" srcId="{B320853B-F69B-4AB5-9310-2DF6DEC91835}" destId="{FFB3FCCE-8A96-498C-8554-A91C329A8F2E}" srcOrd="0" destOrd="0" parTransId="{B6E60698-3050-42DB-96AD-F65B34C71101}" sibTransId="{A78B9611-8C85-4598-A5BF-136A846A0695}"/>
    <dgm:cxn modelId="{61E49924-0E27-497D-BF9D-C9BD16D75230}" type="presOf" srcId="{31756203-D5C9-4DCF-BC8A-7DB26F11142F}" destId="{E983BA3F-9ED3-4E0D-9F3F-2ACFB5C603C6}" srcOrd="0" destOrd="0" presId="urn:microsoft.com/office/officeart/2005/8/layout/default"/>
    <dgm:cxn modelId="{CE340F26-E1BA-477A-B78B-648791F5CB61}" type="presOf" srcId="{B320853B-F69B-4AB5-9310-2DF6DEC91835}" destId="{1676AF86-9AE5-4F9E-9FC6-AC7A89EF7888}" srcOrd="0" destOrd="0" presId="urn:microsoft.com/office/officeart/2005/8/layout/default"/>
    <dgm:cxn modelId="{4F08C629-BDF8-4ED2-BB72-B6217B792EF5}" type="presOf" srcId="{B3011FA0-64B7-4203-8425-FB22A4043A38}" destId="{E2545C9E-4197-4DAA-A4A9-4FE5D769A8B5}" srcOrd="0" destOrd="0" presId="urn:microsoft.com/office/officeart/2005/8/layout/default"/>
    <dgm:cxn modelId="{75B7D12A-37E9-4879-A677-3749A044A771}" srcId="{B320853B-F69B-4AB5-9310-2DF6DEC91835}" destId="{C063AAD2-7EEC-4E82-B325-B6B8F47D733E}" srcOrd="4" destOrd="0" parTransId="{8FB230CA-7088-41EF-83A1-ECDA88F4D377}" sibTransId="{AD2190AC-344E-46C7-A4B7-DEB9CB8ACF0A}"/>
    <dgm:cxn modelId="{7B0FF53E-687A-4157-B6B0-A44448C895DF}" type="presOf" srcId="{90E82F4D-376B-4F36-833E-31BAD81A38AB}" destId="{B116F75D-4221-4CAF-8932-127EE20769CF}" srcOrd="0" destOrd="0" presId="urn:microsoft.com/office/officeart/2005/8/layout/default"/>
    <dgm:cxn modelId="{EB18F844-2C9C-4D88-B593-0C3D36500EA8}" type="presOf" srcId="{E37656BB-C2B8-462D-86DA-D08C64A43A32}" destId="{D4482CBB-7096-4788-9580-D39BDAE54379}" srcOrd="0" destOrd="0" presId="urn:microsoft.com/office/officeart/2005/8/layout/default"/>
    <dgm:cxn modelId="{33B5556A-EB5C-4C67-8D81-F3C7A3384D26}" srcId="{B320853B-F69B-4AB5-9310-2DF6DEC91835}" destId="{93AD6B54-55CF-470D-8950-87E7901DAB5E}" srcOrd="8" destOrd="0" parTransId="{6195A0C4-BF92-460D-BC2A-8E0235E36FE9}" sibTransId="{7C9ED77E-3C26-486A-8364-B2DDB6BC492D}"/>
    <dgm:cxn modelId="{B390106B-CAA2-4CB0-9224-06761009BBC1}" srcId="{B320853B-F69B-4AB5-9310-2DF6DEC91835}" destId="{A684AE81-047B-4F68-9A23-4F7E7068F985}" srcOrd="6" destOrd="0" parTransId="{0566EB53-60F6-42B5-84EF-4D0EED03DA6A}" sibTransId="{4B560C19-23B1-49BC-9780-D81030077953}"/>
    <dgm:cxn modelId="{0325AB4B-9123-4410-8FF9-F862B7A6DCA2}" srcId="{B320853B-F69B-4AB5-9310-2DF6DEC91835}" destId="{31756203-D5C9-4DCF-BC8A-7DB26F11142F}" srcOrd="11" destOrd="0" parTransId="{FD75521C-F716-4EF2-BAD9-1E6720AE4A57}" sibTransId="{8DA8CCBE-CF28-41D1-A100-5D46623868DC}"/>
    <dgm:cxn modelId="{18A6D578-DDAC-41A1-B0B1-08D2B8444B0E}" srcId="{B320853B-F69B-4AB5-9310-2DF6DEC91835}" destId="{90E82F4D-376B-4F36-833E-31BAD81A38AB}" srcOrd="12" destOrd="0" parTransId="{6442CD35-BCB9-4242-AC81-21145F2AC037}" sibTransId="{8DEB1934-DD98-4405-BD5B-A65878DCFBBD}"/>
    <dgm:cxn modelId="{100F2E5A-738B-4451-835C-FA15944B2505}" type="presOf" srcId="{B1C2F18B-1D06-48B8-B9C6-AE51E84F268F}" destId="{AC68D107-A48E-455E-BBE1-53FE2A99B732}" srcOrd="0" destOrd="0" presId="urn:microsoft.com/office/officeart/2005/8/layout/default"/>
    <dgm:cxn modelId="{72E08F9B-70F5-4CAA-8558-056B50639598}" srcId="{B320853B-F69B-4AB5-9310-2DF6DEC91835}" destId="{E56AB87D-E993-409D-9625-F40F1FC3FEFC}" srcOrd="1" destOrd="0" parTransId="{0557E1C3-3584-4C54-AA77-576B92ABDA73}" sibTransId="{6E576D66-2432-4F47-8FE4-1DC9CB059D0B}"/>
    <dgm:cxn modelId="{B4C0E2C0-C56F-4AF3-9D12-A774F1772829}" type="presOf" srcId="{E56AB87D-E993-409D-9625-F40F1FC3FEFC}" destId="{C4C9C6BF-6D41-4F45-9C8C-C55910A9CFFD}" srcOrd="0" destOrd="0" presId="urn:microsoft.com/office/officeart/2005/8/layout/default"/>
    <dgm:cxn modelId="{BAE3B9D4-669D-4D7F-823E-BDA130A454EF}" srcId="{B320853B-F69B-4AB5-9310-2DF6DEC91835}" destId="{B3011FA0-64B7-4203-8425-FB22A4043A38}" srcOrd="3" destOrd="0" parTransId="{47B0015C-DC0D-4361-828E-0BB6B48DBA69}" sibTransId="{4716541F-D892-44FA-B10D-86434368D854}"/>
    <dgm:cxn modelId="{BD939BDE-0503-420C-9118-AFDB659D4D0F}" srcId="{B320853B-F69B-4AB5-9310-2DF6DEC91835}" destId="{D5396FC6-3C52-4CDB-A270-7C05BD4D3916}" srcOrd="5" destOrd="0" parTransId="{259497A6-FCA9-468F-B782-159AA0B98CC1}" sibTransId="{8D1E0E10-7689-472E-897E-99174F097AC9}"/>
    <dgm:cxn modelId="{3FD703E3-CD25-4095-B411-A13EA93EF27F}" type="presOf" srcId="{C063AAD2-7EEC-4E82-B325-B6B8F47D733E}" destId="{DAA6E79A-8E62-4E72-85DE-447C9F8AE983}" srcOrd="0" destOrd="0" presId="urn:microsoft.com/office/officeart/2005/8/layout/default"/>
    <dgm:cxn modelId="{E631DCE8-08D0-4A10-8E59-0B20A7189DAD}" type="presOf" srcId="{A684AE81-047B-4F68-9A23-4F7E7068F985}" destId="{64118B88-1A9F-4956-A0DA-C7B06B50A349}" srcOrd="0" destOrd="0" presId="urn:microsoft.com/office/officeart/2005/8/layout/default"/>
    <dgm:cxn modelId="{CD3417E9-7E9E-4689-9D2F-55A678E79364}" type="presOf" srcId="{3782929B-34E9-44F7-A7AE-6908B19EC849}" destId="{7BE70884-4402-4E6B-AD1A-66F5C6939C21}" srcOrd="0" destOrd="0" presId="urn:microsoft.com/office/officeart/2005/8/layout/default"/>
    <dgm:cxn modelId="{8C46E4E9-3086-469C-8502-BBFD0B539E73}" type="presOf" srcId="{FFB3FCCE-8A96-498C-8554-A91C329A8F2E}" destId="{41649B5A-2836-48D5-B80A-B5A6C25FB922}" srcOrd="0" destOrd="0" presId="urn:microsoft.com/office/officeart/2005/8/layout/default"/>
    <dgm:cxn modelId="{25A2C4ED-AA52-4DB2-99E7-51988152E4D7}" type="presOf" srcId="{D5396FC6-3C52-4CDB-A270-7C05BD4D3916}" destId="{4348CA16-B9DD-49EC-9955-2EB58B9B4C49}" srcOrd="0" destOrd="0" presId="urn:microsoft.com/office/officeart/2005/8/layout/default"/>
    <dgm:cxn modelId="{A0B944EF-4AF1-4D02-A62B-D7460A71C3B1}" srcId="{B320853B-F69B-4AB5-9310-2DF6DEC91835}" destId="{E37656BB-C2B8-462D-86DA-D08C64A43A32}" srcOrd="2" destOrd="0" parTransId="{612E4481-F690-4DC0-8076-751C64C0C546}" sibTransId="{43941C8F-FCC1-43EE-BFF5-BC61478F58ED}"/>
    <dgm:cxn modelId="{66B679F4-7C21-4FAD-A93C-841F8F060432}" type="presOf" srcId="{661451FA-40AB-47B1-9CCC-5CECC0ACD7E5}" destId="{5B091C03-41D7-4996-AB5E-574C411F87EF}" srcOrd="0" destOrd="0" presId="urn:microsoft.com/office/officeart/2005/8/layout/default"/>
    <dgm:cxn modelId="{3DF607F8-02FA-4FC3-8E71-C26FBB7A2BB0}" srcId="{B320853B-F69B-4AB5-9310-2DF6DEC91835}" destId="{3782929B-34E9-44F7-A7AE-6908B19EC849}" srcOrd="10" destOrd="0" parTransId="{8E67AE67-0524-4ED2-B4A3-43D76FD087FE}" sibTransId="{708E0D3E-51CF-40D5-9003-6B30784BBB93}"/>
    <dgm:cxn modelId="{8C8D75FA-1B10-4C8E-B32D-EE9F016572E7}" srcId="{B320853B-F69B-4AB5-9310-2DF6DEC91835}" destId="{B1C2F18B-1D06-48B8-B9C6-AE51E84F268F}" srcOrd="7" destOrd="0" parTransId="{CA235F8B-9B35-4100-BEC9-49B27565531A}" sibTransId="{60DF295B-9356-406D-A513-8E01D711AEE7}"/>
    <dgm:cxn modelId="{2C1E5F24-4E9C-4942-915C-E9964F7AA0DC}" type="presParOf" srcId="{1676AF86-9AE5-4F9E-9FC6-AC7A89EF7888}" destId="{41649B5A-2836-48D5-B80A-B5A6C25FB922}" srcOrd="0" destOrd="0" presId="urn:microsoft.com/office/officeart/2005/8/layout/default"/>
    <dgm:cxn modelId="{60EE6FD3-17D5-4B9F-93AA-1872CABE2860}" type="presParOf" srcId="{1676AF86-9AE5-4F9E-9FC6-AC7A89EF7888}" destId="{9DE9E3FA-9564-427E-BD58-E3336D0D6738}" srcOrd="1" destOrd="0" presId="urn:microsoft.com/office/officeart/2005/8/layout/default"/>
    <dgm:cxn modelId="{1EB6F6C6-C546-402A-8178-E00EDD49642C}" type="presParOf" srcId="{1676AF86-9AE5-4F9E-9FC6-AC7A89EF7888}" destId="{C4C9C6BF-6D41-4F45-9C8C-C55910A9CFFD}" srcOrd="2" destOrd="0" presId="urn:microsoft.com/office/officeart/2005/8/layout/default"/>
    <dgm:cxn modelId="{C00F0A6B-841B-4104-ACAE-A94477E60ED1}" type="presParOf" srcId="{1676AF86-9AE5-4F9E-9FC6-AC7A89EF7888}" destId="{00AC9E4E-B96A-4926-8F6E-422E7BB2EF50}" srcOrd="3" destOrd="0" presId="urn:microsoft.com/office/officeart/2005/8/layout/default"/>
    <dgm:cxn modelId="{03FD5866-EC77-4BA6-AE1F-FD053109E75A}" type="presParOf" srcId="{1676AF86-9AE5-4F9E-9FC6-AC7A89EF7888}" destId="{D4482CBB-7096-4788-9580-D39BDAE54379}" srcOrd="4" destOrd="0" presId="urn:microsoft.com/office/officeart/2005/8/layout/default"/>
    <dgm:cxn modelId="{3FD695A9-E6D9-4A81-8CC9-2707E64DBC92}" type="presParOf" srcId="{1676AF86-9AE5-4F9E-9FC6-AC7A89EF7888}" destId="{9A0981B0-FE51-4880-A05D-20BED3B204BA}" srcOrd="5" destOrd="0" presId="urn:microsoft.com/office/officeart/2005/8/layout/default"/>
    <dgm:cxn modelId="{F4662034-3F65-4A22-8E69-0D42683D0A26}" type="presParOf" srcId="{1676AF86-9AE5-4F9E-9FC6-AC7A89EF7888}" destId="{E2545C9E-4197-4DAA-A4A9-4FE5D769A8B5}" srcOrd="6" destOrd="0" presId="urn:microsoft.com/office/officeart/2005/8/layout/default"/>
    <dgm:cxn modelId="{BAC7E72E-3DEE-459C-B613-5A55F473CE07}" type="presParOf" srcId="{1676AF86-9AE5-4F9E-9FC6-AC7A89EF7888}" destId="{EFADABB0-7688-4323-8E8B-12D79A1199EC}" srcOrd="7" destOrd="0" presId="urn:microsoft.com/office/officeart/2005/8/layout/default"/>
    <dgm:cxn modelId="{2D555479-3835-4C6F-98EC-EC639F42DCE3}" type="presParOf" srcId="{1676AF86-9AE5-4F9E-9FC6-AC7A89EF7888}" destId="{DAA6E79A-8E62-4E72-85DE-447C9F8AE983}" srcOrd="8" destOrd="0" presId="urn:microsoft.com/office/officeart/2005/8/layout/default"/>
    <dgm:cxn modelId="{6B28DB02-47DA-43A6-894A-092A26575D6E}" type="presParOf" srcId="{1676AF86-9AE5-4F9E-9FC6-AC7A89EF7888}" destId="{B147B22E-AA12-45DC-B735-BB50696C53EB}" srcOrd="9" destOrd="0" presId="urn:microsoft.com/office/officeart/2005/8/layout/default"/>
    <dgm:cxn modelId="{43F82460-2A9B-4A25-BC87-DD0BABBA7B9A}" type="presParOf" srcId="{1676AF86-9AE5-4F9E-9FC6-AC7A89EF7888}" destId="{4348CA16-B9DD-49EC-9955-2EB58B9B4C49}" srcOrd="10" destOrd="0" presId="urn:microsoft.com/office/officeart/2005/8/layout/default"/>
    <dgm:cxn modelId="{96D9407E-FBDB-42B5-AF0F-413367363D58}" type="presParOf" srcId="{1676AF86-9AE5-4F9E-9FC6-AC7A89EF7888}" destId="{773C13E3-7C6F-4C75-824C-A91BAE421E2A}" srcOrd="11" destOrd="0" presId="urn:microsoft.com/office/officeart/2005/8/layout/default"/>
    <dgm:cxn modelId="{381C59E9-85B5-4F7C-B74C-77120247ACBC}" type="presParOf" srcId="{1676AF86-9AE5-4F9E-9FC6-AC7A89EF7888}" destId="{64118B88-1A9F-4956-A0DA-C7B06B50A349}" srcOrd="12" destOrd="0" presId="urn:microsoft.com/office/officeart/2005/8/layout/default"/>
    <dgm:cxn modelId="{04D05F94-D827-433C-A672-7396EBABDB18}" type="presParOf" srcId="{1676AF86-9AE5-4F9E-9FC6-AC7A89EF7888}" destId="{1DBF5F41-AA9E-40C2-A037-EAF739929043}" srcOrd="13" destOrd="0" presId="urn:microsoft.com/office/officeart/2005/8/layout/default"/>
    <dgm:cxn modelId="{2EB19ED3-0274-47D9-B776-DF394B9A2840}" type="presParOf" srcId="{1676AF86-9AE5-4F9E-9FC6-AC7A89EF7888}" destId="{AC68D107-A48E-455E-BBE1-53FE2A99B732}" srcOrd="14" destOrd="0" presId="urn:microsoft.com/office/officeart/2005/8/layout/default"/>
    <dgm:cxn modelId="{A44AC8D8-6DB8-4F8C-911F-28648ADE0CD6}" type="presParOf" srcId="{1676AF86-9AE5-4F9E-9FC6-AC7A89EF7888}" destId="{6D32DDDE-5758-4101-ADC2-34160FCBC32D}" srcOrd="15" destOrd="0" presId="urn:microsoft.com/office/officeart/2005/8/layout/default"/>
    <dgm:cxn modelId="{F70076F0-B3BA-4C23-B42A-C4AD2FD4344F}" type="presParOf" srcId="{1676AF86-9AE5-4F9E-9FC6-AC7A89EF7888}" destId="{DACDCA85-59BC-4807-8417-5666BEBB217C}" srcOrd="16" destOrd="0" presId="urn:microsoft.com/office/officeart/2005/8/layout/default"/>
    <dgm:cxn modelId="{45499657-3436-4B7F-BC7F-E24BFB451586}" type="presParOf" srcId="{1676AF86-9AE5-4F9E-9FC6-AC7A89EF7888}" destId="{9E8E2648-E4A5-42C7-A4D9-0B53AD822C73}" srcOrd="17" destOrd="0" presId="urn:microsoft.com/office/officeart/2005/8/layout/default"/>
    <dgm:cxn modelId="{DAB9C489-9D44-4789-9B19-52664A957B4E}" type="presParOf" srcId="{1676AF86-9AE5-4F9E-9FC6-AC7A89EF7888}" destId="{5B091C03-41D7-4996-AB5E-574C411F87EF}" srcOrd="18" destOrd="0" presId="urn:microsoft.com/office/officeart/2005/8/layout/default"/>
    <dgm:cxn modelId="{A10A785A-1E29-4BDF-96D0-80FF05031D05}" type="presParOf" srcId="{1676AF86-9AE5-4F9E-9FC6-AC7A89EF7888}" destId="{C3CE12BD-8F06-4120-BF27-4F28E07E1818}" srcOrd="19" destOrd="0" presId="urn:microsoft.com/office/officeart/2005/8/layout/default"/>
    <dgm:cxn modelId="{00323790-2098-4246-A257-D0DF41956B20}" type="presParOf" srcId="{1676AF86-9AE5-4F9E-9FC6-AC7A89EF7888}" destId="{7BE70884-4402-4E6B-AD1A-66F5C6939C21}" srcOrd="20" destOrd="0" presId="urn:microsoft.com/office/officeart/2005/8/layout/default"/>
    <dgm:cxn modelId="{D71E4EE2-B9B0-4016-846D-7581077F6859}" type="presParOf" srcId="{1676AF86-9AE5-4F9E-9FC6-AC7A89EF7888}" destId="{F2656BE2-954A-4656-8693-D420C56EA4C9}" srcOrd="21" destOrd="0" presId="urn:microsoft.com/office/officeart/2005/8/layout/default"/>
    <dgm:cxn modelId="{39A3B538-327F-44E4-9018-7FDCFDD10408}" type="presParOf" srcId="{1676AF86-9AE5-4F9E-9FC6-AC7A89EF7888}" destId="{E983BA3F-9ED3-4E0D-9F3F-2ACFB5C603C6}" srcOrd="22" destOrd="0" presId="urn:microsoft.com/office/officeart/2005/8/layout/default"/>
    <dgm:cxn modelId="{44C508FD-C16F-4393-9F5D-B64CB898E192}" type="presParOf" srcId="{1676AF86-9AE5-4F9E-9FC6-AC7A89EF7888}" destId="{4F3BCC7A-6FD2-4587-8EA2-18A8B276E95C}" srcOrd="23" destOrd="0" presId="urn:microsoft.com/office/officeart/2005/8/layout/default"/>
    <dgm:cxn modelId="{531EA9AC-942B-48D6-81B9-9BC4CB504844}" type="presParOf" srcId="{1676AF86-9AE5-4F9E-9FC6-AC7A89EF7888}" destId="{B116F75D-4221-4CAF-8932-127EE20769CF}"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2ED6B-C64C-4DFF-B25F-C4DCDEEE05A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B4F9B7CB-FF7D-4B86-B28A-CB0B07C9CC30}">
      <dgm:prSet/>
      <dgm:spPr/>
      <dgm:t>
        <a:bodyPr/>
        <a:lstStyle/>
        <a:p>
          <a:r>
            <a:rPr lang="en-US" b="0" dirty="0">
              <a:solidFill>
                <a:schemeClr val="bg1"/>
              </a:solidFill>
              <a:effectLst/>
              <a:latin typeface="Calibri" panose="020F0502020204030204" pitchFamily="34" charset="0"/>
              <a:cs typeface="Calibri" panose="020F0502020204030204" pitchFamily="34" charset="0"/>
            </a:rPr>
            <a:t>Maintaining Medical Records</a:t>
          </a:r>
        </a:p>
      </dgm:t>
    </dgm:pt>
    <dgm:pt modelId="{E1503E6E-D103-42A4-A05F-3546168B39BF}" type="parTrans" cxnId="{AFCD5324-AD39-4D27-836C-67B12F56C84D}">
      <dgm:prSet/>
      <dgm:spPr/>
      <dgm:t>
        <a:bodyPr/>
        <a:lstStyle/>
        <a:p>
          <a:endParaRPr lang="en-US" b="0" dirty="0">
            <a:effectLst/>
            <a:latin typeface="Calibri" panose="020F0502020204030204" pitchFamily="34" charset="0"/>
            <a:cs typeface="Calibri" panose="020F0502020204030204" pitchFamily="34" charset="0"/>
          </a:endParaRPr>
        </a:p>
      </dgm:t>
    </dgm:pt>
    <dgm:pt modelId="{CB718219-4FD4-4E31-A194-B84A6C7BA58B}" type="sibTrans" cxnId="{AFCD5324-AD39-4D27-836C-67B12F56C84D}">
      <dgm:prSet/>
      <dgm:spPr/>
      <dgm:t>
        <a:bodyPr/>
        <a:lstStyle/>
        <a:p>
          <a:endParaRPr lang="en-US" b="0" dirty="0">
            <a:effectLst/>
            <a:latin typeface="Calibri" panose="020F0502020204030204" pitchFamily="34" charset="0"/>
            <a:cs typeface="Calibri" panose="020F0502020204030204" pitchFamily="34" charset="0"/>
          </a:endParaRPr>
        </a:p>
      </dgm:t>
    </dgm:pt>
    <dgm:pt modelId="{40A20068-461E-4B3D-8A8B-522288529CAC}">
      <dgm:prSet/>
      <dgm:spPr/>
      <dgm:t>
        <a:bodyPr/>
        <a:lstStyle/>
        <a:p>
          <a:r>
            <a:rPr lang="en-US" b="0" dirty="0">
              <a:solidFill>
                <a:schemeClr val="bg1"/>
              </a:solidFill>
              <a:effectLst/>
              <a:latin typeface="Calibri" panose="020F0502020204030204" pitchFamily="34" charset="0"/>
              <a:cs typeface="Calibri" panose="020F0502020204030204" pitchFamily="34" charset="0"/>
            </a:rPr>
            <a:t>Patient Service (think customer service but cooler)</a:t>
          </a:r>
        </a:p>
      </dgm:t>
    </dgm:pt>
    <dgm:pt modelId="{3470A14B-65A3-4FE8-A8CE-FD520EF4CD4A}" type="parTrans" cxnId="{C4781D93-2CC0-4B39-865C-B5C7477FB93A}">
      <dgm:prSet/>
      <dgm:spPr/>
      <dgm:t>
        <a:bodyPr/>
        <a:lstStyle/>
        <a:p>
          <a:endParaRPr lang="en-US" b="0" dirty="0">
            <a:effectLst/>
            <a:latin typeface="Calibri" panose="020F0502020204030204" pitchFamily="34" charset="0"/>
            <a:cs typeface="Calibri" panose="020F0502020204030204" pitchFamily="34" charset="0"/>
          </a:endParaRPr>
        </a:p>
      </dgm:t>
    </dgm:pt>
    <dgm:pt modelId="{252E967C-79AE-43F2-9682-199A8D1CE14E}" type="sibTrans" cxnId="{C4781D93-2CC0-4B39-865C-B5C7477FB93A}">
      <dgm:prSet/>
      <dgm:spPr/>
      <dgm:t>
        <a:bodyPr/>
        <a:lstStyle/>
        <a:p>
          <a:endParaRPr lang="en-US" b="0" dirty="0">
            <a:effectLst/>
            <a:latin typeface="Calibri" panose="020F0502020204030204" pitchFamily="34" charset="0"/>
            <a:cs typeface="Calibri" panose="020F0502020204030204" pitchFamily="34" charset="0"/>
          </a:endParaRPr>
        </a:p>
      </dgm:t>
    </dgm:pt>
    <dgm:pt modelId="{10595CDF-5D45-4DE5-BDDB-15C8A42914FC}">
      <dgm:prSet/>
      <dgm:spPr/>
      <dgm:t>
        <a:bodyPr/>
        <a:lstStyle/>
        <a:p>
          <a:r>
            <a:rPr lang="en-US" b="0" dirty="0">
              <a:solidFill>
                <a:schemeClr val="bg1"/>
              </a:solidFill>
              <a:effectLst/>
              <a:latin typeface="Calibri" panose="020F0502020204030204" pitchFamily="34" charset="0"/>
              <a:cs typeface="Calibri" panose="020F0502020204030204" pitchFamily="34" charset="0"/>
            </a:rPr>
            <a:t>Scheduling Appointments</a:t>
          </a:r>
        </a:p>
      </dgm:t>
    </dgm:pt>
    <dgm:pt modelId="{81DF11E3-4665-4BF0-9129-DB7AE663B5C4}" type="parTrans" cxnId="{E1B50171-15F3-4223-AA9A-94601B586A68}">
      <dgm:prSet/>
      <dgm:spPr/>
      <dgm:t>
        <a:bodyPr/>
        <a:lstStyle/>
        <a:p>
          <a:endParaRPr lang="en-US" b="0" dirty="0">
            <a:effectLst/>
            <a:latin typeface="Calibri" panose="020F0502020204030204" pitchFamily="34" charset="0"/>
            <a:cs typeface="Calibri" panose="020F0502020204030204" pitchFamily="34" charset="0"/>
          </a:endParaRPr>
        </a:p>
      </dgm:t>
    </dgm:pt>
    <dgm:pt modelId="{D586EE6C-0048-41E0-9D4F-B9AA173F01C3}" type="sibTrans" cxnId="{E1B50171-15F3-4223-AA9A-94601B586A68}">
      <dgm:prSet/>
      <dgm:spPr/>
      <dgm:t>
        <a:bodyPr/>
        <a:lstStyle/>
        <a:p>
          <a:endParaRPr lang="en-US" b="0" dirty="0">
            <a:effectLst/>
            <a:latin typeface="Calibri" panose="020F0502020204030204" pitchFamily="34" charset="0"/>
            <a:cs typeface="Calibri" panose="020F0502020204030204" pitchFamily="34" charset="0"/>
          </a:endParaRPr>
        </a:p>
      </dgm:t>
    </dgm:pt>
    <dgm:pt modelId="{44C3B403-953E-47BE-AC54-BC03E22576C9}">
      <dgm:prSet/>
      <dgm:spPr/>
      <dgm:t>
        <a:bodyPr/>
        <a:lstStyle/>
        <a:p>
          <a:r>
            <a:rPr lang="en-US" b="0" dirty="0">
              <a:solidFill>
                <a:schemeClr val="bg1"/>
              </a:solidFill>
              <a:effectLst/>
              <a:latin typeface="Calibri" panose="020F0502020204030204" pitchFamily="34" charset="0"/>
              <a:cs typeface="Calibri" panose="020F0502020204030204" pitchFamily="34" charset="0"/>
            </a:rPr>
            <a:t>Maintaining Supplies </a:t>
          </a:r>
        </a:p>
      </dgm:t>
    </dgm:pt>
    <dgm:pt modelId="{8C4ECDD6-5F16-41D1-9179-100503823B2B}" type="parTrans" cxnId="{BD48F5F9-B663-497F-9081-A910997AABB8}">
      <dgm:prSet/>
      <dgm:spPr/>
      <dgm:t>
        <a:bodyPr/>
        <a:lstStyle/>
        <a:p>
          <a:endParaRPr lang="en-US" b="0" dirty="0">
            <a:effectLst/>
            <a:latin typeface="Calibri" panose="020F0502020204030204" pitchFamily="34" charset="0"/>
            <a:cs typeface="Calibri" panose="020F0502020204030204" pitchFamily="34" charset="0"/>
          </a:endParaRPr>
        </a:p>
      </dgm:t>
    </dgm:pt>
    <dgm:pt modelId="{F7A32C0A-9BCC-4C98-BD44-BF7EDC61E634}" type="sibTrans" cxnId="{BD48F5F9-B663-497F-9081-A910997AABB8}">
      <dgm:prSet/>
      <dgm:spPr/>
      <dgm:t>
        <a:bodyPr/>
        <a:lstStyle/>
        <a:p>
          <a:endParaRPr lang="en-US" b="0" dirty="0">
            <a:effectLst/>
            <a:latin typeface="Calibri" panose="020F0502020204030204" pitchFamily="34" charset="0"/>
            <a:cs typeface="Calibri" panose="020F0502020204030204" pitchFamily="34" charset="0"/>
          </a:endParaRPr>
        </a:p>
      </dgm:t>
    </dgm:pt>
    <dgm:pt modelId="{8D28FB47-5E45-48C9-B71E-93E392B10861}">
      <dgm:prSet/>
      <dgm:spPr/>
      <dgm:t>
        <a:bodyPr/>
        <a:lstStyle/>
        <a:p>
          <a:r>
            <a:rPr lang="en-US" b="0" dirty="0">
              <a:solidFill>
                <a:schemeClr val="bg1"/>
              </a:solidFill>
              <a:effectLst/>
              <a:latin typeface="Calibri" panose="020F0502020204030204" pitchFamily="34" charset="0"/>
              <a:cs typeface="Calibri" panose="020F0502020204030204" pitchFamily="34" charset="0"/>
            </a:rPr>
            <a:t>Filing Insurance Forms/Claims</a:t>
          </a:r>
        </a:p>
      </dgm:t>
    </dgm:pt>
    <dgm:pt modelId="{73937FEB-B337-4640-9B1E-4465E3AEF59E}" type="parTrans" cxnId="{00AE33B5-74DD-4508-AC96-B95F969435B6}">
      <dgm:prSet/>
      <dgm:spPr/>
      <dgm:t>
        <a:bodyPr/>
        <a:lstStyle/>
        <a:p>
          <a:endParaRPr lang="en-US" b="0" dirty="0">
            <a:effectLst/>
            <a:latin typeface="Calibri" panose="020F0502020204030204" pitchFamily="34" charset="0"/>
            <a:cs typeface="Calibri" panose="020F0502020204030204" pitchFamily="34" charset="0"/>
          </a:endParaRPr>
        </a:p>
      </dgm:t>
    </dgm:pt>
    <dgm:pt modelId="{DDC9868C-1253-4FCF-888F-DC1959B12A38}" type="sibTrans" cxnId="{00AE33B5-74DD-4508-AC96-B95F969435B6}">
      <dgm:prSet/>
      <dgm:spPr/>
      <dgm:t>
        <a:bodyPr/>
        <a:lstStyle/>
        <a:p>
          <a:endParaRPr lang="en-US" b="0" dirty="0">
            <a:effectLst/>
            <a:latin typeface="Calibri" panose="020F0502020204030204" pitchFamily="34" charset="0"/>
            <a:cs typeface="Calibri" panose="020F0502020204030204" pitchFamily="34" charset="0"/>
          </a:endParaRPr>
        </a:p>
      </dgm:t>
    </dgm:pt>
    <dgm:pt modelId="{75304F17-0D9C-4DF7-BF60-FF3E95AACFB0}">
      <dgm:prSet/>
      <dgm:spPr/>
      <dgm:t>
        <a:bodyPr/>
        <a:lstStyle/>
        <a:p>
          <a:r>
            <a:rPr lang="en-US" b="0" dirty="0">
              <a:solidFill>
                <a:schemeClr val="bg1"/>
              </a:solidFill>
              <a:effectLst/>
              <a:latin typeface="Calibri" panose="020F0502020204030204" pitchFamily="34" charset="0"/>
              <a:cs typeface="Calibri" panose="020F0502020204030204" pitchFamily="34" charset="0"/>
            </a:rPr>
            <a:t>Sorting And Filing Mail</a:t>
          </a:r>
        </a:p>
      </dgm:t>
    </dgm:pt>
    <dgm:pt modelId="{503D89BB-BD7F-466E-A674-F1EED6D72AB7}" type="parTrans" cxnId="{ED7A33BF-FA62-4ED0-91FA-81AFE29108FB}">
      <dgm:prSet/>
      <dgm:spPr/>
      <dgm:t>
        <a:bodyPr/>
        <a:lstStyle/>
        <a:p>
          <a:endParaRPr lang="en-US" b="0" dirty="0">
            <a:effectLst/>
            <a:latin typeface="Calibri" panose="020F0502020204030204" pitchFamily="34" charset="0"/>
            <a:cs typeface="Calibri" panose="020F0502020204030204" pitchFamily="34" charset="0"/>
          </a:endParaRPr>
        </a:p>
      </dgm:t>
    </dgm:pt>
    <dgm:pt modelId="{D6E10777-6256-4B6E-B8F8-13CB4931BBF8}" type="sibTrans" cxnId="{ED7A33BF-FA62-4ED0-91FA-81AFE29108FB}">
      <dgm:prSet/>
      <dgm:spPr/>
      <dgm:t>
        <a:bodyPr/>
        <a:lstStyle/>
        <a:p>
          <a:endParaRPr lang="en-US" b="0" dirty="0">
            <a:effectLst/>
            <a:latin typeface="Calibri" panose="020F0502020204030204" pitchFamily="34" charset="0"/>
            <a:cs typeface="Calibri" panose="020F0502020204030204" pitchFamily="34" charset="0"/>
          </a:endParaRPr>
        </a:p>
      </dgm:t>
    </dgm:pt>
    <dgm:pt modelId="{94978262-FB05-4577-80AA-B0826054293B}">
      <dgm:prSet/>
      <dgm:spPr/>
      <dgm:t>
        <a:bodyPr/>
        <a:lstStyle/>
        <a:p>
          <a:r>
            <a:rPr lang="en-US" b="0" dirty="0">
              <a:solidFill>
                <a:schemeClr val="bg1"/>
              </a:solidFill>
              <a:effectLst/>
              <a:latin typeface="Calibri" panose="020F0502020204030204" pitchFamily="34" charset="0"/>
              <a:cs typeface="Calibri" panose="020F0502020204030204" pitchFamily="34" charset="0"/>
            </a:rPr>
            <a:t>Electronic Medical Records (EMR)</a:t>
          </a:r>
        </a:p>
      </dgm:t>
    </dgm:pt>
    <dgm:pt modelId="{5D44D72B-44FE-45FD-AB14-22A45FF0094C}" type="parTrans" cxnId="{B542F467-AC05-4027-B6DA-AEA73FBB34A8}">
      <dgm:prSet/>
      <dgm:spPr/>
      <dgm:t>
        <a:bodyPr/>
        <a:lstStyle/>
        <a:p>
          <a:endParaRPr lang="en-US" b="0" dirty="0">
            <a:effectLst/>
            <a:latin typeface="Calibri" panose="020F0502020204030204" pitchFamily="34" charset="0"/>
            <a:cs typeface="Calibri" panose="020F0502020204030204" pitchFamily="34" charset="0"/>
          </a:endParaRPr>
        </a:p>
      </dgm:t>
    </dgm:pt>
    <dgm:pt modelId="{4AECD9D2-1A62-4B62-9F99-D5EC69D006E8}" type="sibTrans" cxnId="{B542F467-AC05-4027-B6DA-AEA73FBB34A8}">
      <dgm:prSet/>
      <dgm:spPr/>
      <dgm:t>
        <a:bodyPr/>
        <a:lstStyle/>
        <a:p>
          <a:endParaRPr lang="en-US" b="0" dirty="0">
            <a:effectLst/>
            <a:latin typeface="Calibri" panose="020F0502020204030204" pitchFamily="34" charset="0"/>
            <a:cs typeface="Calibri" panose="020F0502020204030204" pitchFamily="34" charset="0"/>
          </a:endParaRPr>
        </a:p>
      </dgm:t>
    </dgm:pt>
    <dgm:pt modelId="{AFFE2C09-44D4-4E9E-B29D-9501A5541721}">
      <dgm:prSet/>
      <dgm:spPr/>
      <dgm:t>
        <a:bodyPr/>
        <a:lstStyle/>
        <a:p>
          <a:r>
            <a:rPr lang="en-US" b="0" dirty="0">
              <a:solidFill>
                <a:schemeClr val="bg1"/>
              </a:solidFill>
              <a:effectLst/>
              <a:latin typeface="Calibri" panose="020F0502020204030204" pitchFamily="34" charset="0"/>
              <a:cs typeface="Calibri" panose="020F0502020204030204" pitchFamily="34" charset="0"/>
            </a:rPr>
            <a:t>ICD-10 &amp; CPT Coding Procedures</a:t>
          </a:r>
        </a:p>
      </dgm:t>
    </dgm:pt>
    <dgm:pt modelId="{303F5929-F4DF-4E00-A829-0A6919F35EA7}" type="parTrans" cxnId="{19075E2F-67E6-40A0-B12B-193D9E0D08B9}">
      <dgm:prSet/>
      <dgm:spPr/>
      <dgm:t>
        <a:bodyPr/>
        <a:lstStyle/>
        <a:p>
          <a:endParaRPr lang="en-US" dirty="0">
            <a:effectLst/>
          </a:endParaRPr>
        </a:p>
      </dgm:t>
    </dgm:pt>
    <dgm:pt modelId="{54A4B487-3510-42E0-9083-4819F0834021}" type="sibTrans" cxnId="{19075E2F-67E6-40A0-B12B-193D9E0D08B9}">
      <dgm:prSet/>
      <dgm:spPr/>
      <dgm:t>
        <a:bodyPr/>
        <a:lstStyle/>
        <a:p>
          <a:endParaRPr lang="en-US" dirty="0">
            <a:effectLst/>
          </a:endParaRPr>
        </a:p>
      </dgm:t>
    </dgm:pt>
    <dgm:pt modelId="{5762A548-9BD8-4242-A0F6-ADFBBAAFC26A}">
      <dgm:prSet/>
      <dgm:spPr/>
      <dgm:t>
        <a:bodyPr/>
        <a:lstStyle/>
        <a:p>
          <a:r>
            <a:rPr lang="en-US" b="0" dirty="0">
              <a:solidFill>
                <a:schemeClr val="bg1"/>
              </a:solidFill>
              <a:effectLst/>
              <a:latin typeface="Calibri" panose="020F0502020204030204" pitchFamily="34" charset="0"/>
              <a:cs typeface="Calibri" panose="020F0502020204030204" pitchFamily="34" charset="0"/>
            </a:rPr>
            <a:t>Arranging Patient Hospitalization and Surgeries</a:t>
          </a:r>
        </a:p>
      </dgm:t>
    </dgm:pt>
    <dgm:pt modelId="{E11D80B9-5589-45F1-9BFE-FC4D1F445EC8}" type="parTrans" cxnId="{9A82DF90-9D93-4EAF-83E5-7B097729E1A6}">
      <dgm:prSet/>
      <dgm:spPr/>
      <dgm:t>
        <a:bodyPr/>
        <a:lstStyle/>
        <a:p>
          <a:endParaRPr lang="en-US" dirty="0">
            <a:effectLst/>
          </a:endParaRPr>
        </a:p>
      </dgm:t>
    </dgm:pt>
    <dgm:pt modelId="{B5672A62-9923-4AD8-BFD7-6D9ADDABD0AF}" type="sibTrans" cxnId="{9A82DF90-9D93-4EAF-83E5-7B097729E1A6}">
      <dgm:prSet/>
      <dgm:spPr/>
      <dgm:t>
        <a:bodyPr/>
        <a:lstStyle/>
        <a:p>
          <a:endParaRPr lang="en-US" dirty="0">
            <a:effectLst/>
          </a:endParaRPr>
        </a:p>
      </dgm:t>
    </dgm:pt>
    <dgm:pt modelId="{579BEDF1-CC00-4EC8-802A-67F38D2A8080}">
      <dgm:prSet/>
      <dgm:spPr/>
      <dgm:t>
        <a:bodyPr/>
        <a:lstStyle/>
        <a:p>
          <a:r>
            <a:rPr lang="en-US" b="0" dirty="0">
              <a:solidFill>
                <a:schemeClr val="bg1"/>
              </a:solidFill>
              <a:effectLst/>
              <a:latin typeface="Calibri" panose="020F0502020204030204" pitchFamily="34" charset="0"/>
              <a:cs typeface="Calibri" panose="020F0502020204030204" pitchFamily="34" charset="0"/>
            </a:rPr>
            <a:t>Telephone Management</a:t>
          </a:r>
        </a:p>
      </dgm:t>
    </dgm:pt>
    <dgm:pt modelId="{CBAB5FC5-37EE-4E67-8AEE-9EBCC6765B76}" type="parTrans" cxnId="{D14F38AE-C381-4F7A-B732-A5989E203FA2}">
      <dgm:prSet/>
      <dgm:spPr/>
      <dgm:t>
        <a:bodyPr/>
        <a:lstStyle/>
        <a:p>
          <a:endParaRPr lang="en-US" dirty="0">
            <a:effectLst/>
          </a:endParaRPr>
        </a:p>
      </dgm:t>
    </dgm:pt>
    <dgm:pt modelId="{3BA4F43A-99D5-40A3-B61C-5903D3AA4DE5}" type="sibTrans" cxnId="{D14F38AE-C381-4F7A-B732-A5989E203FA2}">
      <dgm:prSet/>
      <dgm:spPr/>
      <dgm:t>
        <a:bodyPr/>
        <a:lstStyle/>
        <a:p>
          <a:endParaRPr lang="en-US" dirty="0">
            <a:effectLst/>
          </a:endParaRPr>
        </a:p>
      </dgm:t>
    </dgm:pt>
    <dgm:pt modelId="{62D4FD5C-5C41-424C-8C34-2CFAC44CB5B8}">
      <dgm:prSet/>
      <dgm:spPr/>
      <dgm:t>
        <a:bodyPr/>
        <a:lstStyle/>
        <a:p>
          <a:r>
            <a:rPr lang="en-US" b="0" dirty="0">
              <a:solidFill>
                <a:schemeClr val="bg1"/>
              </a:solidFill>
            </a:rPr>
            <a:t>Opening/Closing Office</a:t>
          </a:r>
        </a:p>
      </dgm:t>
    </dgm:pt>
    <dgm:pt modelId="{FA0AD921-0D33-4F10-9BFF-2C1B60F99141}" type="parTrans" cxnId="{96A90EAB-2EAD-433A-81E6-FBF5C76E8CF9}">
      <dgm:prSet/>
      <dgm:spPr/>
      <dgm:t>
        <a:bodyPr/>
        <a:lstStyle/>
        <a:p>
          <a:endParaRPr lang="en-US"/>
        </a:p>
      </dgm:t>
    </dgm:pt>
    <dgm:pt modelId="{BEBEA540-829A-4C4C-A3A2-A541A6F3A696}" type="sibTrans" cxnId="{96A90EAB-2EAD-433A-81E6-FBF5C76E8CF9}">
      <dgm:prSet/>
      <dgm:spPr/>
      <dgm:t>
        <a:bodyPr/>
        <a:lstStyle/>
        <a:p>
          <a:endParaRPr lang="en-US"/>
        </a:p>
      </dgm:t>
    </dgm:pt>
    <dgm:pt modelId="{0B861E34-88CB-426D-8CBA-B40A34B80C61}" type="pres">
      <dgm:prSet presAssocID="{24C2ED6B-C64C-4DFF-B25F-C4DCDEEE05AF}" presName="diagram" presStyleCnt="0">
        <dgm:presLayoutVars>
          <dgm:dir/>
          <dgm:resizeHandles val="exact"/>
        </dgm:presLayoutVars>
      </dgm:prSet>
      <dgm:spPr/>
    </dgm:pt>
    <dgm:pt modelId="{F80A16C3-A4A8-410D-95EA-CB1B7F89AB00}" type="pres">
      <dgm:prSet presAssocID="{B4F9B7CB-FF7D-4B86-B28A-CB0B07C9CC30}" presName="node" presStyleLbl="node1" presStyleIdx="0" presStyleCnt="11">
        <dgm:presLayoutVars>
          <dgm:bulletEnabled val="1"/>
        </dgm:presLayoutVars>
      </dgm:prSet>
      <dgm:spPr/>
    </dgm:pt>
    <dgm:pt modelId="{93343CAB-B656-42A9-A02D-71CED0745345}" type="pres">
      <dgm:prSet presAssocID="{CB718219-4FD4-4E31-A194-B84A6C7BA58B}" presName="sibTrans" presStyleCnt="0"/>
      <dgm:spPr/>
    </dgm:pt>
    <dgm:pt modelId="{BD804D7F-565B-43F9-8D2E-781C995747A7}" type="pres">
      <dgm:prSet presAssocID="{40A20068-461E-4B3D-8A8B-522288529CAC}" presName="node" presStyleLbl="node1" presStyleIdx="1" presStyleCnt="11">
        <dgm:presLayoutVars>
          <dgm:bulletEnabled val="1"/>
        </dgm:presLayoutVars>
      </dgm:prSet>
      <dgm:spPr/>
    </dgm:pt>
    <dgm:pt modelId="{FA4CC8B9-2A60-4F03-AECA-C522538010A6}" type="pres">
      <dgm:prSet presAssocID="{252E967C-79AE-43F2-9682-199A8D1CE14E}" presName="sibTrans" presStyleCnt="0"/>
      <dgm:spPr/>
    </dgm:pt>
    <dgm:pt modelId="{2BB1540F-EBC0-456F-A658-99CC82C2E970}" type="pres">
      <dgm:prSet presAssocID="{10595CDF-5D45-4DE5-BDDB-15C8A42914FC}" presName="node" presStyleLbl="node1" presStyleIdx="2" presStyleCnt="11">
        <dgm:presLayoutVars>
          <dgm:bulletEnabled val="1"/>
        </dgm:presLayoutVars>
      </dgm:prSet>
      <dgm:spPr/>
    </dgm:pt>
    <dgm:pt modelId="{B42F6137-83DD-401A-ABEC-E4DD20D3A7F4}" type="pres">
      <dgm:prSet presAssocID="{D586EE6C-0048-41E0-9D4F-B9AA173F01C3}" presName="sibTrans" presStyleCnt="0"/>
      <dgm:spPr/>
    </dgm:pt>
    <dgm:pt modelId="{E4469A69-AB71-4AE5-B42C-705A2BADE66A}" type="pres">
      <dgm:prSet presAssocID="{5762A548-9BD8-4242-A0F6-ADFBBAAFC26A}" presName="node" presStyleLbl="node1" presStyleIdx="3" presStyleCnt="11">
        <dgm:presLayoutVars>
          <dgm:bulletEnabled val="1"/>
        </dgm:presLayoutVars>
      </dgm:prSet>
      <dgm:spPr/>
    </dgm:pt>
    <dgm:pt modelId="{7A32234A-C47D-4A09-BC22-F58F13C2173C}" type="pres">
      <dgm:prSet presAssocID="{B5672A62-9923-4AD8-BFD7-6D9ADDABD0AF}" presName="sibTrans" presStyleCnt="0"/>
      <dgm:spPr/>
    </dgm:pt>
    <dgm:pt modelId="{3F8C3A38-C788-433E-AACD-B1F970DA704D}" type="pres">
      <dgm:prSet presAssocID="{579BEDF1-CC00-4EC8-802A-67F38D2A8080}" presName="node" presStyleLbl="node1" presStyleIdx="4" presStyleCnt="11">
        <dgm:presLayoutVars>
          <dgm:bulletEnabled val="1"/>
        </dgm:presLayoutVars>
      </dgm:prSet>
      <dgm:spPr/>
    </dgm:pt>
    <dgm:pt modelId="{4DEBDB67-C0AE-4603-9CD8-276A832FA6B3}" type="pres">
      <dgm:prSet presAssocID="{3BA4F43A-99D5-40A3-B61C-5903D3AA4DE5}" presName="sibTrans" presStyleCnt="0"/>
      <dgm:spPr/>
    </dgm:pt>
    <dgm:pt modelId="{FD155B83-D12E-4867-813D-94F411E84CA4}" type="pres">
      <dgm:prSet presAssocID="{44C3B403-953E-47BE-AC54-BC03E22576C9}" presName="node" presStyleLbl="node1" presStyleIdx="5" presStyleCnt="11">
        <dgm:presLayoutVars>
          <dgm:bulletEnabled val="1"/>
        </dgm:presLayoutVars>
      </dgm:prSet>
      <dgm:spPr/>
    </dgm:pt>
    <dgm:pt modelId="{C882E70F-BD76-47CF-9136-AA9BDD53753C}" type="pres">
      <dgm:prSet presAssocID="{F7A32C0A-9BCC-4C98-BD44-BF7EDC61E634}" presName="sibTrans" presStyleCnt="0"/>
      <dgm:spPr/>
    </dgm:pt>
    <dgm:pt modelId="{FC03C76A-DD7A-4E18-AE1B-6B15FC96262F}" type="pres">
      <dgm:prSet presAssocID="{AFFE2C09-44D4-4E9E-B29D-9501A5541721}" presName="node" presStyleLbl="node1" presStyleIdx="6" presStyleCnt="11">
        <dgm:presLayoutVars>
          <dgm:bulletEnabled val="1"/>
        </dgm:presLayoutVars>
      </dgm:prSet>
      <dgm:spPr/>
    </dgm:pt>
    <dgm:pt modelId="{438D2306-3FFB-405D-933B-2E807EB490BC}" type="pres">
      <dgm:prSet presAssocID="{54A4B487-3510-42E0-9083-4819F0834021}" presName="sibTrans" presStyleCnt="0"/>
      <dgm:spPr/>
    </dgm:pt>
    <dgm:pt modelId="{756F9FE7-BAF8-40D6-818A-FA20D00F719C}" type="pres">
      <dgm:prSet presAssocID="{8D28FB47-5E45-48C9-B71E-93E392B10861}" presName="node" presStyleLbl="node1" presStyleIdx="7" presStyleCnt="11">
        <dgm:presLayoutVars>
          <dgm:bulletEnabled val="1"/>
        </dgm:presLayoutVars>
      </dgm:prSet>
      <dgm:spPr/>
    </dgm:pt>
    <dgm:pt modelId="{8D62BC73-22B8-48E2-8905-C95DCEFDC675}" type="pres">
      <dgm:prSet presAssocID="{DDC9868C-1253-4FCF-888F-DC1959B12A38}" presName="sibTrans" presStyleCnt="0"/>
      <dgm:spPr/>
    </dgm:pt>
    <dgm:pt modelId="{DD05984B-349D-49CA-A16E-86D970D39985}" type="pres">
      <dgm:prSet presAssocID="{75304F17-0D9C-4DF7-BF60-FF3E95AACFB0}" presName="node" presStyleLbl="node1" presStyleIdx="8" presStyleCnt="11">
        <dgm:presLayoutVars>
          <dgm:bulletEnabled val="1"/>
        </dgm:presLayoutVars>
      </dgm:prSet>
      <dgm:spPr/>
    </dgm:pt>
    <dgm:pt modelId="{DF467993-7058-4240-B4F3-92D9FF83AC51}" type="pres">
      <dgm:prSet presAssocID="{D6E10777-6256-4B6E-B8F8-13CB4931BBF8}" presName="sibTrans" presStyleCnt="0"/>
      <dgm:spPr/>
    </dgm:pt>
    <dgm:pt modelId="{9C6FD4C1-C581-49B0-896A-4BE8991A2B9C}" type="pres">
      <dgm:prSet presAssocID="{94978262-FB05-4577-80AA-B0826054293B}" presName="node" presStyleLbl="node1" presStyleIdx="9" presStyleCnt="11">
        <dgm:presLayoutVars>
          <dgm:bulletEnabled val="1"/>
        </dgm:presLayoutVars>
      </dgm:prSet>
      <dgm:spPr/>
    </dgm:pt>
    <dgm:pt modelId="{B92A94B0-9D64-452E-A958-C594A66DB881}" type="pres">
      <dgm:prSet presAssocID="{4AECD9D2-1A62-4B62-9F99-D5EC69D006E8}" presName="sibTrans" presStyleCnt="0"/>
      <dgm:spPr/>
    </dgm:pt>
    <dgm:pt modelId="{F11A9067-E20D-4E95-B061-EDD9F81BC4D0}" type="pres">
      <dgm:prSet presAssocID="{62D4FD5C-5C41-424C-8C34-2CFAC44CB5B8}" presName="node" presStyleLbl="node1" presStyleIdx="10" presStyleCnt="11">
        <dgm:presLayoutVars>
          <dgm:bulletEnabled val="1"/>
        </dgm:presLayoutVars>
      </dgm:prSet>
      <dgm:spPr/>
    </dgm:pt>
  </dgm:ptLst>
  <dgm:cxnLst>
    <dgm:cxn modelId="{DC64EF1E-D978-4E58-BA92-2326FE982EEE}" type="presOf" srcId="{94978262-FB05-4577-80AA-B0826054293B}" destId="{9C6FD4C1-C581-49B0-896A-4BE8991A2B9C}" srcOrd="0" destOrd="0" presId="urn:microsoft.com/office/officeart/2005/8/layout/default"/>
    <dgm:cxn modelId="{AFCD5324-AD39-4D27-836C-67B12F56C84D}" srcId="{24C2ED6B-C64C-4DFF-B25F-C4DCDEEE05AF}" destId="{B4F9B7CB-FF7D-4B86-B28A-CB0B07C9CC30}" srcOrd="0" destOrd="0" parTransId="{E1503E6E-D103-42A4-A05F-3546168B39BF}" sibTransId="{CB718219-4FD4-4E31-A194-B84A6C7BA58B}"/>
    <dgm:cxn modelId="{19075E2F-67E6-40A0-B12B-193D9E0D08B9}" srcId="{24C2ED6B-C64C-4DFF-B25F-C4DCDEEE05AF}" destId="{AFFE2C09-44D4-4E9E-B29D-9501A5541721}" srcOrd="6" destOrd="0" parTransId="{303F5929-F4DF-4E00-A829-0A6919F35EA7}" sibTransId="{54A4B487-3510-42E0-9083-4819F0834021}"/>
    <dgm:cxn modelId="{BB3D1C3E-DEF4-4068-9B04-A6F44F03F1DC}" type="presOf" srcId="{AFFE2C09-44D4-4E9E-B29D-9501A5541721}" destId="{FC03C76A-DD7A-4E18-AE1B-6B15FC96262F}" srcOrd="0" destOrd="0" presId="urn:microsoft.com/office/officeart/2005/8/layout/default"/>
    <dgm:cxn modelId="{34ED4E67-40D0-4506-B1B8-BE18996E07D2}" type="presOf" srcId="{8D28FB47-5E45-48C9-B71E-93E392B10861}" destId="{756F9FE7-BAF8-40D6-818A-FA20D00F719C}" srcOrd="0" destOrd="0" presId="urn:microsoft.com/office/officeart/2005/8/layout/default"/>
    <dgm:cxn modelId="{B542F467-AC05-4027-B6DA-AEA73FBB34A8}" srcId="{24C2ED6B-C64C-4DFF-B25F-C4DCDEEE05AF}" destId="{94978262-FB05-4577-80AA-B0826054293B}" srcOrd="9" destOrd="0" parTransId="{5D44D72B-44FE-45FD-AB14-22A45FF0094C}" sibTransId="{4AECD9D2-1A62-4B62-9F99-D5EC69D006E8}"/>
    <dgm:cxn modelId="{FD197670-575D-4FC0-98E6-A39C53F7092D}" type="presOf" srcId="{40A20068-461E-4B3D-8A8B-522288529CAC}" destId="{BD804D7F-565B-43F9-8D2E-781C995747A7}" srcOrd="0" destOrd="0" presId="urn:microsoft.com/office/officeart/2005/8/layout/default"/>
    <dgm:cxn modelId="{E1B50171-15F3-4223-AA9A-94601B586A68}" srcId="{24C2ED6B-C64C-4DFF-B25F-C4DCDEEE05AF}" destId="{10595CDF-5D45-4DE5-BDDB-15C8A42914FC}" srcOrd="2" destOrd="0" parTransId="{81DF11E3-4665-4BF0-9129-DB7AE663B5C4}" sibTransId="{D586EE6C-0048-41E0-9D4F-B9AA173F01C3}"/>
    <dgm:cxn modelId="{64085089-03D8-49F7-ACAC-B30BAC668215}" type="presOf" srcId="{75304F17-0D9C-4DF7-BF60-FF3E95AACFB0}" destId="{DD05984B-349D-49CA-A16E-86D970D39985}" srcOrd="0" destOrd="0" presId="urn:microsoft.com/office/officeart/2005/8/layout/default"/>
    <dgm:cxn modelId="{F092548E-4A40-4C70-B328-7BBCD18D2BDD}" type="presOf" srcId="{44C3B403-953E-47BE-AC54-BC03E22576C9}" destId="{FD155B83-D12E-4867-813D-94F411E84CA4}" srcOrd="0" destOrd="0" presId="urn:microsoft.com/office/officeart/2005/8/layout/default"/>
    <dgm:cxn modelId="{9A82DF90-9D93-4EAF-83E5-7B097729E1A6}" srcId="{24C2ED6B-C64C-4DFF-B25F-C4DCDEEE05AF}" destId="{5762A548-9BD8-4242-A0F6-ADFBBAAFC26A}" srcOrd="3" destOrd="0" parTransId="{E11D80B9-5589-45F1-9BFE-FC4D1F445EC8}" sibTransId="{B5672A62-9923-4AD8-BFD7-6D9ADDABD0AF}"/>
    <dgm:cxn modelId="{C4781D93-2CC0-4B39-865C-B5C7477FB93A}" srcId="{24C2ED6B-C64C-4DFF-B25F-C4DCDEEE05AF}" destId="{40A20068-461E-4B3D-8A8B-522288529CAC}" srcOrd="1" destOrd="0" parTransId="{3470A14B-65A3-4FE8-A8CE-FD520EF4CD4A}" sibTransId="{252E967C-79AE-43F2-9682-199A8D1CE14E}"/>
    <dgm:cxn modelId="{CC9CBAA3-2A45-434A-AD18-A7736901B18D}" type="presOf" srcId="{24C2ED6B-C64C-4DFF-B25F-C4DCDEEE05AF}" destId="{0B861E34-88CB-426D-8CBA-B40A34B80C61}" srcOrd="0" destOrd="0" presId="urn:microsoft.com/office/officeart/2005/8/layout/default"/>
    <dgm:cxn modelId="{96A90EAB-2EAD-433A-81E6-FBF5C76E8CF9}" srcId="{24C2ED6B-C64C-4DFF-B25F-C4DCDEEE05AF}" destId="{62D4FD5C-5C41-424C-8C34-2CFAC44CB5B8}" srcOrd="10" destOrd="0" parTransId="{FA0AD921-0D33-4F10-9BFF-2C1B60F99141}" sibTransId="{BEBEA540-829A-4C4C-A3A2-A541A6F3A696}"/>
    <dgm:cxn modelId="{D14F38AE-C381-4F7A-B732-A5989E203FA2}" srcId="{24C2ED6B-C64C-4DFF-B25F-C4DCDEEE05AF}" destId="{579BEDF1-CC00-4EC8-802A-67F38D2A8080}" srcOrd="4" destOrd="0" parTransId="{CBAB5FC5-37EE-4E67-8AEE-9EBCC6765B76}" sibTransId="{3BA4F43A-99D5-40A3-B61C-5903D3AA4DE5}"/>
    <dgm:cxn modelId="{00AE33B5-74DD-4508-AC96-B95F969435B6}" srcId="{24C2ED6B-C64C-4DFF-B25F-C4DCDEEE05AF}" destId="{8D28FB47-5E45-48C9-B71E-93E392B10861}" srcOrd="7" destOrd="0" parTransId="{73937FEB-B337-4640-9B1E-4465E3AEF59E}" sibTransId="{DDC9868C-1253-4FCF-888F-DC1959B12A38}"/>
    <dgm:cxn modelId="{ED7A33BF-FA62-4ED0-91FA-81AFE29108FB}" srcId="{24C2ED6B-C64C-4DFF-B25F-C4DCDEEE05AF}" destId="{75304F17-0D9C-4DF7-BF60-FF3E95AACFB0}" srcOrd="8" destOrd="0" parTransId="{503D89BB-BD7F-466E-A674-F1EED6D72AB7}" sibTransId="{D6E10777-6256-4B6E-B8F8-13CB4931BBF8}"/>
    <dgm:cxn modelId="{60AC1FC7-96AA-46D7-8446-84ED6FE4994A}" type="presOf" srcId="{62D4FD5C-5C41-424C-8C34-2CFAC44CB5B8}" destId="{F11A9067-E20D-4E95-B061-EDD9F81BC4D0}" srcOrd="0" destOrd="0" presId="urn:microsoft.com/office/officeart/2005/8/layout/default"/>
    <dgm:cxn modelId="{E4D15DCC-419E-4004-871B-FD925D4127A8}" type="presOf" srcId="{10595CDF-5D45-4DE5-BDDB-15C8A42914FC}" destId="{2BB1540F-EBC0-456F-A658-99CC82C2E970}" srcOrd="0" destOrd="0" presId="urn:microsoft.com/office/officeart/2005/8/layout/default"/>
    <dgm:cxn modelId="{0661A0D4-D49F-408C-B4A0-F871B7F2FAFE}" type="presOf" srcId="{5762A548-9BD8-4242-A0F6-ADFBBAAFC26A}" destId="{E4469A69-AB71-4AE5-B42C-705A2BADE66A}" srcOrd="0" destOrd="0" presId="urn:microsoft.com/office/officeart/2005/8/layout/default"/>
    <dgm:cxn modelId="{53E775D9-3931-4469-AE0B-848A3CF2E5A5}" type="presOf" srcId="{B4F9B7CB-FF7D-4B86-B28A-CB0B07C9CC30}" destId="{F80A16C3-A4A8-410D-95EA-CB1B7F89AB00}" srcOrd="0" destOrd="0" presId="urn:microsoft.com/office/officeart/2005/8/layout/default"/>
    <dgm:cxn modelId="{385542DB-5AC6-4D38-8362-D3EFB8C95BBA}" type="presOf" srcId="{579BEDF1-CC00-4EC8-802A-67F38D2A8080}" destId="{3F8C3A38-C788-433E-AACD-B1F970DA704D}" srcOrd="0" destOrd="0" presId="urn:microsoft.com/office/officeart/2005/8/layout/default"/>
    <dgm:cxn modelId="{BD48F5F9-B663-497F-9081-A910997AABB8}" srcId="{24C2ED6B-C64C-4DFF-B25F-C4DCDEEE05AF}" destId="{44C3B403-953E-47BE-AC54-BC03E22576C9}" srcOrd="5" destOrd="0" parTransId="{8C4ECDD6-5F16-41D1-9179-100503823B2B}" sibTransId="{F7A32C0A-9BCC-4C98-BD44-BF7EDC61E634}"/>
    <dgm:cxn modelId="{159FF6CF-9123-403F-A46F-C2FC67BCD7BB}" type="presParOf" srcId="{0B861E34-88CB-426D-8CBA-B40A34B80C61}" destId="{F80A16C3-A4A8-410D-95EA-CB1B7F89AB00}" srcOrd="0" destOrd="0" presId="urn:microsoft.com/office/officeart/2005/8/layout/default"/>
    <dgm:cxn modelId="{5D4ADC6D-301A-44E1-8CE4-0A60A991BC99}" type="presParOf" srcId="{0B861E34-88CB-426D-8CBA-B40A34B80C61}" destId="{93343CAB-B656-42A9-A02D-71CED0745345}" srcOrd="1" destOrd="0" presId="urn:microsoft.com/office/officeart/2005/8/layout/default"/>
    <dgm:cxn modelId="{9D0BFA94-445A-4C28-A2F7-A670F70A07D2}" type="presParOf" srcId="{0B861E34-88CB-426D-8CBA-B40A34B80C61}" destId="{BD804D7F-565B-43F9-8D2E-781C995747A7}" srcOrd="2" destOrd="0" presId="urn:microsoft.com/office/officeart/2005/8/layout/default"/>
    <dgm:cxn modelId="{91068064-48F8-4C5B-8032-337A1AEF7C58}" type="presParOf" srcId="{0B861E34-88CB-426D-8CBA-B40A34B80C61}" destId="{FA4CC8B9-2A60-4F03-AECA-C522538010A6}" srcOrd="3" destOrd="0" presId="urn:microsoft.com/office/officeart/2005/8/layout/default"/>
    <dgm:cxn modelId="{3B023122-519D-41A9-B89E-8A65FA101C88}" type="presParOf" srcId="{0B861E34-88CB-426D-8CBA-B40A34B80C61}" destId="{2BB1540F-EBC0-456F-A658-99CC82C2E970}" srcOrd="4" destOrd="0" presId="urn:microsoft.com/office/officeart/2005/8/layout/default"/>
    <dgm:cxn modelId="{04D3B6AE-F6A2-45A5-A192-3346986C39B7}" type="presParOf" srcId="{0B861E34-88CB-426D-8CBA-B40A34B80C61}" destId="{B42F6137-83DD-401A-ABEC-E4DD20D3A7F4}" srcOrd="5" destOrd="0" presId="urn:microsoft.com/office/officeart/2005/8/layout/default"/>
    <dgm:cxn modelId="{524823FE-15E7-4101-8315-F1C2B4C39E92}" type="presParOf" srcId="{0B861E34-88CB-426D-8CBA-B40A34B80C61}" destId="{E4469A69-AB71-4AE5-B42C-705A2BADE66A}" srcOrd="6" destOrd="0" presId="urn:microsoft.com/office/officeart/2005/8/layout/default"/>
    <dgm:cxn modelId="{0195086F-EB26-4A1F-9C2C-6D19EB92BDEE}" type="presParOf" srcId="{0B861E34-88CB-426D-8CBA-B40A34B80C61}" destId="{7A32234A-C47D-4A09-BC22-F58F13C2173C}" srcOrd="7" destOrd="0" presId="urn:microsoft.com/office/officeart/2005/8/layout/default"/>
    <dgm:cxn modelId="{420E5E72-1121-4EC0-B804-4FD97AA071B3}" type="presParOf" srcId="{0B861E34-88CB-426D-8CBA-B40A34B80C61}" destId="{3F8C3A38-C788-433E-AACD-B1F970DA704D}" srcOrd="8" destOrd="0" presId="urn:microsoft.com/office/officeart/2005/8/layout/default"/>
    <dgm:cxn modelId="{F44E7B3A-8966-4A4A-85CD-06A9CF6B50D6}" type="presParOf" srcId="{0B861E34-88CB-426D-8CBA-B40A34B80C61}" destId="{4DEBDB67-C0AE-4603-9CD8-276A832FA6B3}" srcOrd="9" destOrd="0" presId="urn:microsoft.com/office/officeart/2005/8/layout/default"/>
    <dgm:cxn modelId="{51E0098C-CE2E-4670-9549-C80B8E2B35C3}" type="presParOf" srcId="{0B861E34-88CB-426D-8CBA-B40A34B80C61}" destId="{FD155B83-D12E-4867-813D-94F411E84CA4}" srcOrd="10" destOrd="0" presId="urn:microsoft.com/office/officeart/2005/8/layout/default"/>
    <dgm:cxn modelId="{1A54D4DA-6E42-4DA8-B43B-BED21F9E37C1}" type="presParOf" srcId="{0B861E34-88CB-426D-8CBA-B40A34B80C61}" destId="{C882E70F-BD76-47CF-9136-AA9BDD53753C}" srcOrd="11" destOrd="0" presId="urn:microsoft.com/office/officeart/2005/8/layout/default"/>
    <dgm:cxn modelId="{ED1F1CEE-3690-4597-8A88-537778180BCC}" type="presParOf" srcId="{0B861E34-88CB-426D-8CBA-B40A34B80C61}" destId="{FC03C76A-DD7A-4E18-AE1B-6B15FC96262F}" srcOrd="12" destOrd="0" presId="urn:microsoft.com/office/officeart/2005/8/layout/default"/>
    <dgm:cxn modelId="{8F37EF81-2E8A-45F2-A041-C3AAB394C7D2}" type="presParOf" srcId="{0B861E34-88CB-426D-8CBA-B40A34B80C61}" destId="{438D2306-3FFB-405D-933B-2E807EB490BC}" srcOrd="13" destOrd="0" presId="urn:microsoft.com/office/officeart/2005/8/layout/default"/>
    <dgm:cxn modelId="{81731D0E-2893-48A8-B8CA-9ED28AD755A0}" type="presParOf" srcId="{0B861E34-88CB-426D-8CBA-B40A34B80C61}" destId="{756F9FE7-BAF8-40D6-818A-FA20D00F719C}" srcOrd="14" destOrd="0" presId="urn:microsoft.com/office/officeart/2005/8/layout/default"/>
    <dgm:cxn modelId="{90B4CD71-311E-4567-92D8-9607C927CF6C}" type="presParOf" srcId="{0B861E34-88CB-426D-8CBA-B40A34B80C61}" destId="{8D62BC73-22B8-48E2-8905-C95DCEFDC675}" srcOrd="15" destOrd="0" presId="urn:microsoft.com/office/officeart/2005/8/layout/default"/>
    <dgm:cxn modelId="{86BEED18-7AB0-4C82-AE68-4628AD47BE99}" type="presParOf" srcId="{0B861E34-88CB-426D-8CBA-B40A34B80C61}" destId="{DD05984B-349D-49CA-A16E-86D970D39985}" srcOrd="16" destOrd="0" presId="urn:microsoft.com/office/officeart/2005/8/layout/default"/>
    <dgm:cxn modelId="{82DA2BA3-36BA-48F9-BAE6-1245E9FB90C6}" type="presParOf" srcId="{0B861E34-88CB-426D-8CBA-B40A34B80C61}" destId="{DF467993-7058-4240-B4F3-92D9FF83AC51}" srcOrd="17" destOrd="0" presId="urn:microsoft.com/office/officeart/2005/8/layout/default"/>
    <dgm:cxn modelId="{99932CFD-0791-4174-8793-DDFCF3C23B69}" type="presParOf" srcId="{0B861E34-88CB-426D-8CBA-B40A34B80C61}" destId="{9C6FD4C1-C581-49B0-896A-4BE8991A2B9C}" srcOrd="18" destOrd="0" presId="urn:microsoft.com/office/officeart/2005/8/layout/default"/>
    <dgm:cxn modelId="{F8CC6D8C-D764-4B3D-A8C2-7CC42E1DE5B6}" type="presParOf" srcId="{0B861E34-88CB-426D-8CBA-B40A34B80C61}" destId="{B92A94B0-9D64-452E-A958-C594A66DB881}" srcOrd="19" destOrd="0" presId="urn:microsoft.com/office/officeart/2005/8/layout/default"/>
    <dgm:cxn modelId="{957C1089-92F2-409E-B4EA-FD2F8BB966BC}" type="presParOf" srcId="{0B861E34-88CB-426D-8CBA-B40A34B80C61}" destId="{F11A9067-E20D-4E95-B061-EDD9F81BC4D0}"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99C5B-9C1E-44A3-B398-C1BF12522EAC}"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568C25B0-0511-400A-81BC-A72CAF61B4B5}">
      <dgm:prSet/>
      <dgm:spPr/>
      <dgm:t>
        <a:bodyPr/>
        <a:lstStyle/>
        <a:p>
          <a:r>
            <a:rPr lang="en-US" dirty="0">
              <a:latin typeface="Calibri" panose="020F0502020204030204" pitchFamily="34" charset="0"/>
              <a:cs typeface="Calibri" panose="020F0502020204030204" pitchFamily="34" charset="0"/>
            </a:rPr>
            <a:t>Employment of Medical Assistants is expected to grow 15 percent by  2033 </a:t>
          </a:r>
        </a:p>
      </dgm:t>
    </dgm:pt>
    <dgm:pt modelId="{E1F9106C-9AEB-48FA-8037-9FA6A1D41EC8}" type="parTrans" cxnId="{CA9CE030-4783-44D9-B44F-E7AFF45E8567}">
      <dgm:prSet/>
      <dgm:spPr/>
      <dgm:t>
        <a:bodyPr/>
        <a:lstStyle/>
        <a:p>
          <a:endParaRPr lang="en-US"/>
        </a:p>
      </dgm:t>
    </dgm:pt>
    <dgm:pt modelId="{D1F70C69-47BC-4D0D-883F-6412790B3C3E}" type="sibTrans" cxnId="{CA9CE030-4783-44D9-B44F-E7AFF45E8567}">
      <dgm:prSet/>
      <dgm:spPr/>
      <dgm:t>
        <a:bodyPr/>
        <a:lstStyle/>
        <a:p>
          <a:endParaRPr lang="en-US"/>
        </a:p>
      </dgm:t>
    </dgm:pt>
    <dgm:pt modelId="{4C37CAB2-A482-4ABE-84A4-8449C8408DAF}">
      <dgm:prSet/>
      <dgm:spPr/>
      <dgm:t>
        <a:bodyPr/>
        <a:lstStyle/>
        <a:p>
          <a:r>
            <a:rPr lang="en-US" dirty="0">
              <a:latin typeface="Calibri" panose="020F0502020204030204" pitchFamily="34" charset="0"/>
              <a:cs typeface="Calibri" panose="020F0502020204030204" pitchFamily="34" charset="0"/>
            </a:rPr>
            <a:t>One of the fastest growing occupations in the country. U.S. Bureau of Labor Statistics: “About 119,800 openings for medical assistants are projected each year, on average.”</a:t>
          </a:r>
        </a:p>
      </dgm:t>
    </dgm:pt>
    <dgm:pt modelId="{277A9E25-8222-4D4D-9818-AE1B18A9C6CA}" type="parTrans" cxnId="{66F8A97D-DE9A-4ABE-B71A-2B5358B90DF3}">
      <dgm:prSet/>
      <dgm:spPr/>
      <dgm:t>
        <a:bodyPr/>
        <a:lstStyle/>
        <a:p>
          <a:endParaRPr lang="en-US"/>
        </a:p>
      </dgm:t>
    </dgm:pt>
    <dgm:pt modelId="{96EF7AA6-435E-4622-A159-EAF37BEB7379}" type="sibTrans" cxnId="{66F8A97D-DE9A-4ABE-B71A-2B5358B90DF3}">
      <dgm:prSet/>
      <dgm:spPr/>
      <dgm:t>
        <a:bodyPr/>
        <a:lstStyle/>
        <a:p>
          <a:endParaRPr lang="en-US"/>
        </a:p>
      </dgm:t>
    </dgm:pt>
    <dgm:pt modelId="{D39BCB97-7790-40E9-8BD1-C8776A82A8FE}">
      <dgm:prSet/>
      <dgm:spPr/>
      <dgm:t>
        <a:bodyPr/>
        <a:lstStyle/>
        <a:p>
          <a:r>
            <a:rPr lang="en-US" b="0" i="0" dirty="0">
              <a:latin typeface="Calibri" panose="020F0502020204030204" pitchFamily="34" charset="0"/>
              <a:cs typeface="Calibri" panose="020F0502020204030204" pitchFamily="34" charset="0"/>
            </a:rPr>
            <a:t>The median annual wage for medical assistants is $42,000 according to the U.S. Bureau of Labor Statistics. These are starting wages.</a:t>
          </a:r>
          <a:endParaRPr lang="en-US" dirty="0">
            <a:latin typeface="Calibri" panose="020F0502020204030204" pitchFamily="34" charset="0"/>
            <a:cs typeface="Calibri" panose="020F0502020204030204" pitchFamily="34" charset="0"/>
          </a:endParaRPr>
        </a:p>
      </dgm:t>
    </dgm:pt>
    <dgm:pt modelId="{6F01EC61-B33E-4A44-AC8B-8E37FA493455}" type="parTrans" cxnId="{C2E408B5-0D77-47FA-94C1-282BD57780E1}">
      <dgm:prSet/>
      <dgm:spPr/>
      <dgm:t>
        <a:bodyPr/>
        <a:lstStyle/>
        <a:p>
          <a:endParaRPr lang="en-US"/>
        </a:p>
      </dgm:t>
    </dgm:pt>
    <dgm:pt modelId="{45DD16D3-8CF2-45A3-85FB-77BF11D7A00A}" type="sibTrans" cxnId="{C2E408B5-0D77-47FA-94C1-282BD57780E1}">
      <dgm:prSet/>
      <dgm:spPr/>
      <dgm:t>
        <a:bodyPr/>
        <a:lstStyle/>
        <a:p>
          <a:endParaRPr lang="en-US"/>
        </a:p>
      </dgm:t>
    </dgm:pt>
    <dgm:pt modelId="{6D795242-1B60-4775-AC86-5E7849A0B6F5}" type="pres">
      <dgm:prSet presAssocID="{D0699C5B-9C1E-44A3-B398-C1BF12522EAC}" presName="hierChild1" presStyleCnt="0">
        <dgm:presLayoutVars>
          <dgm:chPref val="1"/>
          <dgm:dir/>
          <dgm:animOne val="branch"/>
          <dgm:animLvl val="lvl"/>
          <dgm:resizeHandles/>
        </dgm:presLayoutVars>
      </dgm:prSet>
      <dgm:spPr/>
    </dgm:pt>
    <dgm:pt modelId="{5EB03B0A-17D1-4D72-A4B0-70ABF0028F3D}" type="pres">
      <dgm:prSet presAssocID="{568C25B0-0511-400A-81BC-A72CAF61B4B5}" presName="hierRoot1" presStyleCnt="0"/>
      <dgm:spPr/>
    </dgm:pt>
    <dgm:pt modelId="{954313FB-A369-4619-84D1-4581BE1AA541}" type="pres">
      <dgm:prSet presAssocID="{568C25B0-0511-400A-81BC-A72CAF61B4B5}" presName="composite" presStyleCnt="0"/>
      <dgm:spPr/>
    </dgm:pt>
    <dgm:pt modelId="{FF2AB653-6D4C-4911-B9E0-281652F8367E}" type="pres">
      <dgm:prSet presAssocID="{568C25B0-0511-400A-81BC-A72CAF61B4B5}" presName="background" presStyleLbl="node0" presStyleIdx="0" presStyleCnt="3"/>
      <dgm:spPr/>
    </dgm:pt>
    <dgm:pt modelId="{F61AE0A6-E0F0-4E43-AD07-908F7C40AEC4}" type="pres">
      <dgm:prSet presAssocID="{568C25B0-0511-400A-81BC-A72CAF61B4B5}" presName="text" presStyleLbl="fgAcc0" presStyleIdx="0" presStyleCnt="3" custLinFactNeighborX="-884" custLinFactNeighborY="-53854">
        <dgm:presLayoutVars>
          <dgm:chPref val="3"/>
        </dgm:presLayoutVars>
      </dgm:prSet>
      <dgm:spPr/>
    </dgm:pt>
    <dgm:pt modelId="{5F38002F-5D75-4075-8629-FA0112CBA260}" type="pres">
      <dgm:prSet presAssocID="{568C25B0-0511-400A-81BC-A72CAF61B4B5}" presName="hierChild2" presStyleCnt="0"/>
      <dgm:spPr/>
    </dgm:pt>
    <dgm:pt modelId="{5421FB9E-3B62-444C-A54A-84B0CA888F87}" type="pres">
      <dgm:prSet presAssocID="{4C37CAB2-A482-4ABE-84A4-8449C8408DAF}" presName="hierRoot1" presStyleCnt="0"/>
      <dgm:spPr/>
    </dgm:pt>
    <dgm:pt modelId="{90B996E7-5969-49F9-B1DF-C6BC7A631D8E}" type="pres">
      <dgm:prSet presAssocID="{4C37CAB2-A482-4ABE-84A4-8449C8408DAF}" presName="composite" presStyleCnt="0"/>
      <dgm:spPr/>
    </dgm:pt>
    <dgm:pt modelId="{B1CDDEAE-BA14-49D0-B332-EEA2C42AA4D6}" type="pres">
      <dgm:prSet presAssocID="{4C37CAB2-A482-4ABE-84A4-8449C8408DAF}" presName="background" presStyleLbl="node0" presStyleIdx="1" presStyleCnt="3"/>
      <dgm:spPr/>
    </dgm:pt>
    <dgm:pt modelId="{9268C325-F798-406A-86CC-3554D795374B}" type="pres">
      <dgm:prSet presAssocID="{4C37CAB2-A482-4ABE-84A4-8449C8408DAF}" presName="text" presStyleLbl="fgAcc0" presStyleIdx="1" presStyleCnt="3" custLinFactNeighborX="-3595" custLinFactNeighborY="-53854">
        <dgm:presLayoutVars>
          <dgm:chPref val="3"/>
        </dgm:presLayoutVars>
      </dgm:prSet>
      <dgm:spPr/>
    </dgm:pt>
    <dgm:pt modelId="{F1F713E6-4D4B-4BE1-8E4F-3C7D16D7453F}" type="pres">
      <dgm:prSet presAssocID="{4C37CAB2-A482-4ABE-84A4-8449C8408DAF}" presName="hierChild2" presStyleCnt="0"/>
      <dgm:spPr/>
    </dgm:pt>
    <dgm:pt modelId="{9F130E46-6220-4706-BEC5-3EC112B7356A}" type="pres">
      <dgm:prSet presAssocID="{D39BCB97-7790-40E9-8BD1-C8776A82A8FE}" presName="hierRoot1" presStyleCnt="0"/>
      <dgm:spPr/>
    </dgm:pt>
    <dgm:pt modelId="{E90B8884-BA02-467A-9794-A109A7A7C718}" type="pres">
      <dgm:prSet presAssocID="{D39BCB97-7790-40E9-8BD1-C8776A82A8FE}" presName="composite" presStyleCnt="0"/>
      <dgm:spPr/>
    </dgm:pt>
    <dgm:pt modelId="{559C8300-EE29-44B6-8C6B-DBB9885E3577}" type="pres">
      <dgm:prSet presAssocID="{D39BCB97-7790-40E9-8BD1-C8776A82A8FE}" presName="background" presStyleLbl="node0" presStyleIdx="2" presStyleCnt="3"/>
      <dgm:spPr/>
    </dgm:pt>
    <dgm:pt modelId="{B03DE1FF-EB55-4CAD-8C0A-5E58E7A230EA}" type="pres">
      <dgm:prSet presAssocID="{D39BCB97-7790-40E9-8BD1-C8776A82A8FE}" presName="text" presStyleLbl="fgAcc0" presStyleIdx="2" presStyleCnt="3" custLinFactNeighborX="-7189" custLinFactNeighborY="-53854">
        <dgm:presLayoutVars>
          <dgm:chPref val="3"/>
        </dgm:presLayoutVars>
      </dgm:prSet>
      <dgm:spPr/>
    </dgm:pt>
    <dgm:pt modelId="{EB39AD14-2810-4752-8EEC-9264085F086A}" type="pres">
      <dgm:prSet presAssocID="{D39BCB97-7790-40E9-8BD1-C8776A82A8FE}" presName="hierChild2" presStyleCnt="0"/>
      <dgm:spPr/>
    </dgm:pt>
  </dgm:ptLst>
  <dgm:cxnLst>
    <dgm:cxn modelId="{6257D81F-0E45-4219-B334-1A87DC278455}" type="presOf" srcId="{568C25B0-0511-400A-81BC-A72CAF61B4B5}" destId="{F61AE0A6-E0F0-4E43-AD07-908F7C40AEC4}" srcOrd="0" destOrd="0" presId="urn:microsoft.com/office/officeart/2005/8/layout/hierarchy1"/>
    <dgm:cxn modelId="{CA9CE030-4783-44D9-B44F-E7AFF45E8567}" srcId="{D0699C5B-9C1E-44A3-B398-C1BF12522EAC}" destId="{568C25B0-0511-400A-81BC-A72CAF61B4B5}" srcOrd="0" destOrd="0" parTransId="{E1F9106C-9AEB-48FA-8037-9FA6A1D41EC8}" sibTransId="{D1F70C69-47BC-4D0D-883F-6412790B3C3E}"/>
    <dgm:cxn modelId="{DAD10936-F621-4801-A183-431A142E998C}" type="presOf" srcId="{D0699C5B-9C1E-44A3-B398-C1BF12522EAC}" destId="{6D795242-1B60-4775-AC86-5E7849A0B6F5}" srcOrd="0" destOrd="0" presId="urn:microsoft.com/office/officeart/2005/8/layout/hierarchy1"/>
    <dgm:cxn modelId="{66F8A97D-DE9A-4ABE-B71A-2B5358B90DF3}" srcId="{D0699C5B-9C1E-44A3-B398-C1BF12522EAC}" destId="{4C37CAB2-A482-4ABE-84A4-8449C8408DAF}" srcOrd="1" destOrd="0" parTransId="{277A9E25-8222-4D4D-9818-AE1B18A9C6CA}" sibTransId="{96EF7AA6-435E-4622-A159-EAF37BEB7379}"/>
    <dgm:cxn modelId="{C245348E-EC1F-4CAB-9253-E65E22E7E254}" type="presOf" srcId="{D39BCB97-7790-40E9-8BD1-C8776A82A8FE}" destId="{B03DE1FF-EB55-4CAD-8C0A-5E58E7A230EA}" srcOrd="0" destOrd="0" presId="urn:microsoft.com/office/officeart/2005/8/layout/hierarchy1"/>
    <dgm:cxn modelId="{119162B0-DBB2-48EA-8BC6-F9F3080D4DFB}" type="presOf" srcId="{4C37CAB2-A482-4ABE-84A4-8449C8408DAF}" destId="{9268C325-F798-406A-86CC-3554D795374B}" srcOrd="0" destOrd="0" presId="urn:microsoft.com/office/officeart/2005/8/layout/hierarchy1"/>
    <dgm:cxn modelId="{C2E408B5-0D77-47FA-94C1-282BD57780E1}" srcId="{D0699C5B-9C1E-44A3-B398-C1BF12522EAC}" destId="{D39BCB97-7790-40E9-8BD1-C8776A82A8FE}" srcOrd="2" destOrd="0" parTransId="{6F01EC61-B33E-4A44-AC8B-8E37FA493455}" sibTransId="{45DD16D3-8CF2-45A3-85FB-77BF11D7A00A}"/>
    <dgm:cxn modelId="{94B4E26E-B7A4-4851-A85D-2EC8A846A4D8}" type="presParOf" srcId="{6D795242-1B60-4775-AC86-5E7849A0B6F5}" destId="{5EB03B0A-17D1-4D72-A4B0-70ABF0028F3D}" srcOrd="0" destOrd="0" presId="urn:microsoft.com/office/officeart/2005/8/layout/hierarchy1"/>
    <dgm:cxn modelId="{40FA97EB-F047-49D8-8434-2FF6B807908A}" type="presParOf" srcId="{5EB03B0A-17D1-4D72-A4B0-70ABF0028F3D}" destId="{954313FB-A369-4619-84D1-4581BE1AA541}" srcOrd="0" destOrd="0" presId="urn:microsoft.com/office/officeart/2005/8/layout/hierarchy1"/>
    <dgm:cxn modelId="{CF8A0F4C-B654-44A4-A8A9-B7AEE1E3D03D}" type="presParOf" srcId="{954313FB-A369-4619-84D1-4581BE1AA541}" destId="{FF2AB653-6D4C-4911-B9E0-281652F8367E}" srcOrd="0" destOrd="0" presId="urn:microsoft.com/office/officeart/2005/8/layout/hierarchy1"/>
    <dgm:cxn modelId="{0B6F309A-310C-4F2A-B49E-3C2381E4E16B}" type="presParOf" srcId="{954313FB-A369-4619-84D1-4581BE1AA541}" destId="{F61AE0A6-E0F0-4E43-AD07-908F7C40AEC4}" srcOrd="1" destOrd="0" presId="urn:microsoft.com/office/officeart/2005/8/layout/hierarchy1"/>
    <dgm:cxn modelId="{F91FB75B-E762-4417-A3B4-7185A2E9ED12}" type="presParOf" srcId="{5EB03B0A-17D1-4D72-A4B0-70ABF0028F3D}" destId="{5F38002F-5D75-4075-8629-FA0112CBA260}" srcOrd="1" destOrd="0" presId="urn:microsoft.com/office/officeart/2005/8/layout/hierarchy1"/>
    <dgm:cxn modelId="{E35E7E90-1271-46A1-8331-15D04EF39C65}" type="presParOf" srcId="{6D795242-1B60-4775-AC86-5E7849A0B6F5}" destId="{5421FB9E-3B62-444C-A54A-84B0CA888F87}" srcOrd="1" destOrd="0" presId="urn:microsoft.com/office/officeart/2005/8/layout/hierarchy1"/>
    <dgm:cxn modelId="{797312E5-B5C3-4C81-9D32-DB129A182166}" type="presParOf" srcId="{5421FB9E-3B62-444C-A54A-84B0CA888F87}" destId="{90B996E7-5969-49F9-B1DF-C6BC7A631D8E}" srcOrd="0" destOrd="0" presId="urn:microsoft.com/office/officeart/2005/8/layout/hierarchy1"/>
    <dgm:cxn modelId="{5E9E6FA6-59E0-4F5D-8C87-8CE670A097F2}" type="presParOf" srcId="{90B996E7-5969-49F9-B1DF-C6BC7A631D8E}" destId="{B1CDDEAE-BA14-49D0-B332-EEA2C42AA4D6}" srcOrd="0" destOrd="0" presId="urn:microsoft.com/office/officeart/2005/8/layout/hierarchy1"/>
    <dgm:cxn modelId="{5AB9D342-E4CB-4F9B-886A-A16540EDCCDC}" type="presParOf" srcId="{90B996E7-5969-49F9-B1DF-C6BC7A631D8E}" destId="{9268C325-F798-406A-86CC-3554D795374B}" srcOrd="1" destOrd="0" presId="urn:microsoft.com/office/officeart/2005/8/layout/hierarchy1"/>
    <dgm:cxn modelId="{E6560BDD-11C9-401A-B2CE-8EA63A0ECD63}" type="presParOf" srcId="{5421FB9E-3B62-444C-A54A-84B0CA888F87}" destId="{F1F713E6-4D4B-4BE1-8E4F-3C7D16D7453F}" srcOrd="1" destOrd="0" presId="urn:microsoft.com/office/officeart/2005/8/layout/hierarchy1"/>
    <dgm:cxn modelId="{4CDBEEDA-3A4F-4687-AF17-A4A8D2DD1CA6}" type="presParOf" srcId="{6D795242-1B60-4775-AC86-5E7849A0B6F5}" destId="{9F130E46-6220-4706-BEC5-3EC112B7356A}" srcOrd="2" destOrd="0" presId="urn:microsoft.com/office/officeart/2005/8/layout/hierarchy1"/>
    <dgm:cxn modelId="{627798A7-AC3D-482B-B4C2-7E32EB8E2F93}" type="presParOf" srcId="{9F130E46-6220-4706-BEC5-3EC112B7356A}" destId="{E90B8884-BA02-467A-9794-A109A7A7C718}" srcOrd="0" destOrd="0" presId="urn:microsoft.com/office/officeart/2005/8/layout/hierarchy1"/>
    <dgm:cxn modelId="{54DC55E9-FC18-4EBE-B20E-E4F61996A61F}" type="presParOf" srcId="{E90B8884-BA02-467A-9794-A109A7A7C718}" destId="{559C8300-EE29-44B6-8C6B-DBB9885E3577}" srcOrd="0" destOrd="0" presId="urn:microsoft.com/office/officeart/2005/8/layout/hierarchy1"/>
    <dgm:cxn modelId="{C2D33281-ECE6-403D-95E0-E57B30147C37}" type="presParOf" srcId="{E90B8884-BA02-467A-9794-A109A7A7C718}" destId="{B03DE1FF-EB55-4CAD-8C0A-5E58E7A230EA}" srcOrd="1" destOrd="0" presId="urn:microsoft.com/office/officeart/2005/8/layout/hierarchy1"/>
    <dgm:cxn modelId="{48373EBA-1DED-44D6-B298-1CC8E8D1F532}" type="presParOf" srcId="{9F130E46-6220-4706-BEC5-3EC112B7356A}" destId="{EB39AD14-2810-4752-8EEC-9264085F086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CF6EC-1DD1-4966-80E0-B5E217CE2BB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D3B76B5E-E06D-4006-A00B-55EF0B140ECC}">
      <dgm:prSet/>
      <dgm:spPr/>
      <dgm:t>
        <a:bodyPr/>
        <a:lstStyle/>
        <a:p>
          <a:r>
            <a:rPr lang="en-US">
              <a:latin typeface="Calibri" panose="020F0502020204030204" pitchFamily="34" charset="0"/>
              <a:cs typeface="Calibri" panose="020F0502020204030204" pitchFamily="34" charset="0"/>
            </a:rPr>
            <a:t>The CSCC Medical Assisting certificate program is accredited by the </a:t>
          </a:r>
          <a:r>
            <a:rPr lang="en-US" i="0">
              <a:latin typeface="Calibri" panose="020F0502020204030204" pitchFamily="34" charset="0"/>
              <a:cs typeface="Calibri" panose="020F0502020204030204" pitchFamily="34" charset="0"/>
            </a:rPr>
            <a:t>Commission on Accreditation of Allied Health Education Programs (CAAHEP) </a:t>
          </a:r>
          <a:r>
            <a:rPr lang="en-US">
              <a:latin typeface="Calibri" panose="020F0502020204030204" pitchFamily="34" charset="0"/>
              <a:cs typeface="Calibri" panose="020F0502020204030204" pitchFamily="34" charset="0"/>
            </a:rPr>
            <a:t>upon the recommendation of the Medical Assisting Education Review Board (MAERB).</a:t>
          </a:r>
        </a:p>
      </dgm:t>
    </dgm:pt>
    <dgm:pt modelId="{B79D618B-E503-458A-A661-7ECA9DDB24AD}" type="parTrans" cxnId="{B4556D85-0114-45D3-8A83-C6AE418E54F0}">
      <dgm:prSet/>
      <dgm:spPr/>
      <dgm:t>
        <a:bodyPr/>
        <a:lstStyle/>
        <a:p>
          <a:endParaRPr lang="en-US">
            <a:latin typeface="Calibri" panose="020F0502020204030204" pitchFamily="34" charset="0"/>
            <a:cs typeface="Calibri" panose="020F0502020204030204" pitchFamily="34" charset="0"/>
          </a:endParaRPr>
        </a:p>
      </dgm:t>
    </dgm:pt>
    <dgm:pt modelId="{4B3A86B3-6D77-47B4-A6CA-0274BF91EC83}" type="sibTrans" cxnId="{B4556D85-0114-45D3-8A83-C6AE418E54F0}">
      <dgm:prSet/>
      <dgm:spPr/>
      <dgm:t>
        <a:bodyPr/>
        <a:lstStyle/>
        <a:p>
          <a:endParaRPr lang="en-US">
            <a:latin typeface="Calibri" panose="020F0502020204030204" pitchFamily="34" charset="0"/>
            <a:cs typeface="Calibri" panose="020F0502020204030204" pitchFamily="34" charset="0"/>
          </a:endParaRPr>
        </a:p>
      </dgm:t>
    </dgm:pt>
    <dgm:pt modelId="{D2411F45-4EDA-4FC1-9687-75C75883F4B4}" type="pres">
      <dgm:prSet presAssocID="{0F6CF6EC-1DD1-4966-80E0-B5E217CE2BB1}" presName="linear" presStyleCnt="0">
        <dgm:presLayoutVars>
          <dgm:animLvl val="lvl"/>
          <dgm:resizeHandles val="exact"/>
        </dgm:presLayoutVars>
      </dgm:prSet>
      <dgm:spPr/>
    </dgm:pt>
    <dgm:pt modelId="{D61D3AA7-6E90-44E4-B080-CD47F6916428}" type="pres">
      <dgm:prSet presAssocID="{D3B76B5E-E06D-4006-A00B-55EF0B140ECC}" presName="parentText" presStyleLbl="node1" presStyleIdx="0" presStyleCnt="1">
        <dgm:presLayoutVars>
          <dgm:chMax val="0"/>
          <dgm:bulletEnabled val="1"/>
        </dgm:presLayoutVars>
      </dgm:prSet>
      <dgm:spPr/>
    </dgm:pt>
  </dgm:ptLst>
  <dgm:cxnLst>
    <dgm:cxn modelId="{B06DC981-680C-409F-BB05-EDC8C0312F18}" type="presOf" srcId="{D3B76B5E-E06D-4006-A00B-55EF0B140ECC}" destId="{D61D3AA7-6E90-44E4-B080-CD47F6916428}" srcOrd="0" destOrd="0" presId="urn:microsoft.com/office/officeart/2005/8/layout/vList2"/>
    <dgm:cxn modelId="{B4556D85-0114-45D3-8A83-C6AE418E54F0}" srcId="{0F6CF6EC-1DD1-4966-80E0-B5E217CE2BB1}" destId="{D3B76B5E-E06D-4006-A00B-55EF0B140ECC}" srcOrd="0" destOrd="0" parTransId="{B79D618B-E503-458A-A661-7ECA9DDB24AD}" sibTransId="{4B3A86B3-6D77-47B4-A6CA-0274BF91EC83}"/>
    <dgm:cxn modelId="{F09734FE-ED16-4C31-BF88-1A7A1D92EEFA}" type="presOf" srcId="{0F6CF6EC-1DD1-4966-80E0-B5E217CE2BB1}" destId="{D2411F45-4EDA-4FC1-9687-75C75883F4B4}" srcOrd="0" destOrd="0" presId="urn:microsoft.com/office/officeart/2005/8/layout/vList2"/>
    <dgm:cxn modelId="{9BF4F71A-37E8-482D-BC03-7D1111D2BB70}" type="presParOf" srcId="{D2411F45-4EDA-4FC1-9687-75C75883F4B4}" destId="{D61D3AA7-6E90-44E4-B080-CD47F6916428}"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E581E-486D-471D-9884-F538C250808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31812F3-4004-4595-BCF6-136EAB8C43DF}">
      <dgm:prSet/>
      <dgm:spPr/>
      <dgm:t>
        <a:bodyPr/>
        <a:lstStyle/>
        <a:p>
          <a:pPr>
            <a:defRPr cap="all"/>
          </a:pPr>
          <a:r>
            <a:rPr lang="en-US" cap="none" dirty="0">
              <a:solidFill>
                <a:schemeClr val="bg1"/>
              </a:solidFill>
              <a:latin typeface="Calibri" panose="020F0502020204030204" pitchFamily="34" charset="0"/>
              <a:cs typeface="Calibri" panose="020F0502020204030204" pitchFamily="34" charset="0"/>
            </a:rPr>
            <a:t>CSCC was awarded approval from the Ohio Board of Regents to implement a Medical Assisting (MAT) program in 1996. The college began accepting candidates for the associates degree June 1996.</a:t>
          </a:r>
        </a:p>
      </dgm:t>
    </dgm:pt>
    <dgm:pt modelId="{3F5BD38D-0A81-4FAF-8D2C-FC7914689F76}" type="parTrans" cxnId="{9DAB73E1-9C5C-4031-8205-0936D1A901A8}">
      <dgm:prSet/>
      <dgm:spPr/>
      <dgm:t>
        <a:bodyPr/>
        <a:lstStyle/>
        <a:p>
          <a:endParaRPr lang="en-US">
            <a:latin typeface="Calibri" panose="020F0502020204030204" pitchFamily="34" charset="0"/>
            <a:cs typeface="Calibri" panose="020F0502020204030204" pitchFamily="34" charset="0"/>
          </a:endParaRPr>
        </a:p>
      </dgm:t>
    </dgm:pt>
    <dgm:pt modelId="{36D2376F-EEAF-43AC-BF73-254203A013BE}" type="sibTrans" cxnId="{9DAB73E1-9C5C-4031-8205-0936D1A901A8}">
      <dgm:prSet/>
      <dgm:spPr/>
      <dgm:t>
        <a:bodyPr/>
        <a:lstStyle/>
        <a:p>
          <a:endParaRPr lang="en-US">
            <a:latin typeface="Calibri" panose="020F0502020204030204" pitchFamily="34" charset="0"/>
            <a:cs typeface="Calibri" panose="020F0502020204030204" pitchFamily="34" charset="0"/>
          </a:endParaRPr>
        </a:p>
      </dgm:t>
    </dgm:pt>
    <dgm:pt modelId="{D1DB6959-822C-488C-9AD4-45C93BDCEF10}">
      <dgm:prSet/>
      <dgm:spPr/>
      <dgm:t>
        <a:bodyPr/>
        <a:lstStyle/>
        <a:p>
          <a:pPr>
            <a:defRPr cap="all"/>
          </a:pPr>
          <a:r>
            <a:rPr lang="en-US" cap="none" dirty="0">
              <a:solidFill>
                <a:schemeClr val="bg1"/>
              </a:solidFill>
              <a:latin typeface="Calibri" panose="020F0502020204030204" pitchFamily="34" charset="0"/>
              <a:cs typeface="Calibri" panose="020F0502020204030204" pitchFamily="34" charset="0"/>
            </a:rPr>
            <a:t>In April 1999, the CSCC MAT program received accreditation from CAAHEP, upon recommendation of MAERB ,for its certificate program. Continuing accreditation was earned in 2015 and again in 2025.</a:t>
          </a:r>
        </a:p>
      </dgm:t>
    </dgm:pt>
    <dgm:pt modelId="{2270F80A-7FB9-48EB-A9C1-B02BF6C38015}" type="parTrans" cxnId="{FADD8F46-1CE2-425A-B284-1796DF2241F9}">
      <dgm:prSet/>
      <dgm:spPr/>
      <dgm:t>
        <a:bodyPr/>
        <a:lstStyle/>
        <a:p>
          <a:endParaRPr lang="en-US">
            <a:latin typeface="Calibri" panose="020F0502020204030204" pitchFamily="34" charset="0"/>
            <a:cs typeface="Calibri" panose="020F0502020204030204" pitchFamily="34" charset="0"/>
          </a:endParaRPr>
        </a:p>
      </dgm:t>
    </dgm:pt>
    <dgm:pt modelId="{1F023727-DAF5-41D4-AC09-AC409197B048}" type="sibTrans" cxnId="{FADD8F46-1CE2-425A-B284-1796DF2241F9}">
      <dgm:prSet/>
      <dgm:spPr/>
      <dgm:t>
        <a:bodyPr/>
        <a:lstStyle/>
        <a:p>
          <a:endParaRPr lang="en-US">
            <a:latin typeface="Calibri" panose="020F0502020204030204" pitchFamily="34" charset="0"/>
            <a:cs typeface="Calibri" panose="020F0502020204030204" pitchFamily="34" charset="0"/>
          </a:endParaRPr>
        </a:p>
      </dgm:t>
    </dgm:pt>
    <dgm:pt modelId="{0E5F4B5E-D098-4CAE-96C3-34BD6076DCC8}">
      <dgm:prSet/>
      <dgm:spPr/>
      <dgm:t>
        <a:bodyPr/>
        <a:lstStyle/>
        <a:p>
          <a:pPr>
            <a:defRPr cap="all"/>
          </a:pPr>
          <a:r>
            <a:rPr lang="en-US" cap="none" dirty="0">
              <a:solidFill>
                <a:schemeClr val="bg1"/>
              </a:solidFill>
              <a:latin typeface="Calibri" panose="020F0502020204030204" pitchFamily="34" charset="0"/>
              <a:cs typeface="Calibri" panose="020F0502020204030204" pitchFamily="34" charset="0"/>
            </a:rPr>
            <a:t>In 2006 the program was converted to a one-plus-one program in which students can follow the plan of study for the medical assisting certificate program and then choose to continue at CSCC to achieve the medical assisting ATS degree.  </a:t>
          </a:r>
        </a:p>
      </dgm:t>
    </dgm:pt>
    <dgm:pt modelId="{35FC8DB0-083B-4A6A-9C82-9CA47866EE3B}" type="parTrans" cxnId="{F7A10350-B4E6-425A-A337-C288EAF52588}">
      <dgm:prSet/>
      <dgm:spPr/>
      <dgm:t>
        <a:bodyPr/>
        <a:lstStyle/>
        <a:p>
          <a:endParaRPr lang="en-US">
            <a:latin typeface="Calibri" panose="020F0502020204030204" pitchFamily="34" charset="0"/>
            <a:cs typeface="Calibri" panose="020F0502020204030204" pitchFamily="34" charset="0"/>
          </a:endParaRPr>
        </a:p>
      </dgm:t>
    </dgm:pt>
    <dgm:pt modelId="{FA82083B-A238-4132-99A7-2EA3A65E4EDA}" type="sibTrans" cxnId="{F7A10350-B4E6-425A-A337-C288EAF52588}">
      <dgm:prSet/>
      <dgm:spPr/>
      <dgm:t>
        <a:bodyPr/>
        <a:lstStyle/>
        <a:p>
          <a:endParaRPr lang="en-US">
            <a:latin typeface="Calibri" panose="020F0502020204030204" pitchFamily="34" charset="0"/>
            <a:cs typeface="Calibri" panose="020F0502020204030204" pitchFamily="34" charset="0"/>
          </a:endParaRPr>
        </a:p>
      </dgm:t>
    </dgm:pt>
    <dgm:pt modelId="{FBE59B10-9FFC-4665-96FD-7C687A868134}" type="pres">
      <dgm:prSet presAssocID="{0B1E581E-486D-471D-9884-F538C2508088}" presName="linear" presStyleCnt="0">
        <dgm:presLayoutVars>
          <dgm:animLvl val="lvl"/>
          <dgm:resizeHandles val="exact"/>
        </dgm:presLayoutVars>
      </dgm:prSet>
      <dgm:spPr/>
    </dgm:pt>
    <dgm:pt modelId="{7DB2049D-2585-4941-B172-F1F5124B8CFB}" type="pres">
      <dgm:prSet presAssocID="{231812F3-4004-4595-BCF6-136EAB8C43DF}" presName="parentText" presStyleLbl="node1" presStyleIdx="0" presStyleCnt="3">
        <dgm:presLayoutVars>
          <dgm:chMax val="0"/>
          <dgm:bulletEnabled val="1"/>
        </dgm:presLayoutVars>
      </dgm:prSet>
      <dgm:spPr/>
    </dgm:pt>
    <dgm:pt modelId="{B4DE4D01-FDCF-46FE-9A90-38C1FA32486C}" type="pres">
      <dgm:prSet presAssocID="{36D2376F-EEAF-43AC-BF73-254203A013BE}" presName="spacer" presStyleCnt="0"/>
      <dgm:spPr/>
    </dgm:pt>
    <dgm:pt modelId="{ADE7325D-CDAE-46B0-9425-79B2D276BCB7}" type="pres">
      <dgm:prSet presAssocID="{D1DB6959-822C-488C-9AD4-45C93BDCEF10}" presName="parentText" presStyleLbl="node1" presStyleIdx="1" presStyleCnt="3">
        <dgm:presLayoutVars>
          <dgm:chMax val="0"/>
          <dgm:bulletEnabled val="1"/>
        </dgm:presLayoutVars>
      </dgm:prSet>
      <dgm:spPr/>
    </dgm:pt>
    <dgm:pt modelId="{054A968E-B559-4C1C-8AD0-E28C148C62C5}" type="pres">
      <dgm:prSet presAssocID="{1F023727-DAF5-41D4-AC09-AC409197B048}" presName="spacer" presStyleCnt="0"/>
      <dgm:spPr/>
    </dgm:pt>
    <dgm:pt modelId="{FEB54227-CFB3-469F-A6D2-5324ADDF09F7}" type="pres">
      <dgm:prSet presAssocID="{0E5F4B5E-D098-4CAE-96C3-34BD6076DCC8}" presName="parentText" presStyleLbl="node1" presStyleIdx="2" presStyleCnt="3">
        <dgm:presLayoutVars>
          <dgm:chMax val="0"/>
          <dgm:bulletEnabled val="1"/>
        </dgm:presLayoutVars>
      </dgm:prSet>
      <dgm:spPr/>
    </dgm:pt>
  </dgm:ptLst>
  <dgm:cxnLst>
    <dgm:cxn modelId="{A4983922-85BC-4A3A-A4AA-1396976D95FF}" type="presOf" srcId="{0E5F4B5E-D098-4CAE-96C3-34BD6076DCC8}" destId="{FEB54227-CFB3-469F-A6D2-5324ADDF09F7}" srcOrd="0" destOrd="0" presId="urn:microsoft.com/office/officeart/2005/8/layout/vList2"/>
    <dgm:cxn modelId="{FADD8F46-1CE2-425A-B284-1796DF2241F9}" srcId="{0B1E581E-486D-471D-9884-F538C2508088}" destId="{D1DB6959-822C-488C-9AD4-45C93BDCEF10}" srcOrd="1" destOrd="0" parTransId="{2270F80A-7FB9-48EB-A9C1-B02BF6C38015}" sibTransId="{1F023727-DAF5-41D4-AC09-AC409197B048}"/>
    <dgm:cxn modelId="{F7A10350-B4E6-425A-A337-C288EAF52588}" srcId="{0B1E581E-486D-471D-9884-F538C2508088}" destId="{0E5F4B5E-D098-4CAE-96C3-34BD6076DCC8}" srcOrd="2" destOrd="0" parTransId="{35FC8DB0-083B-4A6A-9C82-9CA47866EE3B}" sibTransId="{FA82083B-A238-4132-99A7-2EA3A65E4EDA}"/>
    <dgm:cxn modelId="{69937A90-8AA2-46ED-AFE8-B3574036FCCD}" type="presOf" srcId="{D1DB6959-822C-488C-9AD4-45C93BDCEF10}" destId="{ADE7325D-CDAE-46B0-9425-79B2D276BCB7}" srcOrd="0" destOrd="0" presId="urn:microsoft.com/office/officeart/2005/8/layout/vList2"/>
    <dgm:cxn modelId="{5830799E-8E5F-42F6-B98E-1C9BA9287ACD}" type="presOf" srcId="{0B1E581E-486D-471D-9884-F538C2508088}" destId="{FBE59B10-9FFC-4665-96FD-7C687A868134}" srcOrd="0" destOrd="0" presId="urn:microsoft.com/office/officeart/2005/8/layout/vList2"/>
    <dgm:cxn modelId="{9DAB73E1-9C5C-4031-8205-0936D1A901A8}" srcId="{0B1E581E-486D-471D-9884-F538C2508088}" destId="{231812F3-4004-4595-BCF6-136EAB8C43DF}" srcOrd="0" destOrd="0" parTransId="{3F5BD38D-0A81-4FAF-8D2C-FC7914689F76}" sibTransId="{36D2376F-EEAF-43AC-BF73-254203A013BE}"/>
    <dgm:cxn modelId="{CC3DB2E4-5484-4422-8624-AF65F0B59914}" type="presOf" srcId="{231812F3-4004-4595-BCF6-136EAB8C43DF}" destId="{7DB2049D-2585-4941-B172-F1F5124B8CFB}" srcOrd="0" destOrd="0" presId="urn:microsoft.com/office/officeart/2005/8/layout/vList2"/>
    <dgm:cxn modelId="{283F26C9-9370-47B9-A405-D4F18E8FFD6B}" type="presParOf" srcId="{FBE59B10-9FFC-4665-96FD-7C687A868134}" destId="{7DB2049D-2585-4941-B172-F1F5124B8CFB}" srcOrd="0" destOrd="0" presId="urn:microsoft.com/office/officeart/2005/8/layout/vList2"/>
    <dgm:cxn modelId="{12F15C09-9A16-4C93-9B4B-C23A056CC76D}" type="presParOf" srcId="{FBE59B10-9FFC-4665-96FD-7C687A868134}" destId="{B4DE4D01-FDCF-46FE-9A90-38C1FA32486C}" srcOrd="1" destOrd="0" presId="urn:microsoft.com/office/officeart/2005/8/layout/vList2"/>
    <dgm:cxn modelId="{F35ECD7E-AB12-47EC-A072-D921D006BB6B}" type="presParOf" srcId="{FBE59B10-9FFC-4665-96FD-7C687A868134}" destId="{ADE7325D-CDAE-46B0-9425-79B2D276BCB7}" srcOrd="2" destOrd="0" presId="urn:microsoft.com/office/officeart/2005/8/layout/vList2"/>
    <dgm:cxn modelId="{0FE83283-3817-4958-8992-8ED814A8B128}" type="presParOf" srcId="{FBE59B10-9FFC-4665-96FD-7C687A868134}" destId="{054A968E-B559-4C1C-8AD0-E28C148C62C5}" srcOrd="3" destOrd="0" presId="urn:microsoft.com/office/officeart/2005/8/layout/vList2"/>
    <dgm:cxn modelId="{DEF9E417-4D7F-45E4-96EB-77E280FB9D69}" type="presParOf" srcId="{FBE59B10-9FFC-4665-96FD-7C687A868134}" destId="{FEB54227-CFB3-469F-A6D2-5324ADDF09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40289-65F9-4431-B3C7-B4C035FD85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814E82E-6E1A-4EBB-BEA5-1FB7BE5DAAD7}">
      <dgm:prSet/>
      <dgm:spPr/>
      <dgm:t>
        <a:bodyPr/>
        <a:lstStyle/>
        <a:p>
          <a:r>
            <a:rPr lang="en-US" b="1" dirty="0">
              <a:solidFill>
                <a:schemeClr val="bg1"/>
              </a:solidFill>
              <a:latin typeface="Calibri" panose="020F0502020204030204" pitchFamily="34" charset="0"/>
              <a:cs typeface="Calibri" panose="020F0502020204030204" pitchFamily="34" charset="0"/>
            </a:rPr>
            <a:t>Is a sequential program in which a plan of study is followed as it is written</a:t>
          </a:r>
        </a:p>
      </dgm:t>
    </dgm:pt>
    <dgm:pt modelId="{A37799EC-AF52-4987-94B6-7D65DBCAC706}" type="parTrans" cxnId="{D37D4CB9-23D2-4D96-91AE-53B996A0D09A}">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5A20109E-0138-4FA7-AE52-AC1FADFBC83A}" type="sibTrans" cxnId="{D37D4CB9-23D2-4D96-91AE-53B996A0D09A}">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CCDBA43C-7A7D-4E5F-9AE8-604DAE50A7FD}">
      <dgm:prSet/>
      <dgm:spPr/>
      <dgm:t>
        <a:bodyPr/>
        <a:lstStyle/>
        <a:p>
          <a:r>
            <a:rPr lang="en-US" b="1" dirty="0">
              <a:solidFill>
                <a:schemeClr val="bg1"/>
              </a:solidFill>
              <a:latin typeface="Calibri" panose="020F0502020204030204" pitchFamily="34" charset="0"/>
              <a:cs typeface="Calibri" panose="020F0502020204030204" pitchFamily="34" charset="0"/>
            </a:rPr>
            <a:t>Is a fulltime program: Monday through Thursday </a:t>
          </a:r>
        </a:p>
      </dgm:t>
    </dgm:pt>
    <dgm:pt modelId="{5811ED5D-731B-4002-9CCC-ED2EE4FEA893}" type="parTrans" cxnId="{04598580-1041-47E4-8478-4A5479137646}">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E2AC331-5922-492A-9DC5-14B603752BD0}" type="sibTrans" cxnId="{04598580-1041-47E4-8478-4A5479137646}">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A71EF2B-E50E-409F-AA73-F69E94047DEE}">
      <dgm:prSet/>
      <dgm:spPr/>
      <dgm:t>
        <a:bodyPr/>
        <a:lstStyle/>
        <a:p>
          <a:r>
            <a:rPr lang="en-US" b="1" dirty="0">
              <a:solidFill>
                <a:schemeClr val="bg1"/>
              </a:solidFill>
              <a:latin typeface="Calibri" panose="020F0502020204030204" pitchFamily="34" charset="0"/>
              <a:cs typeface="Calibri" panose="020F0502020204030204" pitchFamily="34" charset="0"/>
            </a:rPr>
            <a:t>Is a day-shift course of study</a:t>
          </a:r>
        </a:p>
      </dgm:t>
    </dgm:pt>
    <dgm:pt modelId="{0057F26A-511B-4A55-87B5-E907F96F5551}" type="parTrans" cxnId="{9AD5C3E6-38BF-400D-8B78-5DC65BE26C0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4E453824-178C-43CF-B31C-A71FD17F0DEA}" type="sibTrans" cxnId="{9AD5C3E6-38BF-400D-8B78-5DC65BE26C0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EA0F5470-93E1-4D94-A2A9-D6B051EBAC71}">
      <dgm:prSet/>
      <dgm:spPr/>
      <dgm:t>
        <a:bodyPr/>
        <a:lstStyle/>
        <a:p>
          <a:r>
            <a:rPr lang="en-US" b="1" dirty="0">
              <a:solidFill>
                <a:schemeClr val="bg1"/>
              </a:solidFill>
              <a:latin typeface="Calibri" panose="020F0502020204030204" pitchFamily="34" charset="0"/>
              <a:cs typeface="Calibri" panose="020F0502020204030204" pitchFamily="34" charset="0"/>
            </a:rPr>
            <a:t>Requires a background check and drug screen</a:t>
          </a:r>
        </a:p>
      </dgm:t>
    </dgm:pt>
    <dgm:pt modelId="{96759E3E-2BFE-4103-AE76-0E28C3A519DC}" type="parTrans" cxnId="{0C3F7B3E-E955-4F85-B082-FCBD112A5261}">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8ECC065-44A4-46F6-85B1-02666BF17886}" type="sibTrans" cxnId="{0C3F7B3E-E955-4F85-B082-FCBD112A5261}">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ED2FAFD7-FAEA-47C2-BCDA-BADA38AC0370}">
      <dgm:prSet/>
      <dgm:spPr/>
      <dgm:t>
        <a:bodyPr/>
        <a:lstStyle/>
        <a:p>
          <a:r>
            <a:rPr lang="en-US" b="1" dirty="0">
              <a:solidFill>
                <a:schemeClr val="bg1"/>
              </a:solidFill>
              <a:latin typeface="Calibri" panose="020F0502020204030204" pitchFamily="34" charset="0"/>
              <a:cs typeface="Calibri" panose="020F0502020204030204" pitchFamily="34" charset="0"/>
            </a:rPr>
            <a:t>Starts fall semester each year.</a:t>
          </a:r>
        </a:p>
      </dgm:t>
    </dgm:pt>
    <dgm:pt modelId="{32B85FB4-DA95-45F8-8638-D6B539AC79DD}" type="parTrans" cxnId="{377010D2-BC56-40E5-96A4-BE6A8C23ABEC}">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A608849-3D54-435D-97DD-71E21717FA9D}" type="sibTrans" cxnId="{377010D2-BC56-40E5-96A4-BE6A8C23ABEC}">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8A6E467-2D41-4A48-B535-98BB064FECD7}">
      <dgm:prSet/>
      <dgm:spPr/>
      <dgm:t>
        <a:bodyPr/>
        <a:lstStyle/>
        <a:p>
          <a:r>
            <a:rPr lang="en-US" b="1" dirty="0">
              <a:solidFill>
                <a:schemeClr val="bg1"/>
              </a:solidFill>
              <a:latin typeface="Calibri" panose="020F0502020204030204" pitchFamily="34" charset="0"/>
              <a:cs typeface="Calibri" panose="020F0502020204030204" pitchFamily="34" charset="0"/>
            </a:rPr>
            <a:t>Is located on the Columbus campus</a:t>
          </a:r>
        </a:p>
      </dgm:t>
    </dgm:pt>
    <dgm:pt modelId="{ED750058-008B-4153-99A0-5AE0C48D9A26}" type="parTrans" cxnId="{176F9046-5043-4FBB-BF31-9A4503DDE8A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A7C28656-CA11-4A1F-8ED1-30249561D82B}" type="sibTrans" cxnId="{176F9046-5043-4FBB-BF31-9A4503DDE8A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C06455B-CD7F-4778-8705-2226DD531C74}">
      <dgm:prSet/>
      <dgm:spPr/>
      <dgm:t>
        <a:bodyPr/>
        <a:lstStyle/>
        <a:p>
          <a:r>
            <a:rPr lang="en-US" b="1" dirty="0">
              <a:solidFill>
                <a:schemeClr val="bg1"/>
              </a:solidFill>
              <a:latin typeface="Calibri" panose="020F0502020204030204" pitchFamily="34" charset="0"/>
              <a:cs typeface="Calibri" panose="020F0502020204030204" pitchFamily="34" charset="0"/>
            </a:rPr>
            <a:t>Requires completion of 37 credit hours for the Medical Assisting  Certificate Program</a:t>
          </a:r>
        </a:p>
      </dgm:t>
    </dgm:pt>
    <dgm:pt modelId="{E62A8492-2229-414D-A22C-2AC691E3BD63}" type="parTrans" cxnId="{6C50AD2C-98ED-4DF2-B5E1-C2ACC3F903FB}">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9DEBDDB-9B82-4DF3-A701-F2209E6EFA28}" type="sibTrans" cxnId="{6C50AD2C-98ED-4DF2-B5E1-C2ACC3F903FB}">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03177A3-E84D-46F9-80CB-575B2715B438}">
      <dgm:prSet/>
      <dgm:spPr/>
      <dgm:t>
        <a:bodyPr/>
        <a:lstStyle/>
        <a:p>
          <a:r>
            <a:rPr lang="en-US" b="1" dirty="0">
              <a:solidFill>
                <a:schemeClr val="bg1"/>
              </a:solidFill>
              <a:latin typeface="Calibri" panose="020F0502020204030204" pitchFamily="34" charset="0"/>
              <a:cs typeface="Calibri" panose="020F0502020204030204" pitchFamily="34" charset="0"/>
            </a:rPr>
            <a:t>Requires completion of 62 credit hours for the ATS degree, Medical Assisting Technology </a:t>
          </a:r>
        </a:p>
      </dgm:t>
    </dgm:pt>
    <dgm:pt modelId="{3B44C0FB-B7A7-4883-B197-000B2175F2F0}" type="parTrans" cxnId="{5F54F1D8-928B-4161-80E4-5387D38334BE}">
      <dgm:prSet/>
      <dgm:spPr/>
      <dgm:t>
        <a:bodyPr/>
        <a:lstStyle/>
        <a:p>
          <a:endParaRPr lang="en-US" b="1">
            <a:solidFill>
              <a:schemeClr val="bg1"/>
            </a:solidFill>
          </a:endParaRPr>
        </a:p>
      </dgm:t>
    </dgm:pt>
    <dgm:pt modelId="{410AD9BE-07A6-4197-AA60-E6DA8F534A8F}" type="sibTrans" cxnId="{5F54F1D8-928B-4161-80E4-5387D38334BE}">
      <dgm:prSet/>
      <dgm:spPr/>
      <dgm:t>
        <a:bodyPr/>
        <a:lstStyle/>
        <a:p>
          <a:endParaRPr lang="en-US" b="1">
            <a:solidFill>
              <a:schemeClr val="bg1"/>
            </a:solidFill>
          </a:endParaRPr>
        </a:p>
      </dgm:t>
    </dgm:pt>
    <dgm:pt modelId="{1441F937-6B77-40C8-8161-11DCCB701F04}" type="pres">
      <dgm:prSet presAssocID="{B8040289-65F9-4431-B3C7-B4C035FD8504}" presName="linear" presStyleCnt="0">
        <dgm:presLayoutVars>
          <dgm:animLvl val="lvl"/>
          <dgm:resizeHandles val="exact"/>
        </dgm:presLayoutVars>
      </dgm:prSet>
      <dgm:spPr/>
    </dgm:pt>
    <dgm:pt modelId="{C5EE03AC-9DE7-48D1-838F-B9E35E526895}" type="pres">
      <dgm:prSet presAssocID="{B814E82E-6E1A-4EBB-BEA5-1FB7BE5DAAD7}" presName="parentText" presStyleLbl="node1" presStyleIdx="0" presStyleCnt="8">
        <dgm:presLayoutVars>
          <dgm:chMax val="0"/>
          <dgm:bulletEnabled val="1"/>
        </dgm:presLayoutVars>
      </dgm:prSet>
      <dgm:spPr/>
    </dgm:pt>
    <dgm:pt modelId="{32A33446-1EE0-49DC-AFB4-7A760FC460D8}" type="pres">
      <dgm:prSet presAssocID="{5A20109E-0138-4FA7-AE52-AC1FADFBC83A}" presName="spacer" presStyleCnt="0"/>
      <dgm:spPr/>
    </dgm:pt>
    <dgm:pt modelId="{29E5DE5C-5F05-45B5-BC98-91CA51DC0CC4}" type="pres">
      <dgm:prSet presAssocID="{CCDBA43C-7A7D-4E5F-9AE8-604DAE50A7FD}" presName="parentText" presStyleLbl="node1" presStyleIdx="1" presStyleCnt="8">
        <dgm:presLayoutVars>
          <dgm:chMax val="0"/>
          <dgm:bulletEnabled val="1"/>
        </dgm:presLayoutVars>
      </dgm:prSet>
      <dgm:spPr/>
    </dgm:pt>
    <dgm:pt modelId="{B1E0A4B5-BCE2-44C9-81D5-77C82B5A76B8}" type="pres">
      <dgm:prSet presAssocID="{BE2AC331-5922-492A-9DC5-14B603752BD0}" presName="spacer" presStyleCnt="0"/>
      <dgm:spPr/>
    </dgm:pt>
    <dgm:pt modelId="{3B034613-0E08-4FEB-BB34-C5FF85D66BB0}" type="pres">
      <dgm:prSet presAssocID="{9A71EF2B-E50E-409F-AA73-F69E94047DEE}" presName="parentText" presStyleLbl="node1" presStyleIdx="2" presStyleCnt="8">
        <dgm:presLayoutVars>
          <dgm:chMax val="0"/>
          <dgm:bulletEnabled val="1"/>
        </dgm:presLayoutVars>
      </dgm:prSet>
      <dgm:spPr/>
    </dgm:pt>
    <dgm:pt modelId="{E714ABBC-F785-4816-9124-E351916339D7}" type="pres">
      <dgm:prSet presAssocID="{4E453824-178C-43CF-B31C-A71FD17F0DEA}" presName="spacer" presStyleCnt="0"/>
      <dgm:spPr/>
    </dgm:pt>
    <dgm:pt modelId="{C0144BFF-9682-4475-B1F3-C79F3F8B4FD4}" type="pres">
      <dgm:prSet presAssocID="{EA0F5470-93E1-4D94-A2A9-D6B051EBAC71}" presName="parentText" presStyleLbl="node1" presStyleIdx="3" presStyleCnt="8">
        <dgm:presLayoutVars>
          <dgm:chMax val="0"/>
          <dgm:bulletEnabled val="1"/>
        </dgm:presLayoutVars>
      </dgm:prSet>
      <dgm:spPr/>
    </dgm:pt>
    <dgm:pt modelId="{4935119E-560F-42DE-9012-154DEECC196D}" type="pres">
      <dgm:prSet presAssocID="{B8ECC065-44A4-46F6-85B1-02666BF17886}" presName="spacer" presStyleCnt="0"/>
      <dgm:spPr/>
    </dgm:pt>
    <dgm:pt modelId="{2CA6FA0D-B55F-49D8-8065-58848D2DE464}" type="pres">
      <dgm:prSet presAssocID="{ED2FAFD7-FAEA-47C2-BCDA-BADA38AC0370}" presName="parentText" presStyleLbl="node1" presStyleIdx="4" presStyleCnt="8">
        <dgm:presLayoutVars>
          <dgm:chMax val="0"/>
          <dgm:bulletEnabled val="1"/>
        </dgm:presLayoutVars>
      </dgm:prSet>
      <dgm:spPr/>
    </dgm:pt>
    <dgm:pt modelId="{38149A8D-85FA-4319-8BC9-D7835D1B807C}" type="pres">
      <dgm:prSet presAssocID="{BA608849-3D54-435D-97DD-71E21717FA9D}" presName="spacer" presStyleCnt="0"/>
      <dgm:spPr/>
    </dgm:pt>
    <dgm:pt modelId="{5C404B21-C668-49F5-9AA0-23032FDE53B7}" type="pres">
      <dgm:prSet presAssocID="{98A6E467-2D41-4A48-B535-98BB064FECD7}" presName="parentText" presStyleLbl="node1" presStyleIdx="5" presStyleCnt="8">
        <dgm:presLayoutVars>
          <dgm:chMax val="0"/>
          <dgm:bulletEnabled val="1"/>
        </dgm:presLayoutVars>
      </dgm:prSet>
      <dgm:spPr/>
    </dgm:pt>
    <dgm:pt modelId="{AE443A6B-5A51-4BE1-8C1A-F99983D45DB3}" type="pres">
      <dgm:prSet presAssocID="{A7C28656-CA11-4A1F-8ED1-30249561D82B}" presName="spacer" presStyleCnt="0"/>
      <dgm:spPr/>
    </dgm:pt>
    <dgm:pt modelId="{6CF6C65A-CAF5-452A-A98D-081CE23F9B77}" type="pres">
      <dgm:prSet presAssocID="{9C06455B-CD7F-4778-8705-2226DD531C74}" presName="parentText" presStyleLbl="node1" presStyleIdx="6" presStyleCnt="8">
        <dgm:presLayoutVars>
          <dgm:chMax val="0"/>
          <dgm:bulletEnabled val="1"/>
        </dgm:presLayoutVars>
      </dgm:prSet>
      <dgm:spPr/>
    </dgm:pt>
    <dgm:pt modelId="{CF30DA38-0D15-4895-99DC-4F45E289CA36}" type="pres">
      <dgm:prSet presAssocID="{99DEBDDB-9B82-4DF3-A701-F2209E6EFA28}" presName="spacer" presStyleCnt="0"/>
      <dgm:spPr/>
    </dgm:pt>
    <dgm:pt modelId="{1E2903C2-A1A8-421A-B754-23E0AA2F665D}" type="pres">
      <dgm:prSet presAssocID="{B03177A3-E84D-46F9-80CB-575B2715B438}" presName="parentText" presStyleLbl="node1" presStyleIdx="7" presStyleCnt="8" custLinFactNeighborX="-100" custLinFactNeighborY="-8634">
        <dgm:presLayoutVars>
          <dgm:chMax val="0"/>
          <dgm:bulletEnabled val="1"/>
        </dgm:presLayoutVars>
      </dgm:prSet>
      <dgm:spPr/>
    </dgm:pt>
  </dgm:ptLst>
  <dgm:cxnLst>
    <dgm:cxn modelId="{6348F20F-FD42-414A-82AC-580116CF6051}" type="presOf" srcId="{98A6E467-2D41-4A48-B535-98BB064FECD7}" destId="{5C404B21-C668-49F5-9AA0-23032FDE53B7}" srcOrd="0" destOrd="0" presId="urn:microsoft.com/office/officeart/2005/8/layout/vList2"/>
    <dgm:cxn modelId="{D986D315-2706-4A5F-88DD-1F5A3C8CB653}" type="presOf" srcId="{9C06455B-CD7F-4778-8705-2226DD531C74}" destId="{6CF6C65A-CAF5-452A-A98D-081CE23F9B77}" srcOrd="0" destOrd="0" presId="urn:microsoft.com/office/officeart/2005/8/layout/vList2"/>
    <dgm:cxn modelId="{6C50AD2C-98ED-4DF2-B5E1-C2ACC3F903FB}" srcId="{B8040289-65F9-4431-B3C7-B4C035FD8504}" destId="{9C06455B-CD7F-4778-8705-2226DD531C74}" srcOrd="6" destOrd="0" parTransId="{E62A8492-2229-414D-A22C-2AC691E3BD63}" sibTransId="{99DEBDDB-9B82-4DF3-A701-F2209E6EFA28}"/>
    <dgm:cxn modelId="{0C3F7B3E-E955-4F85-B082-FCBD112A5261}" srcId="{B8040289-65F9-4431-B3C7-B4C035FD8504}" destId="{EA0F5470-93E1-4D94-A2A9-D6B051EBAC71}" srcOrd="3" destOrd="0" parTransId="{96759E3E-2BFE-4103-AE76-0E28C3A519DC}" sibTransId="{B8ECC065-44A4-46F6-85B1-02666BF17886}"/>
    <dgm:cxn modelId="{03976C45-D9EB-486E-9E3E-003BFA7DC436}" type="presOf" srcId="{B8040289-65F9-4431-B3C7-B4C035FD8504}" destId="{1441F937-6B77-40C8-8161-11DCCB701F04}" srcOrd="0" destOrd="0" presId="urn:microsoft.com/office/officeart/2005/8/layout/vList2"/>
    <dgm:cxn modelId="{176F9046-5043-4FBB-BF31-9A4503DDE8A8}" srcId="{B8040289-65F9-4431-B3C7-B4C035FD8504}" destId="{98A6E467-2D41-4A48-B535-98BB064FECD7}" srcOrd="5" destOrd="0" parTransId="{ED750058-008B-4153-99A0-5AE0C48D9A26}" sibTransId="{A7C28656-CA11-4A1F-8ED1-30249561D82B}"/>
    <dgm:cxn modelId="{8F9C3C4D-6430-4705-BE0A-01B5F041FD89}" type="presOf" srcId="{EA0F5470-93E1-4D94-A2A9-D6B051EBAC71}" destId="{C0144BFF-9682-4475-B1F3-C79F3F8B4FD4}" srcOrd="0" destOrd="0" presId="urn:microsoft.com/office/officeart/2005/8/layout/vList2"/>
    <dgm:cxn modelId="{3C856C7C-443D-4F30-9CBD-5D90931E3E34}" type="presOf" srcId="{B814E82E-6E1A-4EBB-BEA5-1FB7BE5DAAD7}" destId="{C5EE03AC-9DE7-48D1-838F-B9E35E526895}" srcOrd="0" destOrd="0" presId="urn:microsoft.com/office/officeart/2005/8/layout/vList2"/>
    <dgm:cxn modelId="{04598580-1041-47E4-8478-4A5479137646}" srcId="{B8040289-65F9-4431-B3C7-B4C035FD8504}" destId="{CCDBA43C-7A7D-4E5F-9AE8-604DAE50A7FD}" srcOrd="1" destOrd="0" parTransId="{5811ED5D-731B-4002-9CCC-ED2EE4FEA893}" sibTransId="{BE2AC331-5922-492A-9DC5-14B603752BD0}"/>
    <dgm:cxn modelId="{19093D8D-D83D-460F-863B-28A71669FCB6}" type="presOf" srcId="{9A71EF2B-E50E-409F-AA73-F69E94047DEE}" destId="{3B034613-0E08-4FEB-BB34-C5FF85D66BB0}" srcOrd="0" destOrd="0" presId="urn:microsoft.com/office/officeart/2005/8/layout/vList2"/>
    <dgm:cxn modelId="{A482FD8D-2F25-4A13-8B69-660582DBE7B4}" type="presOf" srcId="{ED2FAFD7-FAEA-47C2-BCDA-BADA38AC0370}" destId="{2CA6FA0D-B55F-49D8-8065-58848D2DE464}" srcOrd="0" destOrd="0" presId="urn:microsoft.com/office/officeart/2005/8/layout/vList2"/>
    <dgm:cxn modelId="{C0BC388F-FD3A-482B-90ED-950397BE0E2B}" type="presOf" srcId="{B03177A3-E84D-46F9-80CB-575B2715B438}" destId="{1E2903C2-A1A8-421A-B754-23E0AA2F665D}" srcOrd="0" destOrd="0" presId="urn:microsoft.com/office/officeart/2005/8/layout/vList2"/>
    <dgm:cxn modelId="{D37D4CB9-23D2-4D96-91AE-53B996A0D09A}" srcId="{B8040289-65F9-4431-B3C7-B4C035FD8504}" destId="{B814E82E-6E1A-4EBB-BEA5-1FB7BE5DAAD7}" srcOrd="0" destOrd="0" parTransId="{A37799EC-AF52-4987-94B6-7D65DBCAC706}" sibTransId="{5A20109E-0138-4FA7-AE52-AC1FADFBC83A}"/>
    <dgm:cxn modelId="{377010D2-BC56-40E5-96A4-BE6A8C23ABEC}" srcId="{B8040289-65F9-4431-B3C7-B4C035FD8504}" destId="{ED2FAFD7-FAEA-47C2-BCDA-BADA38AC0370}" srcOrd="4" destOrd="0" parTransId="{32B85FB4-DA95-45F8-8638-D6B539AC79DD}" sibTransId="{BA608849-3D54-435D-97DD-71E21717FA9D}"/>
    <dgm:cxn modelId="{5F54F1D8-928B-4161-80E4-5387D38334BE}" srcId="{B8040289-65F9-4431-B3C7-B4C035FD8504}" destId="{B03177A3-E84D-46F9-80CB-575B2715B438}" srcOrd="7" destOrd="0" parTransId="{3B44C0FB-B7A7-4883-B197-000B2175F2F0}" sibTransId="{410AD9BE-07A6-4197-AA60-E6DA8F534A8F}"/>
    <dgm:cxn modelId="{9AD5C3E6-38BF-400D-8B78-5DC65BE26C00}" srcId="{B8040289-65F9-4431-B3C7-B4C035FD8504}" destId="{9A71EF2B-E50E-409F-AA73-F69E94047DEE}" srcOrd="2" destOrd="0" parTransId="{0057F26A-511B-4A55-87B5-E907F96F5551}" sibTransId="{4E453824-178C-43CF-B31C-A71FD17F0DEA}"/>
    <dgm:cxn modelId="{6D4B66EB-670B-4BEB-B510-87A263C82187}" type="presOf" srcId="{CCDBA43C-7A7D-4E5F-9AE8-604DAE50A7FD}" destId="{29E5DE5C-5F05-45B5-BC98-91CA51DC0CC4}" srcOrd="0" destOrd="0" presId="urn:microsoft.com/office/officeart/2005/8/layout/vList2"/>
    <dgm:cxn modelId="{28584C59-1738-4D48-8932-7E2835C51C60}" type="presParOf" srcId="{1441F937-6B77-40C8-8161-11DCCB701F04}" destId="{C5EE03AC-9DE7-48D1-838F-B9E35E526895}" srcOrd="0" destOrd="0" presId="urn:microsoft.com/office/officeart/2005/8/layout/vList2"/>
    <dgm:cxn modelId="{27B9C9BB-FABB-4238-9E82-FE5F1BFE4C87}" type="presParOf" srcId="{1441F937-6B77-40C8-8161-11DCCB701F04}" destId="{32A33446-1EE0-49DC-AFB4-7A760FC460D8}" srcOrd="1" destOrd="0" presId="urn:microsoft.com/office/officeart/2005/8/layout/vList2"/>
    <dgm:cxn modelId="{913CC5C6-0DEA-4EAE-846A-E4312FB4FBCA}" type="presParOf" srcId="{1441F937-6B77-40C8-8161-11DCCB701F04}" destId="{29E5DE5C-5F05-45B5-BC98-91CA51DC0CC4}" srcOrd="2" destOrd="0" presId="urn:microsoft.com/office/officeart/2005/8/layout/vList2"/>
    <dgm:cxn modelId="{707D9644-E501-49B8-87B7-55E35606E6B4}" type="presParOf" srcId="{1441F937-6B77-40C8-8161-11DCCB701F04}" destId="{B1E0A4B5-BCE2-44C9-81D5-77C82B5A76B8}" srcOrd="3" destOrd="0" presId="urn:microsoft.com/office/officeart/2005/8/layout/vList2"/>
    <dgm:cxn modelId="{2060F743-2E8F-4F1A-B78A-C2BD19F20D83}" type="presParOf" srcId="{1441F937-6B77-40C8-8161-11DCCB701F04}" destId="{3B034613-0E08-4FEB-BB34-C5FF85D66BB0}" srcOrd="4" destOrd="0" presId="urn:microsoft.com/office/officeart/2005/8/layout/vList2"/>
    <dgm:cxn modelId="{352F76CF-AD7A-47AE-9AB5-890F03CBF434}" type="presParOf" srcId="{1441F937-6B77-40C8-8161-11DCCB701F04}" destId="{E714ABBC-F785-4816-9124-E351916339D7}" srcOrd="5" destOrd="0" presId="urn:microsoft.com/office/officeart/2005/8/layout/vList2"/>
    <dgm:cxn modelId="{1DB9BDED-E0C7-4D14-A98C-A90119EE6D42}" type="presParOf" srcId="{1441F937-6B77-40C8-8161-11DCCB701F04}" destId="{C0144BFF-9682-4475-B1F3-C79F3F8B4FD4}" srcOrd="6" destOrd="0" presId="urn:microsoft.com/office/officeart/2005/8/layout/vList2"/>
    <dgm:cxn modelId="{74D233FF-03D0-490C-9ECC-E3CFE8A715F2}" type="presParOf" srcId="{1441F937-6B77-40C8-8161-11DCCB701F04}" destId="{4935119E-560F-42DE-9012-154DEECC196D}" srcOrd="7" destOrd="0" presId="urn:microsoft.com/office/officeart/2005/8/layout/vList2"/>
    <dgm:cxn modelId="{A852285B-3E36-40A3-96C6-1F5D7F1149CC}" type="presParOf" srcId="{1441F937-6B77-40C8-8161-11DCCB701F04}" destId="{2CA6FA0D-B55F-49D8-8065-58848D2DE464}" srcOrd="8" destOrd="0" presId="urn:microsoft.com/office/officeart/2005/8/layout/vList2"/>
    <dgm:cxn modelId="{EA2D1203-367C-46E4-92E3-E7FA05591A7D}" type="presParOf" srcId="{1441F937-6B77-40C8-8161-11DCCB701F04}" destId="{38149A8D-85FA-4319-8BC9-D7835D1B807C}" srcOrd="9" destOrd="0" presId="urn:microsoft.com/office/officeart/2005/8/layout/vList2"/>
    <dgm:cxn modelId="{CE1474C0-A6D2-4DDF-9717-29CD4F28C559}" type="presParOf" srcId="{1441F937-6B77-40C8-8161-11DCCB701F04}" destId="{5C404B21-C668-49F5-9AA0-23032FDE53B7}" srcOrd="10" destOrd="0" presId="urn:microsoft.com/office/officeart/2005/8/layout/vList2"/>
    <dgm:cxn modelId="{994AFEE9-F93C-4D5B-BB4A-6D6BBBC0DDCE}" type="presParOf" srcId="{1441F937-6B77-40C8-8161-11DCCB701F04}" destId="{AE443A6B-5A51-4BE1-8C1A-F99983D45DB3}" srcOrd="11" destOrd="0" presId="urn:microsoft.com/office/officeart/2005/8/layout/vList2"/>
    <dgm:cxn modelId="{B12F5844-A7AD-4511-9DC7-6DDDD1BFEB22}" type="presParOf" srcId="{1441F937-6B77-40C8-8161-11DCCB701F04}" destId="{6CF6C65A-CAF5-452A-A98D-081CE23F9B77}" srcOrd="12" destOrd="0" presId="urn:microsoft.com/office/officeart/2005/8/layout/vList2"/>
    <dgm:cxn modelId="{D2F47F8A-EFED-44EC-BE2A-14255148C6D4}" type="presParOf" srcId="{1441F937-6B77-40C8-8161-11DCCB701F04}" destId="{CF30DA38-0D15-4895-99DC-4F45E289CA36}" srcOrd="13" destOrd="0" presId="urn:microsoft.com/office/officeart/2005/8/layout/vList2"/>
    <dgm:cxn modelId="{876C284E-0CC9-420C-9A3E-E03D338B7DA0}" type="presParOf" srcId="{1441F937-6B77-40C8-8161-11DCCB701F04}" destId="{1E2903C2-A1A8-421A-B754-23E0AA2F665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4919E1-A44D-4749-BD5F-5EDE4209136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1B2C7B-C5C2-4099-A38A-E54BD76C43DA}">
      <dgm:prSet/>
      <dgm:spPr/>
      <dgm:t>
        <a:bodyPr/>
        <a:lstStyle/>
        <a:p>
          <a:pPr>
            <a:lnSpc>
              <a:spcPct val="100000"/>
            </a:lnSpc>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medical health record  </a:t>
          </a:r>
        </a:p>
      </dgm:t>
    </dgm:pt>
    <dgm:pt modelId="{E47C8479-A094-43A1-9005-22519C38BBB2}" type="parTrans" cxnId="{5F560748-8206-4CFE-B3AA-1D74ECD7B4FC}">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4336CF78-584D-4F2F-8245-C64DF6890248}" type="sibTrans" cxnId="{5F560748-8206-4CFE-B3AA-1D74ECD7B4FC}">
      <dgm:prSet phldrT="01"/>
      <dgm:spPr/>
      <dgm:t>
        <a:bodyPr/>
        <a:lstStyle/>
        <a:p>
          <a:endPar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AA7FC34F-C48A-4B46-84F8-D1CC115E658E}">
      <dgm:prSet/>
      <dgm:spPr/>
      <dgm:t>
        <a:bodyPr/>
        <a:lstStyle/>
        <a:p>
          <a:pPr>
            <a:lnSpc>
              <a:spcPct val="100000"/>
            </a:lnSpc>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background check </a:t>
          </a:r>
        </a:p>
      </dgm:t>
    </dgm:pt>
    <dgm:pt modelId="{96EFCE3C-92EC-44BB-A1DC-FFD1920FDF89}" type="parTrans" cxnId="{252E0757-1DFE-4A23-A196-B619F5698A39}">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8ED7561-3178-4F4E-9B03-0984DAF326AC}" type="sibTrans" cxnId="{252E0757-1DFE-4A23-A196-B619F5698A39}">
      <dgm:prSet phldrT="02"/>
      <dgm:spPr/>
      <dgm:t>
        <a:bodyPr/>
        <a:lstStyle/>
        <a:p>
          <a:endPar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D4DFF54A-32A2-4478-A298-485D121907CC}">
      <dgm:prSet/>
      <dgm:spPr/>
      <dgm:t>
        <a:bodyPr/>
        <a:lstStyle/>
        <a:p>
          <a:pPr>
            <a:lnSpc>
              <a:spcPct val="100000"/>
            </a:lnSpc>
            <a:defRPr cap="all"/>
          </a:pPr>
          <a:r>
            <a:rPr lang="en-US" b="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drug screen</a:t>
          </a:r>
        </a:p>
      </dgm:t>
    </dgm:pt>
    <dgm:pt modelId="{D8069F32-A7DF-4BC0-8235-9210C0E35171}" type="parTrans" cxnId="{26B700A9-2579-4757-A3E2-9EA54678D6C7}">
      <dgm:prSet/>
      <dgm:spPr/>
      <dgm:t>
        <a:bodyPr/>
        <a:lstStyle/>
        <a:p>
          <a:endParaRPr lang="en-US"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F3E6B1D-6AAC-4487-AC7F-85663B55EA67}" type="sibTrans" cxnId="{26B700A9-2579-4757-A3E2-9EA54678D6C7}">
      <dgm:prSet phldrT="03"/>
      <dgm:spPr/>
      <dgm:t>
        <a:bodyPr/>
        <a:lstStyle/>
        <a:p>
          <a:endParaRPr lang="en-US" b="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C409F015-839C-43FA-91F6-0C04FDB7973C}" type="pres">
      <dgm:prSet presAssocID="{014919E1-A44D-4749-BD5F-5EDE42091360}" presName="root" presStyleCnt="0">
        <dgm:presLayoutVars>
          <dgm:dir/>
          <dgm:resizeHandles val="exact"/>
        </dgm:presLayoutVars>
      </dgm:prSet>
      <dgm:spPr/>
    </dgm:pt>
    <dgm:pt modelId="{9F9C46B5-D7F4-4446-8DEF-55E4B5B65F27}" type="pres">
      <dgm:prSet presAssocID="{F51B2C7B-C5C2-4099-A38A-E54BD76C43DA}" presName="compNode" presStyleCnt="0"/>
      <dgm:spPr/>
    </dgm:pt>
    <dgm:pt modelId="{7795C155-2B11-4F70-BF5B-AA40BD95D864}" type="pres">
      <dgm:prSet presAssocID="{F51B2C7B-C5C2-4099-A38A-E54BD76C43DA}" presName="iconBgRect" presStyleLbl="bgShp" presStyleIdx="0" presStyleCnt="3"/>
      <dgm:spPr>
        <a:prstGeom prst="round2DiagRect">
          <a:avLst>
            <a:gd name="adj1" fmla="val 29727"/>
            <a:gd name="adj2" fmla="val 0"/>
          </a:avLst>
        </a:prstGeom>
      </dgm:spPr>
    </dgm:pt>
    <dgm:pt modelId="{95DE384A-CDF0-4F96-9406-E7653DF2742B}" type="pres">
      <dgm:prSet presAssocID="{F51B2C7B-C5C2-4099-A38A-E54BD76C43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4BB2C260-AE2A-40ED-8BDE-5C1DAD0531DC}" type="pres">
      <dgm:prSet presAssocID="{F51B2C7B-C5C2-4099-A38A-E54BD76C43DA}" presName="spaceRect" presStyleCnt="0"/>
      <dgm:spPr/>
    </dgm:pt>
    <dgm:pt modelId="{D31CC971-35E5-4661-ACCA-C4513986EF44}" type="pres">
      <dgm:prSet presAssocID="{F51B2C7B-C5C2-4099-A38A-E54BD76C43DA}" presName="textRect" presStyleLbl="revTx" presStyleIdx="0" presStyleCnt="3">
        <dgm:presLayoutVars>
          <dgm:chMax val="1"/>
          <dgm:chPref val="1"/>
        </dgm:presLayoutVars>
      </dgm:prSet>
      <dgm:spPr/>
    </dgm:pt>
    <dgm:pt modelId="{7AC60026-ABD7-4B0C-AB67-4A2932E3D344}" type="pres">
      <dgm:prSet presAssocID="{4336CF78-584D-4F2F-8245-C64DF6890248}" presName="sibTrans" presStyleCnt="0"/>
      <dgm:spPr/>
    </dgm:pt>
    <dgm:pt modelId="{DCBFFB8B-4AA5-43BA-A121-4578D8EBDFEB}" type="pres">
      <dgm:prSet presAssocID="{AA7FC34F-C48A-4B46-84F8-D1CC115E658E}" presName="compNode" presStyleCnt="0"/>
      <dgm:spPr/>
    </dgm:pt>
    <dgm:pt modelId="{0FA75CF5-DE4E-46F7-8940-79BDF1502411}" type="pres">
      <dgm:prSet presAssocID="{AA7FC34F-C48A-4B46-84F8-D1CC115E658E}" presName="iconBgRect" presStyleLbl="bgShp" presStyleIdx="1" presStyleCnt="3"/>
      <dgm:spPr>
        <a:prstGeom prst="round2DiagRect">
          <a:avLst>
            <a:gd name="adj1" fmla="val 29727"/>
            <a:gd name="adj2" fmla="val 0"/>
          </a:avLst>
        </a:prstGeom>
      </dgm:spPr>
    </dgm:pt>
    <dgm:pt modelId="{E3943521-CF84-4CD5-A468-15F2D719E570}" type="pres">
      <dgm:prSet presAssocID="{AA7FC34F-C48A-4B46-84F8-D1CC115E65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4EDE74A-335C-49FE-B4CB-8689FEF5C39B}" type="pres">
      <dgm:prSet presAssocID="{AA7FC34F-C48A-4B46-84F8-D1CC115E658E}" presName="spaceRect" presStyleCnt="0"/>
      <dgm:spPr/>
    </dgm:pt>
    <dgm:pt modelId="{40AC51B4-8E91-4187-B9C7-ACB59C0B88CF}" type="pres">
      <dgm:prSet presAssocID="{AA7FC34F-C48A-4B46-84F8-D1CC115E658E}" presName="textRect" presStyleLbl="revTx" presStyleIdx="1" presStyleCnt="3">
        <dgm:presLayoutVars>
          <dgm:chMax val="1"/>
          <dgm:chPref val="1"/>
        </dgm:presLayoutVars>
      </dgm:prSet>
      <dgm:spPr/>
    </dgm:pt>
    <dgm:pt modelId="{E43BAFF9-4225-4806-A66F-6210B3307BC0}" type="pres">
      <dgm:prSet presAssocID="{F8ED7561-3178-4F4E-9B03-0984DAF326AC}" presName="sibTrans" presStyleCnt="0"/>
      <dgm:spPr/>
    </dgm:pt>
    <dgm:pt modelId="{E292EC7E-7EE8-44A0-BD8A-BA68FA3034ED}" type="pres">
      <dgm:prSet presAssocID="{D4DFF54A-32A2-4478-A298-485D121907CC}" presName="compNode" presStyleCnt="0"/>
      <dgm:spPr/>
    </dgm:pt>
    <dgm:pt modelId="{B5F571C6-29AA-4193-8A75-A4C4D546E891}" type="pres">
      <dgm:prSet presAssocID="{D4DFF54A-32A2-4478-A298-485D121907CC}" presName="iconBgRect" presStyleLbl="bgShp" presStyleIdx="2" presStyleCnt="3"/>
      <dgm:spPr>
        <a:prstGeom prst="round2DiagRect">
          <a:avLst>
            <a:gd name="adj1" fmla="val 29727"/>
            <a:gd name="adj2" fmla="val 0"/>
          </a:avLst>
        </a:prstGeom>
      </dgm:spPr>
    </dgm:pt>
    <dgm:pt modelId="{8C2F76D5-CDEE-4539-A78C-9B487EF18836}" type="pres">
      <dgm:prSet presAssocID="{D4DFF54A-32A2-4478-A298-485D121907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3D300373-E475-4004-A770-458CEA4F8A40}" type="pres">
      <dgm:prSet presAssocID="{D4DFF54A-32A2-4478-A298-485D121907CC}" presName="spaceRect" presStyleCnt="0"/>
      <dgm:spPr/>
    </dgm:pt>
    <dgm:pt modelId="{06E50016-A2EA-4565-B8F0-3E75BDA0BE98}" type="pres">
      <dgm:prSet presAssocID="{D4DFF54A-32A2-4478-A298-485D121907CC}" presName="textRect" presStyleLbl="revTx" presStyleIdx="2" presStyleCnt="3">
        <dgm:presLayoutVars>
          <dgm:chMax val="1"/>
          <dgm:chPref val="1"/>
        </dgm:presLayoutVars>
      </dgm:prSet>
      <dgm:spPr/>
    </dgm:pt>
  </dgm:ptLst>
  <dgm:cxnLst>
    <dgm:cxn modelId="{F23A1517-FA76-4E3F-BB2F-0532CD16C8C5}" type="presOf" srcId="{AA7FC34F-C48A-4B46-84F8-D1CC115E658E}" destId="{40AC51B4-8E91-4187-B9C7-ACB59C0B88CF}" srcOrd="0" destOrd="0" presId="urn:microsoft.com/office/officeart/2018/5/layout/IconLeafLabelList"/>
    <dgm:cxn modelId="{5F560748-8206-4CFE-B3AA-1D74ECD7B4FC}" srcId="{014919E1-A44D-4749-BD5F-5EDE42091360}" destId="{F51B2C7B-C5C2-4099-A38A-E54BD76C43DA}" srcOrd="0" destOrd="0" parTransId="{E47C8479-A094-43A1-9005-22519C38BBB2}" sibTransId="{4336CF78-584D-4F2F-8245-C64DF6890248}"/>
    <dgm:cxn modelId="{252E0757-1DFE-4A23-A196-B619F5698A39}" srcId="{014919E1-A44D-4749-BD5F-5EDE42091360}" destId="{AA7FC34F-C48A-4B46-84F8-D1CC115E658E}" srcOrd="1" destOrd="0" parTransId="{96EFCE3C-92EC-44BB-A1DC-FFD1920FDF89}" sibTransId="{F8ED7561-3178-4F4E-9B03-0984DAF326AC}"/>
    <dgm:cxn modelId="{DFDFCA91-2A7A-4F2E-955A-0CF21A28B641}" type="presOf" srcId="{F51B2C7B-C5C2-4099-A38A-E54BD76C43DA}" destId="{D31CC971-35E5-4661-ACCA-C4513986EF44}" srcOrd="0" destOrd="0" presId="urn:microsoft.com/office/officeart/2018/5/layout/IconLeafLabelList"/>
    <dgm:cxn modelId="{26B700A9-2579-4757-A3E2-9EA54678D6C7}" srcId="{014919E1-A44D-4749-BD5F-5EDE42091360}" destId="{D4DFF54A-32A2-4478-A298-485D121907CC}" srcOrd="2" destOrd="0" parTransId="{D8069F32-A7DF-4BC0-8235-9210C0E35171}" sibTransId="{2F3E6B1D-6AAC-4487-AC7F-85663B55EA67}"/>
    <dgm:cxn modelId="{C6C3CACC-0630-40F3-AC57-16E360E1D6F9}" type="presOf" srcId="{D4DFF54A-32A2-4478-A298-485D121907CC}" destId="{06E50016-A2EA-4565-B8F0-3E75BDA0BE98}" srcOrd="0" destOrd="0" presId="urn:microsoft.com/office/officeart/2018/5/layout/IconLeafLabelList"/>
    <dgm:cxn modelId="{2713FFCF-36D8-45F1-9A27-BCC843DE07C4}" type="presOf" srcId="{014919E1-A44D-4749-BD5F-5EDE42091360}" destId="{C409F015-839C-43FA-91F6-0C04FDB7973C}" srcOrd="0" destOrd="0" presId="urn:microsoft.com/office/officeart/2018/5/layout/IconLeafLabelList"/>
    <dgm:cxn modelId="{FB462D73-3E99-4B2F-AD3B-E9AB834D66F2}" type="presParOf" srcId="{C409F015-839C-43FA-91F6-0C04FDB7973C}" destId="{9F9C46B5-D7F4-4446-8DEF-55E4B5B65F27}" srcOrd="0" destOrd="0" presId="urn:microsoft.com/office/officeart/2018/5/layout/IconLeafLabelList"/>
    <dgm:cxn modelId="{8B72B10B-3813-4CF3-B3FE-CBFFD8179513}" type="presParOf" srcId="{9F9C46B5-D7F4-4446-8DEF-55E4B5B65F27}" destId="{7795C155-2B11-4F70-BF5B-AA40BD95D864}" srcOrd="0" destOrd="0" presId="urn:microsoft.com/office/officeart/2018/5/layout/IconLeafLabelList"/>
    <dgm:cxn modelId="{65050AB4-2FF5-4FCD-8CD0-FE5EE9E981F2}" type="presParOf" srcId="{9F9C46B5-D7F4-4446-8DEF-55E4B5B65F27}" destId="{95DE384A-CDF0-4F96-9406-E7653DF2742B}" srcOrd="1" destOrd="0" presId="urn:microsoft.com/office/officeart/2018/5/layout/IconLeafLabelList"/>
    <dgm:cxn modelId="{1B1FB943-C97A-441B-992B-6952E40E4FB9}" type="presParOf" srcId="{9F9C46B5-D7F4-4446-8DEF-55E4B5B65F27}" destId="{4BB2C260-AE2A-40ED-8BDE-5C1DAD0531DC}" srcOrd="2" destOrd="0" presId="urn:microsoft.com/office/officeart/2018/5/layout/IconLeafLabelList"/>
    <dgm:cxn modelId="{D3096AC1-AAA3-4AFE-8F60-6BDCD7BF8E30}" type="presParOf" srcId="{9F9C46B5-D7F4-4446-8DEF-55E4B5B65F27}" destId="{D31CC971-35E5-4661-ACCA-C4513986EF44}" srcOrd="3" destOrd="0" presId="urn:microsoft.com/office/officeart/2018/5/layout/IconLeafLabelList"/>
    <dgm:cxn modelId="{925ED632-14D4-4D16-B5CC-B191EB9E234A}" type="presParOf" srcId="{C409F015-839C-43FA-91F6-0C04FDB7973C}" destId="{7AC60026-ABD7-4B0C-AB67-4A2932E3D344}" srcOrd="1" destOrd="0" presId="urn:microsoft.com/office/officeart/2018/5/layout/IconLeafLabelList"/>
    <dgm:cxn modelId="{7FE5481D-A2EB-4411-80E8-60E44C5BA9C1}" type="presParOf" srcId="{C409F015-839C-43FA-91F6-0C04FDB7973C}" destId="{DCBFFB8B-4AA5-43BA-A121-4578D8EBDFEB}" srcOrd="2" destOrd="0" presId="urn:microsoft.com/office/officeart/2018/5/layout/IconLeafLabelList"/>
    <dgm:cxn modelId="{5ADBDC10-7A3E-4278-B821-F2E67F3FD301}" type="presParOf" srcId="{DCBFFB8B-4AA5-43BA-A121-4578D8EBDFEB}" destId="{0FA75CF5-DE4E-46F7-8940-79BDF1502411}" srcOrd="0" destOrd="0" presId="urn:microsoft.com/office/officeart/2018/5/layout/IconLeafLabelList"/>
    <dgm:cxn modelId="{D75E9957-0B3A-4443-8F21-52EB5C21C267}" type="presParOf" srcId="{DCBFFB8B-4AA5-43BA-A121-4578D8EBDFEB}" destId="{E3943521-CF84-4CD5-A468-15F2D719E570}" srcOrd="1" destOrd="0" presId="urn:microsoft.com/office/officeart/2018/5/layout/IconLeafLabelList"/>
    <dgm:cxn modelId="{99873948-5D72-4487-9F9F-99A5083DBB49}" type="presParOf" srcId="{DCBFFB8B-4AA5-43BA-A121-4578D8EBDFEB}" destId="{A4EDE74A-335C-49FE-B4CB-8689FEF5C39B}" srcOrd="2" destOrd="0" presId="urn:microsoft.com/office/officeart/2018/5/layout/IconLeafLabelList"/>
    <dgm:cxn modelId="{95FC50CC-65E9-485B-AF88-5B384F9DB382}" type="presParOf" srcId="{DCBFFB8B-4AA5-43BA-A121-4578D8EBDFEB}" destId="{40AC51B4-8E91-4187-B9C7-ACB59C0B88CF}" srcOrd="3" destOrd="0" presId="urn:microsoft.com/office/officeart/2018/5/layout/IconLeafLabelList"/>
    <dgm:cxn modelId="{8E5DC2CC-9883-49A9-9CC9-922046C18112}" type="presParOf" srcId="{C409F015-839C-43FA-91F6-0C04FDB7973C}" destId="{E43BAFF9-4225-4806-A66F-6210B3307BC0}" srcOrd="3" destOrd="0" presId="urn:microsoft.com/office/officeart/2018/5/layout/IconLeafLabelList"/>
    <dgm:cxn modelId="{AF3EC232-9087-4DAA-846B-572216129213}" type="presParOf" srcId="{C409F015-839C-43FA-91F6-0C04FDB7973C}" destId="{E292EC7E-7EE8-44A0-BD8A-BA68FA3034ED}" srcOrd="4" destOrd="0" presId="urn:microsoft.com/office/officeart/2018/5/layout/IconLeafLabelList"/>
    <dgm:cxn modelId="{8D29FB93-0869-4059-9762-53F7F0147FBA}" type="presParOf" srcId="{E292EC7E-7EE8-44A0-BD8A-BA68FA3034ED}" destId="{B5F571C6-29AA-4193-8A75-A4C4D546E891}" srcOrd="0" destOrd="0" presId="urn:microsoft.com/office/officeart/2018/5/layout/IconLeafLabelList"/>
    <dgm:cxn modelId="{03F220DE-8F4A-4AB2-B907-453168DF2C36}" type="presParOf" srcId="{E292EC7E-7EE8-44A0-BD8A-BA68FA3034ED}" destId="{8C2F76D5-CDEE-4539-A78C-9B487EF18836}" srcOrd="1" destOrd="0" presId="urn:microsoft.com/office/officeart/2018/5/layout/IconLeafLabelList"/>
    <dgm:cxn modelId="{E258F706-AE5F-461B-8761-5541FF5D8CD9}" type="presParOf" srcId="{E292EC7E-7EE8-44A0-BD8A-BA68FA3034ED}" destId="{3D300373-E475-4004-A770-458CEA4F8A40}" srcOrd="2" destOrd="0" presId="urn:microsoft.com/office/officeart/2018/5/layout/IconLeafLabelList"/>
    <dgm:cxn modelId="{7CBCE593-54C5-48CC-BA2C-D8EFDC2B89B9}" type="presParOf" srcId="{E292EC7E-7EE8-44A0-BD8A-BA68FA3034ED}" destId="{06E50016-A2EA-4565-B8F0-3E75BDA0BE9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B2D265-8E00-4D58-BA50-2E93D5FD5E56}"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5993B242-8A70-425B-ACD4-8F50DA993921}">
      <dgm:prSet custT="1"/>
      <dgm:spPr/>
      <dgm:t>
        <a:bodyPr/>
        <a:lstStyle/>
        <a:p>
          <a:pPr>
            <a:lnSpc>
              <a:spcPct val="100000"/>
            </a:lnSpc>
          </a:pPr>
          <a:r>
            <a:rPr lang="en-US" sz="1800" dirty="0">
              <a:latin typeface="Calibri" panose="020F0502020204030204" pitchFamily="34" charset="0"/>
              <a:cs typeface="Calibri" panose="020F0502020204030204" pitchFamily="34" charset="0"/>
            </a:rPr>
            <a:t>To receive transfer credit for a course taken at another educational institution, a student must first, be accepted to Columbus State Community College, and second, submit an official transcript of the course work taken at another college.  All official transcripts are evaluated by the Credit Coordinator of the Office of Student Records and Registration for transcript credit. If credit is granted, a “K” will appear on the transcript as the grade for the course. Transcript credit is not used in determining the grade point average.</a:t>
          </a:r>
        </a:p>
      </dgm:t>
    </dgm:pt>
    <dgm:pt modelId="{E789054F-3258-456B-B820-C18197501E4F}" type="parTrans" cxnId="{38DE0B85-29E2-45DE-9D1D-BF5D852B4122}">
      <dgm:prSet/>
      <dgm:spPr/>
      <dgm:t>
        <a:bodyPr/>
        <a:lstStyle/>
        <a:p>
          <a:endParaRPr lang="en-US"/>
        </a:p>
      </dgm:t>
    </dgm:pt>
    <dgm:pt modelId="{DE0A5EAC-28B5-4673-A1E4-C9BF37C8951C}" type="sibTrans" cxnId="{38DE0B85-29E2-45DE-9D1D-BF5D852B4122}">
      <dgm:prSet/>
      <dgm:spPr/>
      <dgm:t>
        <a:bodyPr/>
        <a:lstStyle/>
        <a:p>
          <a:endParaRPr lang="en-US"/>
        </a:p>
      </dgm:t>
    </dgm:pt>
    <dgm:pt modelId="{1335FFA4-A290-4398-B35E-66BFFE29DB2A}" type="pres">
      <dgm:prSet presAssocID="{77B2D265-8E00-4D58-BA50-2E93D5FD5E56}" presName="root" presStyleCnt="0">
        <dgm:presLayoutVars>
          <dgm:dir/>
          <dgm:resizeHandles val="exact"/>
        </dgm:presLayoutVars>
      </dgm:prSet>
      <dgm:spPr/>
    </dgm:pt>
    <dgm:pt modelId="{FFDB4416-AFA2-4837-B488-C19217C5B7B2}" type="pres">
      <dgm:prSet presAssocID="{77B2D265-8E00-4D58-BA50-2E93D5FD5E56}" presName="container" presStyleCnt="0">
        <dgm:presLayoutVars>
          <dgm:dir/>
          <dgm:resizeHandles val="exact"/>
        </dgm:presLayoutVars>
      </dgm:prSet>
      <dgm:spPr/>
    </dgm:pt>
    <dgm:pt modelId="{3BA6B335-8810-43A4-8BF2-93274D7996E6}" type="pres">
      <dgm:prSet presAssocID="{5993B242-8A70-425B-ACD4-8F50DA993921}" presName="compNode" presStyleCnt="0"/>
      <dgm:spPr/>
    </dgm:pt>
    <dgm:pt modelId="{4A333B20-1A06-4E63-9CBB-FE317CDAEA57}" type="pres">
      <dgm:prSet presAssocID="{5993B242-8A70-425B-ACD4-8F50DA993921}" presName="iconBgRect" presStyleLbl="bgShp" presStyleIdx="0" presStyleCnt="1" custLinFactNeighborX="-63240" custLinFactNeighborY="1790"/>
      <dgm:spPr/>
    </dgm:pt>
    <dgm:pt modelId="{4A585BAF-BF8D-4B75-982B-BEAAAA374B4C}" type="pres">
      <dgm:prSet presAssocID="{5993B242-8A70-425B-ACD4-8F50DA993921}" presName="iconRect" presStyleLbl="node1" presStyleIdx="0" presStyleCnt="1" custLinFactNeighborX="-56917" custLinFactNeighborY="-6179"/>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14D7B74-7B6E-4320-AED8-44ACFCA6EE84}" type="pres">
      <dgm:prSet presAssocID="{5993B242-8A70-425B-ACD4-8F50DA993921}" presName="spaceRect" presStyleCnt="0"/>
      <dgm:spPr/>
    </dgm:pt>
    <dgm:pt modelId="{CE658E21-0A44-4A90-9608-07F177B1CF99}" type="pres">
      <dgm:prSet presAssocID="{5993B242-8A70-425B-ACD4-8F50DA993921}" presName="textRect" presStyleLbl="revTx" presStyleIdx="0" presStyleCnt="1" custScaleX="157789">
        <dgm:presLayoutVars>
          <dgm:chMax val="1"/>
          <dgm:chPref val="1"/>
        </dgm:presLayoutVars>
      </dgm:prSet>
      <dgm:spPr/>
    </dgm:pt>
  </dgm:ptLst>
  <dgm:cxnLst>
    <dgm:cxn modelId="{B2542641-B9CE-4ADD-9838-76954BF03E10}" type="presOf" srcId="{77B2D265-8E00-4D58-BA50-2E93D5FD5E56}" destId="{1335FFA4-A290-4398-B35E-66BFFE29DB2A}" srcOrd="0" destOrd="0" presId="urn:microsoft.com/office/officeart/2018/2/layout/IconCircleList"/>
    <dgm:cxn modelId="{6B569E51-FEDB-456F-9E07-D49C5D368A28}" type="presOf" srcId="{5993B242-8A70-425B-ACD4-8F50DA993921}" destId="{CE658E21-0A44-4A90-9608-07F177B1CF99}" srcOrd="0" destOrd="0" presId="urn:microsoft.com/office/officeart/2018/2/layout/IconCircleList"/>
    <dgm:cxn modelId="{38DE0B85-29E2-45DE-9D1D-BF5D852B4122}" srcId="{77B2D265-8E00-4D58-BA50-2E93D5FD5E56}" destId="{5993B242-8A70-425B-ACD4-8F50DA993921}" srcOrd="0" destOrd="0" parTransId="{E789054F-3258-456B-B820-C18197501E4F}" sibTransId="{DE0A5EAC-28B5-4673-A1E4-C9BF37C8951C}"/>
    <dgm:cxn modelId="{53BC91FA-31DC-4471-9E71-F5FBCFD3A983}" type="presParOf" srcId="{1335FFA4-A290-4398-B35E-66BFFE29DB2A}" destId="{FFDB4416-AFA2-4837-B488-C19217C5B7B2}" srcOrd="0" destOrd="0" presId="urn:microsoft.com/office/officeart/2018/2/layout/IconCircleList"/>
    <dgm:cxn modelId="{C79F2210-2048-4DF2-885C-8C6A8307BFE4}" type="presParOf" srcId="{FFDB4416-AFA2-4837-B488-C19217C5B7B2}" destId="{3BA6B335-8810-43A4-8BF2-93274D7996E6}" srcOrd="0" destOrd="0" presId="urn:microsoft.com/office/officeart/2018/2/layout/IconCircleList"/>
    <dgm:cxn modelId="{EA3F75B5-A52A-4697-81BB-B8A72336D110}" type="presParOf" srcId="{3BA6B335-8810-43A4-8BF2-93274D7996E6}" destId="{4A333B20-1A06-4E63-9CBB-FE317CDAEA57}" srcOrd="0" destOrd="0" presId="urn:microsoft.com/office/officeart/2018/2/layout/IconCircleList"/>
    <dgm:cxn modelId="{A301AE32-CF9A-48BE-A0BD-CDAABFFE6CF6}" type="presParOf" srcId="{3BA6B335-8810-43A4-8BF2-93274D7996E6}" destId="{4A585BAF-BF8D-4B75-982B-BEAAAA374B4C}" srcOrd="1" destOrd="0" presId="urn:microsoft.com/office/officeart/2018/2/layout/IconCircleList"/>
    <dgm:cxn modelId="{5F2A44D2-69C8-4679-8887-540B5823ACEE}" type="presParOf" srcId="{3BA6B335-8810-43A4-8BF2-93274D7996E6}" destId="{114D7B74-7B6E-4320-AED8-44ACFCA6EE84}" srcOrd="2" destOrd="0" presId="urn:microsoft.com/office/officeart/2018/2/layout/IconCircleList"/>
    <dgm:cxn modelId="{0BC35E9D-8186-43E2-9558-0C0FEDDCA0C5}" type="presParOf" srcId="{3BA6B335-8810-43A4-8BF2-93274D7996E6}" destId="{CE658E21-0A44-4A90-9608-07F177B1CF9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49B5A-2836-48D5-B80A-B5A6C25FB922}">
      <dsp:nvSpPr>
        <dsp:cNvPr id="0" name=""/>
        <dsp:cNvSpPr/>
      </dsp:nvSpPr>
      <dsp:spPr>
        <a:xfrm>
          <a:off x="2654" y="215882"/>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EKGs, Holter Monitors, Injections</a:t>
          </a:r>
        </a:p>
      </dsp:txBody>
      <dsp:txXfrm>
        <a:off x="2654" y="215882"/>
        <a:ext cx="1437027" cy="862216"/>
      </dsp:txXfrm>
    </dsp:sp>
    <dsp:sp modelId="{C4C9C6BF-6D41-4F45-9C8C-C55910A9CFFD}">
      <dsp:nvSpPr>
        <dsp:cNvPr id="0" name=""/>
        <dsp:cNvSpPr/>
      </dsp:nvSpPr>
      <dsp:spPr>
        <a:xfrm>
          <a:off x="1583384" y="215882"/>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Phlebotomy</a:t>
          </a:r>
        </a:p>
      </dsp:txBody>
      <dsp:txXfrm>
        <a:off x="1583384" y="215882"/>
        <a:ext cx="1437027" cy="862216"/>
      </dsp:txXfrm>
    </dsp:sp>
    <dsp:sp modelId="{D4482CBB-7096-4788-9580-D39BDAE54379}">
      <dsp:nvSpPr>
        <dsp:cNvPr id="0" name=""/>
        <dsp:cNvSpPr/>
      </dsp:nvSpPr>
      <dsp:spPr>
        <a:xfrm>
          <a:off x="3164114" y="215882"/>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CLIA-Waived Lab Tests</a:t>
          </a:r>
        </a:p>
      </dsp:txBody>
      <dsp:txXfrm>
        <a:off x="3164114" y="215882"/>
        <a:ext cx="1437027" cy="862216"/>
      </dsp:txXfrm>
    </dsp:sp>
    <dsp:sp modelId="{E2545C9E-4197-4DAA-A4A9-4FE5D769A8B5}">
      <dsp:nvSpPr>
        <dsp:cNvPr id="0" name=""/>
        <dsp:cNvSpPr/>
      </dsp:nvSpPr>
      <dsp:spPr>
        <a:xfrm>
          <a:off x="4744844" y="215882"/>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Patient Education &amp; Triage</a:t>
          </a:r>
        </a:p>
      </dsp:txBody>
      <dsp:txXfrm>
        <a:off x="4744844" y="215882"/>
        <a:ext cx="1437027" cy="862216"/>
      </dsp:txXfrm>
    </dsp:sp>
    <dsp:sp modelId="{DAA6E79A-8E62-4E72-85DE-447C9F8AE983}">
      <dsp:nvSpPr>
        <dsp:cNvPr id="0" name=""/>
        <dsp:cNvSpPr/>
      </dsp:nvSpPr>
      <dsp:spPr>
        <a:xfrm>
          <a:off x="6325574" y="215882"/>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Pulmonary Function Testing</a:t>
          </a:r>
        </a:p>
      </dsp:txBody>
      <dsp:txXfrm>
        <a:off x="6325574" y="215882"/>
        <a:ext cx="1437027" cy="862216"/>
      </dsp:txXfrm>
    </dsp:sp>
    <dsp:sp modelId="{4348CA16-B9DD-49EC-9955-2EB58B9B4C49}">
      <dsp:nvSpPr>
        <dsp:cNvPr id="0" name=""/>
        <dsp:cNvSpPr/>
      </dsp:nvSpPr>
      <dsp:spPr>
        <a:xfrm>
          <a:off x="2654" y="1221801"/>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Scheduling Outpatient Testing</a:t>
          </a:r>
        </a:p>
      </dsp:txBody>
      <dsp:txXfrm>
        <a:off x="2654" y="1221801"/>
        <a:ext cx="1437027" cy="862216"/>
      </dsp:txXfrm>
    </dsp:sp>
    <dsp:sp modelId="{64118B88-1A9F-4956-A0DA-C7B06B50A349}">
      <dsp:nvSpPr>
        <dsp:cNvPr id="0" name=""/>
        <dsp:cNvSpPr/>
      </dsp:nvSpPr>
      <dsp:spPr>
        <a:xfrm>
          <a:off x="1583384" y="1221801"/>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cap="none">
              <a:latin typeface="Calibri" panose="020F0502020204030204" pitchFamily="34" charset="0"/>
              <a:cs typeface="Calibri" panose="020F0502020204030204" pitchFamily="34" charset="0"/>
            </a:rPr>
            <a:t>Assisting with Minor Surgeries</a:t>
          </a:r>
        </a:p>
      </dsp:txBody>
      <dsp:txXfrm>
        <a:off x="1583384" y="1221801"/>
        <a:ext cx="1437027" cy="862216"/>
      </dsp:txXfrm>
    </dsp:sp>
    <dsp:sp modelId="{AC68D107-A48E-455E-BBE1-53FE2A99B732}">
      <dsp:nvSpPr>
        <dsp:cNvPr id="0" name=""/>
        <dsp:cNvSpPr/>
      </dsp:nvSpPr>
      <dsp:spPr>
        <a:xfrm>
          <a:off x="3164114" y="1221801"/>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cap="none">
              <a:latin typeface="Calibri" panose="020F0502020204030204" pitchFamily="34" charset="0"/>
              <a:cs typeface="Calibri" panose="020F0502020204030204" pitchFamily="34" charset="0"/>
            </a:rPr>
            <a:t>Wound Care &amp; Suture Removal</a:t>
          </a:r>
        </a:p>
      </dsp:txBody>
      <dsp:txXfrm>
        <a:off x="3164114" y="1221801"/>
        <a:ext cx="1437027" cy="862216"/>
      </dsp:txXfrm>
    </dsp:sp>
    <dsp:sp modelId="{DACDCA85-59BC-4807-8417-5666BEBB217C}">
      <dsp:nvSpPr>
        <dsp:cNvPr id="0" name=""/>
        <dsp:cNvSpPr/>
      </dsp:nvSpPr>
      <dsp:spPr>
        <a:xfrm>
          <a:off x="4744844" y="1221801"/>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Vital Signs, Height and Weight (all ages)</a:t>
          </a:r>
        </a:p>
      </dsp:txBody>
      <dsp:txXfrm>
        <a:off x="4744844" y="1221801"/>
        <a:ext cx="1437027" cy="862216"/>
      </dsp:txXfrm>
    </dsp:sp>
    <dsp:sp modelId="{5B091C03-41D7-4996-AB5E-574C411F87EF}">
      <dsp:nvSpPr>
        <dsp:cNvPr id="0" name=""/>
        <dsp:cNvSpPr/>
      </dsp:nvSpPr>
      <dsp:spPr>
        <a:xfrm>
          <a:off x="6325574" y="1221801"/>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Vision &amp; Hearing Screenings</a:t>
          </a:r>
        </a:p>
      </dsp:txBody>
      <dsp:txXfrm>
        <a:off x="6325574" y="1221801"/>
        <a:ext cx="1437027" cy="862216"/>
      </dsp:txXfrm>
    </dsp:sp>
    <dsp:sp modelId="{7BE70884-4402-4E6B-AD1A-66F5C6939C21}">
      <dsp:nvSpPr>
        <dsp:cNvPr id="0" name=""/>
        <dsp:cNvSpPr/>
      </dsp:nvSpPr>
      <dsp:spPr>
        <a:xfrm>
          <a:off x="1583384" y="2227720"/>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Medication Reconciliations </a:t>
          </a:r>
        </a:p>
      </dsp:txBody>
      <dsp:txXfrm>
        <a:off x="1583384" y="2227720"/>
        <a:ext cx="1437027" cy="862216"/>
      </dsp:txXfrm>
    </dsp:sp>
    <dsp:sp modelId="{E983BA3F-9ED3-4E0D-9F3F-2ACFB5C603C6}">
      <dsp:nvSpPr>
        <dsp:cNvPr id="0" name=""/>
        <dsp:cNvSpPr/>
      </dsp:nvSpPr>
      <dsp:spPr>
        <a:xfrm>
          <a:off x="3164114" y="2227720"/>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Assisting with Pap &amp; Pelvic Examinations</a:t>
          </a:r>
        </a:p>
      </dsp:txBody>
      <dsp:txXfrm>
        <a:off x="3164114" y="2227720"/>
        <a:ext cx="1437027" cy="862216"/>
      </dsp:txXfrm>
    </dsp:sp>
    <dsp:sp modelId="{B116F75D-4221-4CAF-8932-127EE20769CF}">
      <dsp:nvSpPr>
        <dsp:cNvPr id="0" name=""/>
        <dsp:cNvSpPr/>
      </dsp:nvSpPr>
      <dsp:spPr>
        <a:xfrm>
          <a:off x="4744844" y="2227720"/>
          <a:ext cx="1437027" cy="8622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defRPr cap="all"/>
          </a:pPr>
          <a:r>
            <a:rPr lang="en-US" sz="1500" kern="1200" cap="none">
              <a:latin typeface="Calibri" panose="020F0502020204030204" pitchFamily="34" charset="0"/>
              <a:cs typeface="Calibri" panose="020F0502020204030204" pitchFamily="34" charset="0"/>
            </a:rPr>
            <a:t>Sterilization of Instruments</a:t>
          </a:r>
        </a:p>
      </dsp:txBody>
      <dsp:txXfrm>
        <a:off x="4744844" y="2227720"/>
        <a:ext cx="1437027" cy="86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A16C3-A4A8-410D-95EA-CB1B7F89AB00}">
      <dsp:nvSpPr>
        <dsp:cNvPr id="0" name=""/>
        <dsp:cNvSpPr/>
      </dsp:nvSpPr>
      <dsp:spPr>
        <a:xfrm>
          <a:off x="332431" y="689"/>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Maintaining Medical Records</a:t>
          </a:r>
        </a:p>
      </dsp:txBody>
      <dsp:txXfrm>
        <a:off x="332431" y="689"/>
        <a:ext cx="1651254" cy="990752"/>
      </dsp:txXfrm>
    </dsp:sp>
    <dsp:sp modelId="{BD804D7F-565B-43F9-8D2E-781C995747A7}">
      <dsp:nvSpPr>
        <dsp:cNvPr id="0" name=""/>
        <dsp:cNvSpPr/>
      </dsp:nvSpPr>
      <dsp:spPr>
        <a:xfrm>
          <a:off x="2148810" y="689"/>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Patient Service (think customer service but cooler)</a:t>
          </a:r>
        </a:p>
      </dsp:txBody>
      <dsp:txXfrm>
        <a:off x="2148810" y="689"/>
        <a:ext cx="1651254" cy="990752"/>
      </dsp:txXfrm>
    </dsp:sp>
    <dsp:sp modelId="{2BB1540F-EBC0-456F-A658-99CC82C2E970}">
      <dsp:nvSpPr>
        <dsp:cNvPr id="0" name=""/>
        <dsp:cNvSpPr/>
      </dsp:nvSpPr>
      <dsp:spPr>
        <a:xfrm>
          <a:off x="3965190" y="689"/>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Scheduling Appointments</a:t>
          </a:r>
        </a:p>
      </dsp:txBody>
      <dsp:txXfrm>
        <a:off x="3965190" y="689"/>
        <a:ext cx="1651254" cy="990752"/>
      </dsp:txXfrm>
    </dsp:sp>
    <dsp:sp modelId="{E4469A69-AB71-4AE5-B42C-705A2BADE66A}">
      <dsp:nvSpPr>
        <dsp:cNvPr id="0" name=""/>
        <dsp:cNvSpPr/>
      </dsp:nvSpPr>
      <dsp:spPr>
        <a:xfrm>
          <a:off x="5781570" y="689"/>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Arranging Patient Hospitalization and Surgeries</a:t>
          </a:r>
        </a:p>
      </dsp:txBody>
      <dsp:txXfrm>
        <a:off x="5781570" y="689"/>
        <a:ext cx="1651254" cy="990752"/>
      </dsp:txXfrm>
    </dsp:sp>
    <dsp:sp modelId="{3F8C3A38-C788-433E-AACD-B1F970DA704D}">
      <dsp:nvSpPr>
        <dsp:cNvPr id="0" name=""/>
        <dsp:cNvSpPr/>
      </dsp:nvSpPr>
      <dsp:spPr>
        <a:xfrm>
          <a:off x="332431" y="1156567"/>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Telephone Management</a:t>
          </a:r>
        </a:p>
      </dsp:txBody>
      <dsp:txXfrm>
        <a:off x="332431" y="1156567"/>
        <a:ext cx="1651254" cy="990752"/>
      </dsp:txXfrm>
    </dsp:sp>
    <dsp:sp modelId="{FD155B83-D12E-4867-813D-94F411E84CA4}">
      <dsp:nvSpPr>
        <dsp:cNvPr id="0" name=""/>
        <dsp:cNvSpPr/>
      </dsp:nvSpPr>
      <dsp:spPr>
        <a:xfrm>
          <a:off x="2148810" y="1156567"/>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Maintaining Supplies </a:t>
          </a:r>
        </a:p>
      </dsp:txBody>
      <dsp:txXfrm>
        <a:off x="2148810" y="1156567"/>
        <a:ext cx="1651254" cy="990752"/>
      </dsp:txXfrm>
    </dsp:sp>
    <dsp:sp modelId="{FC03C76A-DD7A-4E18-AE1B-6B15FC96262F}">
      <dsp:nvSpPr>
        <dsp:cNvPr id="0" name=""/>
        <dsp:cNvSpPr/>
      </dsp:nvSpPr>
      <dsp:spPr>
        <a:xfrm>
          <a:off x="3965190" y="1156567"/>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ICD-10 &amp; CPT Coding Procedures</a:t>
          </a:r>
        </a:p>
      </dsp:txBody>
      <dsp:txXfrm>
        <a:off x="3965190" y="1156567"/>
        <a:ext cx="1651254" cy="990752"/>
      </dsp:txXfrm>
    </dsp:sp>
    <dsp:sp modelId="{756F9FE7-BAF8-40D6-818A-FA20D00F719C}">
      <dsp:nvSpPr>
        <dsp:cNvPr id="0" name=""/>
        <dsp:cNvSpPr/>
      </dsp:nvSpPr>
      <dsp:spPr>
        <a:xfrm>
          <a:off x="5781570" y="1156567"/>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Filing Insurance Forms/Claims</a:t>
          </a:r>
        </a:p>
      </dsp:txBody>
      <dsp:txXfrm>
        <a:off x="5781570" y="1156567"/>
        <a:ext cx="1651254" cy="990752"/>
      </dsp:txXfrm>
    </dsp:sp>
    <dsp:sp modelId="{DD05984B-349D-49CA-A16E-86D970D39985}">
      <dsp:nvSpPr>
        <dsp:cNvPr id="0" name=""/>
        <dsp:cNvSpPr/>
      </dsp:nvSpPr>
      <dsp:spPr>
        <a:xfrm>
          <a:off x="1240620" y="2312445"/>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Sorting And Filing Mail</a:t>
          </a:r>
        </a:p>
      </dsp:txBody>
      <dsp:txXfrm>
        <a:off x="1240620" y="2312445"/>
        <a:ext cx="1651254" cy="990752"/>
      </dsp:txXfrm>
    </dsp:sp>
    <dsp:sp modelId="{9C6FD4C1-C581-49B0-896A-4BE8991A2B9C}">
      <dsp:nvSpPr>
        <dsp:cNvPr id="0" name=""/>
        <dsp:cNvSpPr/>
      </dsp:nvSpPr>
      <dsp:spPr>
        <a:xfrm>
          <a:off x="3057000" y="2312445"/>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effectLst/>
              <a:latin typeface="Calibri" panose="020F0502020204030204" pitchFamily="34" charset="0"/>
              <a:cs typeface="Calibri" panose="020F0502020204030204" pitchFamily="34" charset="0"/>
            </a:rPr>
            <a:t>Electronic Medical Records (EMR)</a:t>
          </a:r>
        </a:p>
      </dsp:txBody>
      <dsp:txXfrm>
        <a:off x="3057000" y="2312445"/>
        <a:ext cx="1651254" cy="990752"/>
      </dsp:txXfrm>
    </dsp:sp>
    <dsp:sp modelId="{F11A9067-E20D-4E95-B061-EDD9F81BC4D0}">
      <dsp:nvSpPr>
        <dsp:cNvPr id="0" name=""/>
        <dsp:cNvSpPr/>
      </dsp:nvSpPr>
      <dsp:spPr>
        <a:xfrm>
          <a:off x="4873380" y="2312445"/>
          <a:ext cx="1651254" cy="990752"/>
        </a:xfrm>
        <a:prstGeom prst="rect">
          <a:avLst/>
        </a:prstGeom>
        <a:gradFill rotWithShape="0">
          <a:gsLst>
            <a:gs pos="0">
              <a:schemeClr val="accent1">
                <a:hueOff val="0"/>
                <a:satOff val="0"/>
                <a:lumOff val="0"/>
                <a:alphaOff val="0"/>
                <a:tint val="94000"/>
                <a:satMod val="100000"/>
                <a:lumMod val="104000"/>
              </a:schemeClr>
            </a:gs>
            <a:gs pos="69000">
              <a:schemeClr val="accent1">
                <a:hueOff val="0"/>
                <a:satOff val="0"/>
                <a:lumOff val="0"/>
                <a:alphaOff val="0"/>
                <a:shade val="86000"/>
                <a:satMod val="130000"/>
                <a:lumMod val="102000"/>
              </a:schemeClr>
            </a:gs>
            <a:gs pos="100000">
              <a:schemeClr val="accent1">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rPr>
            <a:t>Opening/Closing Office</a:t>
          </a:r>
        </a:p>
      </dsp:txBody>
      <dsp:txXfrm>
        <a:off x="4873380" y="2312445"/>
        <a:ext cx="1651254" cy="990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AB653-6D4C-4911-B9E0-281652F8367E}">
      <dsp:nvSpPr>
        <dsp:cNvPr id="0" name=""/>
        <dsp:cNvSpPr/>
      </dsp:nvSpPr>
      <dsp:spPr>
        <a:xfrm>
          <a:off x="-19306"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AE0A6-E0F0-4E43-AD07-908F7C40AEC4}">
      <dsp:nvSpPr>
        <dsp:cNvPr id="0" name=""/>
        <dsp:cNvSpPr/>
      </dsp:nvSpPr>
      <dsp:spPr>
        <a:xfrm>
          <a:off x="223357"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Employment of Medical Assistants is expected to grow 15 percent by  2033 </a:t>
          </a:r>
        </a:p>
      </dsp:txBody>
      <dsp:txXfrm>
        <a:off x="263976" y="368520"/>
        <a:ext cx="2102740" cy="1305588"/>
      </dsp:txXfrm>
    </dsp:sp>
    <dsp:sp modelId="{B1CDDEAE-BA14-49D0-B332-EEA2C42AA4D6}">
      <dsp:nvSpPr>
        <dsp:cNvPr id="0" name=""/>
        <dsp:cNvSpPr/>
      </dsp:nvSpPr>
      <dsp:spPr>
        <a:xfrm>
          <a:off x="2590792"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8C325-F798-406A-86CC-3554D795374B}">
      <dsp:nvSpPr>
        <dsp:cNvPr id="0" name=""/>
        <dsp:cNvSpPr/>
      </dsp:nvSpPr>
      <dsp:spPr>
        <a:xfrm>
          <a:off x="2833456"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anose="020F0502020204030204" pitchFamily="34" charset="0"/>
              <a:cs typeface="Calibri" panose="020F0502020204030204" pitchFamily="34" charset="0"/>
            </a:rPr>
            <a:t>One of the fastest growing occupations in the country. U.S. Bureau of Labor Statistics: “About 119,800 openings for medical assistants are projected each year, on average.”</a:t>
          </a:r>
        </a:p>
      </dsp:txBody>
      <dsp:txXfrm>
        <a:off x="2874075" y="368520"/>
        <a:ext cx="2102740" cy="1305588"/>
      </dsp:txXfrm>
    </dsp:sp>
    <dsp:sp modelId="{559C8300-EE29-44B6-8C6B-DBB9885E3577}">
      <dsp:nvSpPr>
        <dsp:cNvPr id="0" name=""/>
        <dsp:cNvSpPr/>
      </dsp:nvSpPr>
      <dsp:spPr>
        <a:xfrm>
          <a:off x="5181607" y="97370"/>
          <a:ext cx="2183978" cy="1386826"/>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DE1FF-EB55-4CAD-8C0A-5E58E7A230EA}">
      <dsp:nvSpPr>
        <dsp:cNvPr id="0" name=""/>
        <dsp:cNvSpPr/>
      </dsp:nvSpPr>
      <dsp:spPr>
        <a:xfrm>
          <a:off x="5424271" y="327901"/>
          <a:ext cx="2183978" cy="13868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Calibri" panose="020F0502020204030204" pitchFamily="34" charset="0"/>
              <a:cs typeface="Calibri" panose="020F0502020204030204" pitchFamily="34" charset="0"/>
            </a:rPr>
            <a:t>The median annual wage for medical assistants is $42,000 according to the U.S. Bureau of Labor Statistics. These are starting wages.</a:t>
          </a:r>
          <a:endParaRPr lang="en-US" sz="1200" kern="1200" dirty="0">
            <a:latin typeface="Calibri" panose="020F0502020204030204" pitchFamily="34" charset="0"/>
            <a:cs typeface="Calibri" panose="020F0502020204030204" pitchFamily="34" charset="0"/>
          </a:endParaRPr>
        </a:p>
      </dsp:txBody>
      <dsp:txXfrm>
        <a:off x="5464890" y="368520"/>
        <a:ext cx="2102740" cy="1305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D3AA7-6E90-44E4-B080-CD47F6916428}">
      <dsp:nvSpPr>
        <dsp:cNvPr id="0" name=""/>
        <dsp:cNvSpPr/>
      </dsp:nvSpPr>
      <dsp:spPr>
        <a:xfrm>
          <a:off x="0" y="180318"/>
          <a:ext cx="4764618" cy="33345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panose="020F0502020204030204" pitchFamily="34" charset="0"/>
              <a:cs typeface="Calibri" panose="020F0502020204030204" pitchFamily="34" charset="0"/>
            </a:rPr>
            <a:t>The CSCC Medical Assisting certificate program is accredited by the </a:t>
          </a:r>
          <a:r>
            <a:rPr lang="en-US" sz="2500" i="0" kern="1200">
              <a:latin typeface="Calibri" panose="020F0502020204030204" pitchFamily="34" charset="0"/>
              <a:cs typeface="Calibri" panose="020F0502020204030204" pitchFamily="34" charset="0"/>
            </a:rPr>
            <a:t>Commission on Accreditation of Allied Health Education Programs (CAAHEP) </a:t>
          </a:r>
          <a:r>
            <a:rPr lang="en-US" sz="2500" kern="1200">
              <a:latin typeface="Calibri" panose="020F0502020204030204" pitchFamily="34" charset="0"/>
              <a:cs typeface="Calibri" panose="020F0502020204030204" pitchFamily="34" charset="0"/>
            </a:rPr>
            <a:t>upon the recommendation of the Medical Assisting Education Review Board (MAERB).</a:t>
          </a:r>
        </a:p>
      </dsp:txBody>
      <dsp:txXfrm>
        <a:off x="162777" y="343095"/>
        <a:ext cx="4439064" cy="3008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2049D-2585-4941-B172-F1F5124B8CFB}">
      <dsp:nvSpPr>
        <dsp:cNvPr id="0" name=""/>
        <dsp:cNvSpPr/>
      </dsp:nvSpPr>
      <dsp:spPr>
        <a:xfrm>
          <a:off x="0" y="180922"/>
          <a:ext cx="4443413" cy="1391715"/>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kern="1200" cap="none" dirty="0">
              <a:solidFill>
                <a:schemeClr val="bg1"/>
              </a:solidFill>
              <a:latin typeface="Calibri" panose="020F0502020204030204" pitchFamily="34" charset="0"/>
              <a:cs typeface="Calibri" panose="020F0502020204030204" pitchFamily="34" charset="0"/>
            </a:rPr>
            <a:t>CSCC was awarded approval from the Ohio Board of Regents to implement a Medical Assisting (MAT) program in 1996. The college began accepting candidates for the associates degree June 1996.</a:t>
          </a:r>
        </a:p>
      </dsp:txBody>
      <dsp:txXfrm>
        <a:off x="67938" y="248860"/>
        <a:ext cx="4307537" cy="1255839"/>
      </dsp:txXfrm>
    </dsp:sp>
    <dsp:sp modelId="{ADE7325D-CDAE-46B0-9425-79B2D276BCB7}">
      <dsp:nvSpPr>
        <dsp:cNvPr id="0" name=""/>
        <dsp:cNvSpPr/>
      </dsp:nvSpPr>
      <dsp:spPr>
        <a:xfrm>
          <a:off x="0" y="1618717"/>
          <a:ext cx="4443413" cy="1391715"/>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kern="1200" cap="none" dirty="0">
              <a:solidFill>
                <a:schemeClr val="bg1"/>
              </a:solidFill>
              <a:latin typeface="Calibri" panose="020F0502020204030204" pitchFamily="34" charset="0"/>
              <a:cs typeface="Calibri" panose="020F0502020204030204" pitchFamily="34" charset="0"/>
            </a:rPr>
            <a:t>In April 1999, the CSCC MAT program received accreditation from CAAHEP, upon recommendation of MAERB ,for its certificate program. Continuing accreditation was earned in 2015 and again in 2025.</a:t>
          </a:r>
        </a:p>
      </dsp:txBody>
      <dsp:txXfrm>
        <a:off x="67938" y="1686655"/>
        <a:ext cx="4307537" cy="1255839"/>
      </dsp:txXfrm>
    </dsp:sp>
    <dsp:sp modelId="{FEB54227-CFB3-469F-A6D2-5324ADDF09F7}">
      <dsp:nvSpPr>
        <dsp:cNvPr id="0" name=""/>
        <dsp:cNvSpPr/>
      </dsp:nvSpPr>
      <dsp:spPr>
        <a:xfrm>
          <a:off x="0" y="3056512"/>
          <a:ext cx="4443413" cy="1391715"/>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cap="all"/>
          </a:pPr>
          <a:r>
            <a:rPr lang="en-US" sz="1600" kern="1200" cap="none" dirty="0">
              <a:solidFill>
                <a:schemeClr val="bg1"/>
              </a:solidFill>
              <a:latin typeface="Calibri" panose="020F0502020204030204" pitchFamily="34" charset="0"/>
              <a:cs typeface="Calibri" panose="020F0502020204030204" pitchFamily="34" charset="0"/>
            </a:rPr>
            <a:t>In 2006 the program was converted to a one-plus-one program in which students can follow the plan of study for the medical assisting certificate program and then choose to continue at CSCC to achieve the medical assisting ATS degree.  </a:t>
          </a:r>
        </a:p>
      </dsp:txBody>
      <dsp:txXfrm>
        <a:off x="67938" y="3124450"/>
        <a:ext cx="4307537" cy="1255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E03AC-9DE7-48D1-838F-B9E35E526895}">
      <dsp:nvSpPr>
        <dsp:cNvPr id="0" name=""/>
        <dsp:cNvSpPr/>
      </dsp:nvSpPr>
      <dsp:spPr>
        <a:xfrm>
          <a:off x="0" y="456047"/>
          <a:ext cx="7765321" cy="38376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sequential program in which a plan of study is followed as it is written</a:t>
          </a:r>
        </a:p>
      </dsp:txBody>
      <dsp:txXfrm>
        <a:off x="18734" y="474781"/>
        <a:ext cx="7727853" cy="346292"/>
      </dsp:txXfrm>
    </dsp:sp>
    <dsp:sp modelId="{29E5DE5C-5F05-45B5-BC98-91CA51DC0CC4}">
      <dsp:nvSpPr>
        <dsp:cNvPr id="0" name=""/>
        <dsp:cNvSpPr/>
      </dsp:nvSpPr>
      <dsp:spPr>
        <a:xfrm>
          <a:off x="0" y="885887"/>
          <a:ext cx="7765321" cy="383760"/>
        </a:xfrm>
        <a:prstGeom prst="roundRect">
          <a:avLst/>
        </a:prstGeom>
        <a:gradFill rotWithShape="0">
          <a:gsLst>
            <a:gs pos="0">
              <a:schemeClr val="accent2">
                <a:hueOff val="316131"/>
                <a:satOff val="1457"/>
                <a:lumOff val="224"/>
                <a:alphaOff val="0"/>
                <a:tint val="94000"/>
                <a:satMod val="100000"/>
                <a:lumMod val="104000"/>
              </a:schemeClr>
            </a:gs>
            <a:gs pos="69000">
              <a:schemeClr val="accent2">
                <a:hueOff val="316131"/>
                <a:satOff val="1457"/>
                <a:lumOff val="224"/>
                <a:alphaOff val="0"/>
                <a:shade val="86000"/>
                <a:satMod val="130000"/>
                <a:lumMod val="102000"/>
              </a:schemeClr>
            </a:gs>
            <a:gs pos="100000">
              <a:schemeClr val="accent2">
                <a:hueOff val="316131"/>
                <a:satOff val="1457"/>
                <a:lumOff val="22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fulltime program: Monday through Thursday </a:t>
          </a:r>
        </a:p>
      </dsp:txBody>
      <dsp:txXfrm>
        <a:off x="18734" y="904621"/>
        <a:ext cx="7727853" cy="346292"/>
      </dsp:txXfrm>
    </dsp:sp>
    <dsp:sp modelId="{3B034613-0E08-4FEB-BB34-C5FF85D66BB0}">
      <dsp:nvSpPr>
        <dsp:cNvPr id="0" name=""/>
        <dsp:cNvSpPr/>
      </dsp:nvSpPr>
      <dsp:spPr>
        <a:xfrm>
          <a:off x="0" y="1315727"/>
          <a:ext cx="7765321" cy="383760"/>
        </a:xfrm>
        <a:prstGeom prst="roundRect">
          <a:avLst/>
        </a:prstGeom>
        <a:gradFill rotWithShape="0">
          <a:gsLst>
            <a:gs pos="0">
              <a:schemeClr val="accent2">
                <a:hueOff val="632263"/>
                <a:satOff val="2915"/>
                <a:lumOff val="448"/>
                <a:alphaOff val="0"/>
                <a:tint val="94000"/>
                <a:satMod val="100000"/>
                <a:lumMod val="104000"/>
              </a:schemeClr>
            </a:gs>
            <a:gs pos="69000">
              <a:schemeClr val="accent2">
                <a:hueOff val="632263"/>
                <a:satOff val="2915"/>
                <a:lumOff val="448"/>
                <a:alphaOff val="0"/>
                <a:shade val="86000"/>
                <a:satMod val="130000"/>
                <a:lumMod val="102000"/>
              </a:schemeClr>
            </a:gs>
            <a:gs pos="100000">
              <a:schemeClr val="accent2">
                <a:hueOff val="632263"/>
                <a:satOff val="2915"/>
                <a:lumOff val="44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a day-shift course of study</a:t>
          </a:r>
        </a:p>
      </dsp:txBody>
      <dsp:txXfrm>
        <a:off x="18734" y="1334461"/>
        <a:ext cx="7727853" cy="346292"/>
      </dsp:txXfrm>
    </dsp:sp>
    <dsp:sp modelId="{C0144BFF-9682-4475-B1F3-C79F3F8B4FD4}">
      <dsp:nvSpPr>
        <dsp:cNvPr id="0" name=""/>
        <dsp:cNvSpPr/>
      </dsp:nvSpPr>
      <dsp:spPr>
        <a:xfrm>
          <a:off x="0" y="1745568"/>
          <a:ext cx="7765321" cy="383760"/>
        </a:xfrm>
        <a:prstGeom prst="roundRect">
          <a:avLst/>
        </a:prstGeom>
        <a:gradFill rotWithShape="0">
          <a:gsLst>
            <a:gs pos="0">
              <a:schemeClr val="accent2">
                <a:hueOff val="948394"/>
                <a:satOff val="4372"/>
                <a:lumOff val="672"/>
                <a:alphaOff val="0"/>
                <a:tint val="94000"/>
                <a:satMod val="100000"/>
                <a:lumMod val="104000"/>
              </a:schemeClr>
            </a:gs>
            <a:gs pos="69000">
              <a:schemeClr val="accent2">
                <a:hueOff val="948394"/>
                <a:satOff val="4372"/>
                <a:lumOff val="672"/>
                <a:alphaOff val="0"/>
                <a:shade val="86000"/>
                <a:satMod val="130000"/>
                <a:lumMod val="102000"/>
              </a:schemeClr>
            </a:gs>
            <a:gs pos="100000">
              <a:schemeClr val="accent2">
                <a:hueOff val="948394"/>
                <a:satOff val="4372"/>
                <a:lumOff val="67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a background check and drug screen</a:t>
          </a:r>
        </a:p>
      </dsp:txBody>
      <dsp:txXfrm>
        <a:off x="18734" y="1764302"/>
        <a:ext cx="7727853" cy="346292"/>
      </dsp:txXfrm>
    </dsp:sp>
    <dsp:sp modelId="{2CA6FA0D-B55F-49D8-8065-58848D2DE464}">
      <dsp:nvSpPr>
        <dsp:cNvPr id="0" name=""/>
        <dsp:cNvSpPr/>
      </dsp:nvSpPr>
      <dsp:spPr>
        <a:xfrm>
          <a:off x="0" y="2175408"/>
          <a:ext cx="7765321" cy="383760"/>
        </a:xfrm>
        <a:prstGeom prst="roundRect">
          <a:avLst/>
        </a:prstGeom>
        <a:gradFill rotWithShape="0">
          <a:gsLst>
            <a:gs pos="0">
              <a:schemeClr val="accent2">
                <a:hueOff val="1264526"/>
                <a:satOff val="5829"/>
                <a:lumOff val="897"/>
                <a:alphaOff val="0"/>
                <a:tint val="94000"/>
                <a:satMod val="100000"/>
                <a:lumMod val="104000"/>
              </a:schemeClr>
            </a:gs>
            <a:gs pos="69000">
              <a:schemeClr val="accent2">
                <a:hueOff val="1264526"/>
                <a:satOff val="5829"/>
                <a:lumOff val="897"/>
                <a:alphaOff val="0"/>
                <a:shade val="86000"/>
                <a:satMod val="130000"/>
                <a:lumMod val="102000"/>
              </a:schemeClr>
            </a:gs>
            <a:gs pos="100000">
              <a:schemeClr val="accent2">
                <a:hueOff val="1264526"/>
                <a:satOff val="5829"/>
                <a:lumOff val="89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Starts fall semester each year.</a:t>
          </a:r>
        </a:p>
      </dsp:txBody>
      <dsp:txXfrm>
        <a:off x="18734" y="2194142"/>
        <a:ext cx="7727853" cy="346292"/>
      </dsp:txXfrm>
    </dsp:sp>
    <dsp:sp modelId="{5C404B21-C668-49F5-9AA0-23032FDE53B7}">
      <dsp:nvSpPr>
        <dsp:cNvPr id="0" name=""/>
        <dsp:cNvSpPr/>
      </dsp:nvSpPr>
      <dsp:spPr>
        <a:xfrm>
          <a:off x="0" y="2605248"/>
          <a:ext cx="7765321" cy="383760"/>
        </a:xfrm>
        <a:prstGeom prst="roundRect">
          <a:avLst/>
        </a:prstGeom>
        <a:gradFill rotWithShape="0">
          <a:gsLst>
            <a:gs pos="0">
              <a:schemeClr val="accent2">
                <a:hueOff val="1580657"/>
                <a:satOff val="7286"/>
                <a:lumOff val="1121"/>
                <a:alphaOff val="0"/>
                <a:tint val="94000"/>
                <a:satMod val="100000"/>
                <a:lumMod val="104000"/>
              </a:schemeClr>
            </a:gs>
            <a:gs pos="69000">
              <a:schemeClr val="accent2">
                <a:hueOff val="1580657"/>
                <a:satOff val="7286"/>
                <a:lumOff val="1121"/>
                <a:alphaOff val="0"/>
                <a:shade val="86000"/>
                <a:satMod val="130000"/>
                <a:lumMod val="102000"/>
              </a:schemeClr>
            </a:gs>
            <a:gs pos="100000">
              <a:schemeClr val="accent2">
                <a:hueOff val="1580657"/>
                <a:satOff val="7286"/>
                <a:lumOff val="11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Is located on the Columbus campus</a:t>
          </a:r>
        </a:p>
      </dsp:txBody>
      <dsp:txXfrm>
        <a:off x="18734" y="2623982"/>
        <a:ext cx="7727853" cy="346292"/>
      </dsp:txXfrm>
    </dsp:sp>
    <dsp:sp modelId="{6CF6C65A-CAF5-452A-A98D-081CE23F9B77}">
      <dsp:nvSpPr>
        <dsp:cNvPr id="0" name=""/>
        <dsp:cNvSpPr/>
      </dsp:nvSpPr>
      <dsp:spPr>
        <a:xfrm>
          <a:off x="0" y="3035088"/>
          <a:ext cx="7765321" cy="383760"/>
        </a:xfrm>
        <a:prstGeom prst="roundRect">
          <a:avLst/>
        </a:prstGeom>
        <a:gradFill rotWithShape="0">
          <a:gsLst>
            <a:gs pos="0">
              <a:schemeClr val="accent2">
                <a:hueOff val="1896789"/>
                <a:satOff val="8744"/>
                <a:lumOff val="1345"/>
                <a:alphaOff val="0"/>
                <a:tint val="94000"/>
                <a:satMod val="100000"/>
                <a:lumMod val="104000"/>
              </a:schemeClr>
            </a:gs>
            <a:gs pos="69000">
              <a:schemeClr val="accent2">
                <a:hueOff val="1896789"/>
                <a:satOff val="8744"/>
                <a:lumOff val="1345"/>
                <a:alphaOff val="0"/>
                <a:shade val="86000"/>
                <a:satMod val="130000"/>
                <a:lumMod val="102000"/>
              </a:schemeClr>
            </a:gs>
            <a:gs pos="100000">
              <a:schemeClr val="accent2">
                <a:hueOff val="1896789"/>
                <a:satOff val="8744"/>
                <a:lumOff val="134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completion of 37 credit hours for the Medical Assisting  Certificate Program</a:t>
          </a:r>
        </a:p>
      </dsp:txBody>
      <dsp:txXfrm>
        <a:off x="18734" y="3053822"/>
        <a:ext cx="7727853" cy="346292"/>
      </dsp:txXfrm>
    </dsp:sp>
    <dsp:sp modelId="{1E2903C2-A1A8-421A-B754-23E0AA2F665D}">
      <dsp:nvSpPr>
        <dsp:cNvPr id="0" name=""/>
        <dsp:cNvSpPr/>
      </dsp:nvSpPr>
      <dsp:spPr>
        <a:xfrm>
          <a:off x="0" y="3460949"/>
          <a:ext cx="7765321" cy="383760"/>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Calibri" panose="020F0502020204030204" pitchFamily="34" charset="0"/>
              <a:cs typeface="Calibri" panose="020F0502020204030204" pitchFamily="34" charset="0"/>
            </a:rPr>
            <a:t>Requires completion of 62 credit hours for the ATS degree, Medical Assisting Technology </a:t>
          </a:r>
        </a:p>
      </dsp:txBody>
      <dsp:txXfrm>
        <a:off x="18734" y="3479683"/>
        <a:ext cx="7727853"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5C155-2B11-4F70-BF5B-AA40BD95D864}">
      <dsp:nvSpPr>
        <dsp:cNvPr id="0" name=""/>
        <dsp:cNvSpPr/>
      </dsp:nvSpPr>
      <dsp:spPr>
        <a:xfrm>
          <a:off x="469377" y="369443"/>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E384A-CDF0-4F96-9406-E7653DF2742B}">
      <dsp:nvSpPr>
        <dsp:cNvPr id="0" name=""/>
        <dsp:cNvSpPr/>
      </dsp:nvSpPr>
      <dsp:spPr>
        <a:xfrm>
          <a:off x="769190" y="669256"/>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1CC971-35E5-4661-ACCA-C4513986EF44}">
      <dsp:nvSpPr>
        <dsp:cNvPr id="0" name=""/>
        <dsp:cNvSpPr/>
      </dsp:nvSpPr>
      <dsp:spPr>
        <a:xfrm>
          <a:off x="19659" y="221444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medical health record  </a:t>
          </a:r>
        </a:p>
      </dsp:txBody>
      <dsp:txXfrm>
        <a:off x="19659" y="2214444"/>
        <a:ext cx="2306250" cy="720000"/>
      </dsp:txXfrm>
    </dsp:sp>
    <dsp:sp modelId="{0FA75CF5-DE4E-46F7-8940-79BDF1502411}">
      <dsp:nvSpPr>
        <dsp:cNvPr id="0" name=""/>
        <dsp:cNvSpPr/>
      </dsp:nvSpPr>
      <dsp:spPr>
        <a:xfrm>
          <a:off x="3179221" y="369443"/>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43521-CF84-4CD5-A468-15F2D719E570}">
      <dsp:nvSpPr>
        <dsp:cNvPr id="0" name=""/>
        <dsp:cNvSpPr/>
      </dsp:nvSpPr>
      <dsp:spPr>
        <a:xfrm>
          <a:off x="3479034" y="669256"/>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AC51B4-8E91-4187-B9C7-ACB59C0B88CF}">
      <dsp:nvSpPr>
        <dsp:cNvPr id="0" name=""/>
        <dsp:cNvSpPr/>
      </dsp:nvSpPr>
      <dsp:spPr>
        <a:xfrm>
          <a:off x="2729503" y="221444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background check </a:t>
          </a:r>
        </a:p>
      </dsp:txBody>
      <dsp:txXfrm>
        <a:off x="2729503" y="2214444"/>
        <a:ext cx="2306250" cy="720000"/>
      </dsp:txXfrm>
    </dsp:sp>
    <dsp:sp modelId="{B5F571C6-29AA-4193-8A75-A4C4D546E891}">
      <dsp:nvSpPr>
        <dsp:cNvPr id="0" name=""/>
        <dsp:cNvSpPr/>
      </dsp:nvSpPr>
      <dsp:spPr>
        <a:xfrm>
          <a:off x="5889065" y="369443"/>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F76D5-CDEE-4539-A78C-9B487EF18836}">
      <dsp:nvSpPr>
        <dsp:cNvPr id="0" name=""/>
        <dsp:cNvSpPr/>
      </dsp:nvSpPr>
      <dsp:spPr>
        <a:xfrm>
          <a:off x="6188878" y="669256"/>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E50016-A2EA-4565-B8F0-3E75BDA0BE98}">
      <dsp:nvSpPr>
        <dsp:cNvPr id="0" name=""/>
        <dsp:cNvSpPr/>
      </dsp:nvSpPr>
      <dsp:spPr>
        <a:xfrm>
          <a:off x="5439346" y="2214444"/>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 a drug screen</a:t>
          </a:r>
        </a:p>
      </dsp:txBody>
      <dsp:txXfrm>
        <a:off x="5439346" y="2214444"/>
        <a:ext cx="2306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33B20-1A06-4E63-9CBB-FE317CDAEA57}">
      <dsp:nvSpPr>
        <dsp:cNvPr id="0" name=""/>
        <dsp:cNvSpPr/>
      </dsp:nvSpPr>
      <dsp:spPr>
        <a:xfrm>
          <a:off x="76200" y="1142993"/>
          <a:ext cx="1422539" cy="14225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85BAF-BF8D-4B75-982B-BEAAAA374B4C}">
      <dsp:nvSpPr>
        <dsp:cNvPr id="0" name=""/>
        <dsp:cNvSpPr/>
      </dsp:nvSpPr>
      <dsp:spPr>
        <a:xfrm>
          <a:off x="804941" y="1365282"/>
          <a:ext cx="825073" cy="8250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58E21-0A44-4A90-9608-07F177B1CF99}">
      <dsp:nvSpPr>
        <dsp:cNvPr id="0" name=""/>
        <dsp:cNvSpPr/>
      </dsp:nvSpPr>
      <dsp:spPr>
        <a:xfrm>
          <a:off x="1734314" y="1117530"/>
          <a:ext cx="5290869" cy="142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alibri" panose="020F0502020204030204" pitchFamily="34" charset="0"/>
              <a:cs typeface="Calibri" panose="020F0502020204030204" pitchFamily="34" charset="0"/>
            </a:rPr>
            <a:t>To receive transfer credit for a course taken at another educational institution, a student must first, be accepted to Columbus State Community College, and second, submit an official transcript of the course work taken at another college.  All official transcripts are evaluated by the Credit Coordinator of the Office of Student Records and Registration for transcript credit. If credit is granted, a “K” will appear on the transcript as the grade for the course. Transcript credit is not used in determining the grade point average.</a:t>
          </a:r>
        </a:p>
      </dsp:txBody>
      <dsp:txXfrm>
        <a:off x="1734314" y="1117530"/>
        <a:ext cx="5290869" cy="14225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800334-6984-4E72-8896-7E0440AD89A9}" type="datetimeFigureOut">
              <a:rPr lang="en-US" smtClean="0"/>
              <a:t>11/16/2025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15E166B-A138-428C-A65F-3A53966646B0}" type="slidenum">
              <a:rPr lang="en-US" smtClean="0"/>
              <a:t>‹#›</a:t>
            </a:fld>
            <a:endParaRPr lang="en-US" dirty="0"/>
          </a:p>
        </p:txBody>
      </p:sp>
    </p:spTree>
    <p:extLst>
      <p:ext uri="{BB962C8B-B14F-4D97-AF65-F5344CB8AC3E}">
        <p14:creationId xmlns:p14="http://schemas.microsoft.com/office/powerpoint/2010/main" val="321181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990F6678-62A6-48A4-B463-E6C78A789495}" type="datetimeFigureOut">
              <a:rPr lang="en-US"/>
              <a:pPr>
                <a:defRPr/>
              </a:pPr>
              <a:t>11/16/2025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375BF3A-AF82-44E2-A75F-16AAF64881F4}" type="slidenum">
              <a:rPr lang="en-US"/>
              <a:pPr>
                <a:defRPr/>
              </a:pPr>
              <a:t>‹#›</a:t>
            </a:fld>
            <a:endParaRPr lang="en-US" dirty="0"/>
          </a:p>
        </p:txBody>
      </p:sp>
    </p:spTree>
    <p:extLst>
      <p:ext uri="{BB962C8B-B14F-4D97-AF65-F5344CB8AC3E}">
        <p14:creationId xmlns:p14="http://schemas.microsoft.com/office/powerpoint/2010/main" val="2517422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DBB2BE-2F35-44C8-8690-57A9C8AF3CF4}"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291481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75BF3A-AF82-44E2-A75F-16AAF64881F4}" type="slidenum">
              <a:rPr lang="en-US" smtClean="0"/>
              <a:pPr>
                <a:defRPr/>
              </a:pPr>
              <a:t>4</a:t>
            </a:fld>
            <a:endParaRPr lang="en-US" dirty="0"/>
          </a:p>
        </p:txBody>
      </p:sp>
    </p:spTree>
    <p:extLst>
      <p:ext uri="{BB962C8B-B14F-4D97-AF65-F5344CB8AC3E}">
        <p14:creationId xmlns:p14="http://schemas.microsoft.com/office/powerpoint/2010/main" val="328693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https://www.bls.gov/ooh/healthcare/medical-assistants.htm#tab-6</a:t>
            </a:r>
          </a:p>
        </p:txBody>
      </p:sp>
      <p:sp>
        <p:nvSpPr>
          <p:cNvPr id="4" name="Slide Number Placeholder 3"/>
          <p:cNvSpPr>
            <a:spLocks noGrp="1"/>
          </p:cNvSpPr>
          <p:nvPr>
            <p:ph type="sldNum" sz="quarter" idx="5"/>
          </p:nvPr>
        </p:nvSpPr>
        <p:spPr/>
        <p:txBody>
          <a:bodyPr/>
          <a:lstStyle/>
          <a:p>
            <a:pPr>
              <a:defRPr/>
            </a:pPr>
            <a:fld id="{7375BF3A-AF82-44E2-A75F-16AAF64881F4}" type="slidenum">
              <a:rPr lang="en-US" smtClean="0"/>
              <a:pPr>
                <a:defRPr/>
              </a:pPr>
              <a:t>8</a:t>
            </a:fld>
            <a:endParaRPr lang="en-US" dirty="0"/>
          </a:p>
        </p:txBody>
      </p:sp>
    </p:spTree>
    <p:extLst>
      <p:ext uri="{BB962C8B-B14F-4D97-AF65-F5344CB8AC3E}">
        <p14:creationId xmlns:p14="http://schemas.microsoft.com/office/powerpoint/2010/main" val="92103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9</a:t>
            </a:fld>
            <a:endParaRPr lang="en-US" dirty="0"/>
          </a:p>
        </p:txBody>
      </p:sp>
    </p:spTree>
    <p:extLst>
      <p:ext uri="{BB962C8B-B14F-4D97-AF65-F5344CB8AC3E}">
        <p14:creationId xmlns:p14="http://schemas.microsoft.com/office/powerpoint/2010/main" val="26218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10</a:t>
            </a:fld>
            <a:endParaRPr lang="en-US" dirty="0"/>
          </a:p>
        </p:txBody>
      </p:sp>
    </p:spTree>
    <p:extLst>
      <p:ext uri="{BB962C8B-B14F-4D97-AF65-F5344CB8AC3E}">
        <p14:creationId xmlns:p14="http://schemas.microsoft.com/office/powerpoint/2010/main" val="128172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16</a:t>
            </a:fld>
            <a:endParaRPr lang="en-US" dirty="0"/>
          </a:p>
        </p:txBody>
      </p:sp>
    </p:spTree>
    <p:extLst>
      <p:ext uri="{BB962C8B-B14F-4D97-AF65-F5344CB8AC3E}">
        <p14:creationId xmlns:p14="http://schemas.microsoft.com/office/powerpoint/2010/main" val="190645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75BF3A-AF82-44E2-A75F-16AAF64881F4}" type="slidenum">
              <a:rPr lang="en-US" smtClean="0"/>
              <a:pPr>
                <a:defRPr/>
              </a:pPr>
              <a:t>19</a:t>
            </a:fld>
            <a:endParaRPr lang="en-US" dirty="0"/>
          </a:p>
        </p:txBody>
      </p:sp>
    </p:spTree>
    <p:extLst>
      <p:ext uri="{BB962C8B-B14F-4D97-AF65-F5344CB8AC3E}">
        <p14:creationId xmlns:p14="http://schemas.microsoft.com/office/powerpoint/2010/main" val="328156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https://www.cscc.edu/services/financial-aid/scholarships.shtml</a:t>
            </a:r>
          </a:p>
        </p:txBody>
      </p:sp>
      <p:sp>
        <p:nvSpPr>
          <p:cNvPr id="4" name="Slide Number Placeholder 3"/>
          <p:cNvSpPr>
            <a:spLocks noGrp="1"/>
          </p:cNvSpPr>
          <p:nvPr>
            <p:ph type="sldNum" sz="quarter" idx="5"/>
          </p:nvPr>
        </p:nvSpPr>
        <p:spPr/>
        <p:txBody>
          <a:bodyPr/>
          <a:lstStyle/>
          <a:p>
            <a:pPr>
              <a:defRPr/>
            </a:pPr>
            <a:fld id="{7375BF3A-AF82-44E2-A75F-16AAF64881F4}" type="slidenum">
              <a:rPr lang="en-US" smtClean="0"/>
              <a:pPr>
                <a:defRPr/>
              </a:pPr>
              <a:t>23</a:t>
            </a:fld>
            <a:endParaRPr lang="en-US" dirty="0"/>
          </a:p>
        </p:txBody>
      </p:sp>
    </p:spTree>
    <p:extLst>
      <p:ext uri="{BB962C8B-B14F-4D97-AF65-F5344CB8AC3E}">
        <p14:creationId xmlns:p14="http://schemas.microsoft.com/office/powerpoint/2010/main" val="205137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E8F6A08-B7BA-499B-9713-6C6C9D48A031}" type="datetimeFigureOut">
              <a:rPr lang="en-US" smtClean="0"/>
              <a:pPr>
                <a:defRPr/>
              </a:pPr>
              <a:t>11/16/2025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8E8A83-03C9-4128-9D2D-F2732314DE51}" type="slidenum">
              <a:rPr lang="en-US" smtClean="0"/>
              <a:pPr>
                <a:defRPr/>
              </a:pPr>
              <a:t>‹#›</a:t>
            </a:fld>
            <a:endParaRPr lang="en-US" dirty="0"/>
          </a:p>
        </p:txBody>
      </p:sp>
    </p:spTree>
    <p:extLst>
      <p:ext uri="{BB962C8B-B14F-4D97-AF65-F5344CB8AC3E}">
        <p14:creationId xmlns:p14="http://schemas.microsoft.com/office/powerpoint/2010/main" val="192353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418622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194842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4623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322022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105511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8AE0F0A6-0F84-4736-9099-AEB87DF938B6}" type="datetimeFigureOut">
              <a:rPr lang="en-US" smtClean="0"/>
              <a:pPr>
                <a:defRPr/>
              </a:pPr>
              <a:t>11/16/2025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79302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96378DE-656A-48F4-8969-14942894AC7E}" type="datetimeFigureOut">
              <a:rPr lang="en-US" smtClean="0"/>
              <a:pPr>
                <a:defRPr/>
              </a:pPr>
              <a:t>11/16/2025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EF62C5-91B0-4367-AB49-28415AE17F4C}" type="slidenum">
              <a:rPr lang="en-US" smtClean="0"/>
              <a:pPr>
                <a:defRPr/>
              </a:pPr>
              <a:t>‹#›</a:t>
            </a:fld>
            <a:endParaRPr lang="en-US" dirty="0"/>
          </a:p>
        </p:txBody>
      </p:sp>
    </p:spTree>
    <p:extLst>
      <p:ext uri="{BB962C8B-B14F-4D97-AF65-F5344CB8AC3E}">
        <p14:creationId xmlns:p14="http://schemas.microsoft.com/office/powerpoint/2010/main" val="144397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FAF00F-C4BE-41C0-BDCE-0407C8E5DE26}" type="datetimeFigureOut">
              <a:rPr lang="en-US" smtClean="0"/>
              <a:pPr>
                <a:defRPr/>
              </a:pPr>
              <a:t>11/16/2025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77EB0D-81CE-4B75-B7E2-1511E8836E3E}" type="slidenum">
              <a:rPr lang="en-US" smtClean="0"/>
              <a:pPr>
                <a:defRPr/>
              </a:pPr>
              <a:t>‹#›</a:t>
            </a:fld>
            <a:endParaRPr lang="en-US" dirty="0"/>
          </a:p>
        </p:txBody>
      </p:sp>
    </p:spTree>
    <p:extLst>
      <p:ext uri="{BB962C8B-B14F-4D97-AF65-F5344CB8AC3E}">
        <p14:creationId xmlns:p14="http://schemas.microsoft.com/office/powerpoint/2010/main" val="51669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_slide_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ABD50F-B06B-EE49-AC66-77595B70A920}"/>
              </a:ext>
            </a:extLst>
          </p:cNvPr>
          <p:cNvSpPr/>
          <p:nvPr userDrawn="1"/>
        </p:nvSpPr>
        <p:spPr>
          <a:xfrm>
            <a:off x="451842" y="755374"/>
            <a:ext cx="8240316" cy="553112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58F222A-33AE-1D43-93D8-D1780BF617AF}"/>
              </a:ext>
            </a:extLst>
          </p:cNvPr>
          <p:cNvSpPr/>
          <p:nvPr userDrawn="1"/>
        </p:nvSpPr>
        <p:spPr>
          <a:xfrm>
            <a:off x="728663" y="-19050"/>
            <a:ext cx="3415955" cy="166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DE928950-8E6B-5740-9410-4FC2987676E5}"/>
              </a:ext>
            </a:extLst>
          </p:cNvPr>
          <p:cNvSpPr/>
          <p:nvPr userDrawn="1"/>
        </p:nvSpPr>
        <p:spPr>
          <a:xfrm>
            <a:off x="963747" y="-19049"/>
            <a:ext cx="2945788" cy="1390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23532A71-838F-6244-A628-E6C928720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78" y="104776"/>
            <a:ext cx="2696924" cy="1143000"/>
          </a:xfrm>
          <a:prstGeom prst="rect">
            <a:avLst/>
          </a:prstGeom>
        </p:spPr>
      </p:pic>
    </p:spTree>
    <p:extLst>
      <p:ext uri="{BB962C8B-B14F-4D97-AF65-F5344CB8AC3E}">
        <p14:creationId xmlns:p14="http://schemas.microsoft.com/office/powerpoint/2010/main" val="1836182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9129C4-9046-4D17-850B-4858C40FD173}" type="datetimeFigureOut">
              <a:rPr lang="en-US" smtClean="0"/>
              <a:pPr>
                <a:defRPr/>
              </a:pPr>
              <a:t>11/16/2025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758EDE-1860-4CEF-8280-CA3606CB628C}" type="slidenum">
              <a:rPr lang="en-US" smtClean="0"/>
              <a:pPr>
                <a:defRPr/>
              </a:pPr>
              <a:t>‹#›</a:t>
            </a:fld>
            <a:endParaRPr lang="en-US" dirty="0"/>
          </a:p>
        </p:txBody>
      </p:sp>
    </p:spTree>
    <p:extLst>
      <p:ext uri="{BB962C8B-B14F-4D97-AF65-F5344CB8AC3E}">
        <p14:creationId xmlns:p14="http://schemas.microsoft.com/office/powerpoint/2010/main" val="180844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4E5E161-78B3-44B9-AFBC-D146B2686864}" type="datetimeFigureOut">
              <a:rPr lang="en-US" smtClean="0"/>
              <a:pPr>
                <a:defRPr/>
              </a:pPr>
              <a:t>11/16/2025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1B208D-F3ED-4189-A807-C4AECE023EF0}" type="slidenum">
              <a:rPr lang="en-US" smtClean="0"/>
              <a:pPr>
                <a:defRPr/>
              </a:pPr>
              <a:t>‹#›</a:t>
            </a:fld>
            <a:endParaRPr lang="en-US" dirty="0"/>
          </a:p>
        </p:txBody>
      </p:sp>
    </p:spTree>
    <p:extLst>
      <p:ext uri="{BB962C8B-B14F-4D97-AF65-F5344CB8AC3E}">
        <p14:creationId xmlns:p14="http://schemas.microsoft.com/office/powerpoint/2010/main" val="3670911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0E609E-8EBE-4AC4-9E47-CB213DB54BEB}"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54006B9-BF30-4828-9EE7-EF1C16207DF6}" type="slidenum">
              <a:rPr lang="en-US" smtClean="0"/>
              <a:pPr>
                <a:defRPr/>
              </a:pPr>
              <a:t>‹#›</a:t>
            </a:fld>
            <a:endParaRPr lang="en-US" dirty="0"/>
          </a:p>
        </p:txBody>
      </p:sp>
    </p:spTree>
    <p:extLst>
      <p:ext uri="{BB962C8B-B14F-4D97-AF65-F5344CB8AC3E}">
        <p14:creationId xmlns:p14="http://schemas.microsoft.com/office/powerpoint/2010/main" val="20964965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38FBB69-9A2A-4F3D-9E4F-66692A43BA21}" type="datetimeFigureOut">
              <a:rPr lang="en-US" smtClean="0"/>
              <a:pPr>
                <a:defRPr/>
              </a:pPr>
              <a:t>11/16/2025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58B687F-1EA7-4F78-A7FC-97A396E2D5DE}" type="slidenum">
              <a:rPr lang="en-US" smtClean="0"/>
              <a:pPr>
                <a:defRPr/>
              </a:pPr>
              <a:t>‹#›</a:t>
            </a:fld>
            <a:endParaRPr lang="en-US" dirty="0"/>
          </a:p>
        </p:txBody>
      </p:sp>
    </p:spTree>
    <p:extLst>
      <p:ext uri="{BB962C8B-B14F-4D97-AF65-F5344CB8AC3E}">
        <p14:creationId xmlns:p14="http://schemas.microsoft.com/office/powerpoint/2010/main" val="11935108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A8E4688-02F6-45B1-8C52-987A7F625712}" type="datetimeFigureOut">
              <a:rPr lang="en-US" smtClean="0"/>
              <a:pPr>
                <a:defRPr/>
              </a:pPr>
              <a:t>11/16/2025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928BC86-8097-4E1C-80C3-2BB5C41CCD23}" type="slidenum">
              <a:rPr lang="en-US" smtClean="0"/>
              <a:pPr>
                <a:defRPr/>
              </a:pPr>
              <a:t>‹#›</a:t>
            </a:fld>
            <a:endParaRPr lang="en-US" dirty="0"/>
          </a:p>
        </p:txBody>
      </p:sp>
    </p:spTree>
    <p:extLst>
      <p:ext uri="{BB962C8B-B14F-4D97-AF65-F5344CB8AC3E}">
        <p14:creationId xmlns:p14="http://schemas.microsoft.com/office/powerpoint/2010/main" val="375170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5F715B-D176-466C-B383-A900CE7264D6}" type="datetimeFigureOut">
              <a:rPr lang="en-US" smtClean="0"/>
              <a:pPr>
                <a:defRPr/>
              </a:pPr>
              <a:t>11/16/2025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BC302F-1004-437A-B240-B79CD8641C52}" type="slidenum">
              <a:rPr lang="en-US" smtClean="0"/>
              <a:pPr>
                <a:defRPr/>
              </a:pPr>
              <a:t>‹#›</a:t>
            </a:fld>
            <a:endParaRPr lang="en-US" dirty="0"/>
          </a:p>
        </p:txBody>
      </p:sp>
    </p:spTree>
    <p:extLst>
      <p:ext uri="{BB962C8B-B14F-4D97-AF65-F5344CB8AC3E}">
        <p14:creationId xmlns:p14="http://schemas.microsoft.com/office/powerpoint/2010/main" val="297722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17310D-1B1C-4899-A17C-2CC2296144C2}"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D25926B-00CC-48BA-A095-C18D5CBECAB7}" type="slidenum">
              <a:rPr lang="en-US" smtClean="0"/>
              <a:pPr>
                <a:defRPr/>
              </a:pPr>
              <a:t>‹#›</a:t>
            </a:fld>
            <a:endParaRPr lang="en-US" dirty="0"/>
          </a:p>
        </p:txBody>
      </p:sp>
    </p:spTree>
    <p:extLst>
      <p:ext uri="{BB962C8B-B14F-4D97-AF65-F5344CB8AC3E}">
        <p14:creationId xmlns:p14="http://schemas.microsoft.com/office/powerpoint/2010/main" val="25922003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44ED717-415D-4599-A055-24C04A5F83A3}" type="datetimeFigureOut">
              <a:rPr lang="en-US" smtClean="0"/>
              <a:pPr>
                <a:defRPr/>
              </a:pPr>
              <a:t>11/16/2025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F2D485-8B3E-460C-AC81-1F9C1A811F7D}" type="slidenum">
              <a:rPr lang="en-US" smtClean="0"/>
              <a:pPr>
                <a:defRPr/>
              </a:pPr>
              <a:t>‹#›</a:t>
            </a:fld>
            <a:endParaRPr lang="en-US" dirty="0"/>
          </a:p>
        </p:txBody>
      </p:sp>
    </p:spTree>
    <p:extLst>
      <p:ext uri="{BB962C8B-B14F-4D97-AF65-F5344CB8AC3E}">
        <p14:creationId xmlns:p14="http://schemas.microsoft.com/office/powerpoint/2010/main" val="18511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AE0F0A6-0F84-4736-9099-AEB87DF938B6}" type="datetimeFigureOut">
              <a:rPr lang="en-US" smtClean="0"/>
              <a:pPr>
                <a:defRPr/>
              </a:pPr>
              <a:t>11/16/2025</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5FA6234-699F-40C2-A770-BD61A3D78E69}" type="slidenum">
              <a:rPr lang="en-US" smtClean="0"/>
              <a:pPr>
                <a:defRPr/>
              </a:pPr>
              <a:t>‹#›</a:t>
            </a:fld>
            <a:endParaRPr lang="en-US" dirty="0"/>
          </a:p>
        </p:txBody>
      </p:sp>
    </p:spTree>
    <p:extLst>
      <p:ext uri="{BB962C8B-B14F-4D97-AF65-F5344CB8AC3E}">
        <p14:creationId xmlns:p14="http://schemas.microsoft.com/office/powerpoint/2010/main" val="3173276901"/>
      </p:ext>
    </p:extLst>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mailto:MAT@cscc.edu"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cscc.edu/services/advising/health-sciences.shtml" TargetMode="External"/><Relationship Id="rId4" Type="http://schemas.openxmlformats.org/officeDocument/2006/relationships/hyperlink" Target="https://www.mynextmove.org/profile/summary/21-1012.00"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scc.edu/go/columbus-promise/columbus-promise-scholarship.shtml"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3.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51" name="Title 1"/>
          <p:cNvSpPr>
            <a:spLocks noGrp="1"/>
          </p:cNvSpPr>
          <p:nvPr>
            <p:ph type="ctrTitle"/>
          </p:nvPr>
        </p:nvSpPr>
        <p:spPr>
          <a:xfrm>
            <a:off x="4876800" y="1143000"/>
            <a:ext cx="3962398" cy="2286000"/>
          </a:xfrm>
        </p:spPr>
        <p:txBody>
          <a:bodyPr vert="horz" lIns="91440" tIns="45720" rIns="91440" bIns="45720" rtlCol="0" anchor="ctr">
            <a:normAutofit/>
          </a:bodyPr>
          <a:lstStyle/>
          <a:p>
            <a:r>
              <a:rPr lang="en-US" sz="3600" b="0" dirty="0">
                <a:ln w="9525">
                  <a:noFill/>
                  <a:prstDash val="solid"/>
                </a:ln>
                <a:effectLst/>
                <a:latin typeface="Calibri" panose="020F0502020204030204" pitchFamily="34" charset="0"/>
                <a:cs typeface="Calibri" panose="020F0502020204030204" pitchFamily="34" charset="0"/>
              </a:rPr>
              <a:t>MEDICAL ASSISTING</a:t>
            </a:r>
            <a:br>
              <a:rPr lang="en-US" sz="3600" b="0" dirty="0">
                <a:ln w="9525">
                  <a:noFill/>
                  <a:prstDash val="solid"/>
                </a:ln>
                <a:effectLst/>
                <a:latin typeface="Calibri" panose="020F0502020204030204" pitchFamily="34" charset="0"/>
                <a:cs typeface="Calibri" panose="020F0502020204030204" pitchFamily="34" charset="0"/>
              </a:rPr>
            </a:br>
            <a:r>
              <a:rPr lang="en-US" sz="3600" b="0" dirty="0">
                <a:ln w="9525">
                  <a:noFill/>
                  <a:prstDash val="solid"/>
                </a:ln>
                <a:effectLst/>
                <a:latin typeface="Calibri" panose="020F0502020204030204" pitchFamily="34" charset="0"/>
                <a:cs typeface="Calibri" panose="020F0502020204030204" pitchFamily="34" charset="0"/>
              </a:rPr>
              <a:t>TECHNOLOGY</a:t>
            </a:r>
            <a:br>
              <a:rPr lang="en-US" sz="3600" b="0" dirty="0">
                <a:ln w="9525">
                  <a:noFill/>
                  <a:prstDash val="solid"/>
                </a:ln>
                <a:effectLst/>
                <a:latin typeface="Calibri" panose="020F0502020204030204" pitchFamily="34" charset="0"/>
                <a:cs typeface="Calibri" panose="020F0502020204030204" pitchFamily="34" charset="0"/>
              </a:rPr>
            </a:br>
            <a:r>
              <a:rPr lang="en-US" sz="3600" b="0" dirty="0">
                <a:ln w="9525">
                  <a:noFill/>
                  <a:prstDash val="solid"/>
                </a:ln>
                <a:effectLst/>
                <a:latin typeface="Calibri" panose="020F0502020204030204" pitchFamily="34" charset="0"/>
                <a:cs typeface="Calibri" panose="020F0502020204030204" pitchFamily="34" charset="0"/>
              </a:rPr>
              <a:t>(MAT)</a:t>
            </a:r>
          </a:p>
        </p:txBody>
      </p:sp>
      <p:pic>
        <p:nvPicPr>
          <p:cNvPr id="2054" name="Picture 2053" descr="A picture of an electromagnetic radiation">
            <a:extLst>
              <a:ext uri="{FF2B5EF4-FFF2-40B4-BE49-F238E27FC236}">
                <a16:creationId xmlns:a16="http://schemas.microsoft.com/office/drawing/2014/main" id="{06AA95FD-E0DC-9486-A0DD-CB1CC26C442E}"/>
              </a:ext>
            </a:extLst>
          </p:cNvPr>
          <p:cNvPicPr>
            <a:picLocks noChangeAspect="1"/>
          </p:cNvPicPr>
          <p:nvPr/>
        </p:nvPicPr>
        <p:blipFill rotWithShape="1">
          <a:blip r:embed="rId5"/>
          <a:srcRect l="28222" r="27112" b="2"/>
          <a:stretch/>
        </p:blipFill>
        <p:spPr>
          <a:xfrm>
            <a:off x="20" y="10"/>
            <a:ext cx="4571980" cy="6857990"/>
          </a:xfrm>
          <a:prstGeom prst="rect">
            <a:avLst/>
          </a:prstGeom>
        </p:spPr>
      </p:pic>
      <p:sp>
        <p:nvSpPr>
          <p:cNvPr id="2052" name="Subtitle 2"/>
          <p:cNvSpPr>
            <a:spLocks noGrp="1"/>
          </p:cNvSpPr>
          <p:nvPr>
            <p:ph type="subTitle" idx="1"/>
          </p:nvPr>
        </p:nvSpPr>
        <p:spPr>
          <a:xfrm>
            <a:off x="5029200" y="4038600"/>
            <a:ext cx="3809999" cy="1531056"/>
          </a:xfrm>
        </p:spPr>
        <p:txBody>
          <a:bodyPr vert="horz" lIns="91440" tIns="45720" rIns="91440" bIns="45720" rtlCol="0">
            <a:normAutofit/>
          </a:bodyPr>
          <a:lstStyle/>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Tonya G. Redden, BS HCM, MAT ATS, CMA(AAMA)</a:t>
            </a: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Program Coordinator</a:t>
            </a:r>
          </a:p>
          <a:p>
            <a:pPr>
              <a:lnSpc>
                <a:spcPct val="100000"/>
              </a:lnSpc>
              <a:spcBef>
                <a:spcPts val="0"/>
              </a:spcBef>
            </a:pPr>
            <a:r>
              <a:rPr lang="en-US" sz="1400" cap="none"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MAT@cscc.edu</a:t>
            </a:r>
            <a:endParaRPr lang="en-US" sz="1400" cap="none" dirty="0">
              <a:solidFill>
                <a:schemeClr val="bg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Union Hall 326   </a:t>
            </a:r>
          </a:p>
          <a:p>
            <a:pPr>
              <a:lnSpc>
                <a:spcPct val="100000"/>
              </a:lnSpc>
              <a:spcBef>
                <a:spcPts val="0"/>
              </a:spcBef>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(614) 287-3638</a:t>
            </a:r>
          </a:p>
        </p:txBody>
      </p:sp>
      <p:cxnSp>
        <p:nvCxnSpPr>
          <p:cNvPr id="2058" name="Straight Connector 2057">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vert="horz" lIns="91440" tIns="45720" rIns="91440" bIns="45720" rtlCol="0">
            <a:normAutofit/>
          </a:bodyPr>
          <a:lstStyle/>
          <a:p>
            <a:r>
              <a:rPr lang="en-US" b="0" dirty="0">
                <a:effectLst/>
                <a:latin typeface="Calibri" panose="020F0502020204030204" pitchFamily="34" charset="0"/>
                <a:cs typeface="Calibri" panose="020F0502020204030204" pitchFamily="34" charset="0"/>
              </a:rPr>
              <a:t>MAT Accreditation</a:t>
            </a:r>
          </a:p>
        </p:txBody>
      </p:sp>
      <p:sp>
        <p:nvSpPr>
          <p:cNvPr id="19" name="Rectangle 18">
            <a:extLst>
              <a:ext uri="{FF2B5EF4-FFF2-40B4-BE49-F238E27FC236}">
                <a16:creationId xmlns:a16="http://schemas.microsoft.com/office/drawing/2014/main" id="{C24F8008-E57F-41F3-A647-6AD26AC6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052" y="2210935"/>
            <a:ext cx="2633833" cy="349318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46E33DB-CBE6-4108-909B-850D6884A3C2}"/>
              </a:ext>
            </a:extLst>
          </p:cNvPr>
          <p:cNvPicPr>
            <a:picLocks noChangeAspect="1"/>
          </p:cNvPicPr>
          <p:nvPr/>
        </p:nvPicPr>
        <p:blipFill>
          <a:blip r:embed="rId4"/>
          <a:stretch>
            <a:fillRect/>
          </a:stretch>
        </p:blipFill>
        <p:spPr>
          <a:xfrm>
            <a:off x="5861530" y="2643131"/>
            <a:ext cx="2413000" cy="89176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AF8BD9F1-49FF-4F44-9F71-4AAE64184BA3}"/>
              </a:ext>
            </a:extLst>
          </p:cNvPr>
          <p:cNvPicPr>
            <a:picLocks noChangeAspect="1"/>
          </p:cNvPicPr>
          <p:nvPr/>
        </p:nvPicPr>
        <p:blipFill>
          <a:blip r:embed="rId5"/>
          <a:stretch>
            <a:fillRect/>
          </a:stretch>
        </p:blipFill>
        <p:spPr>
          <a:xfrm>
            <a:off x="5861531" y="4298528"/>
            <a:ext cx="2413000" cy="959167"/>
          </a:xfrm>
          <a:prstGeom prst="rect">
            <a:avLst/>
          </a:prstGeom>
          <a:scene3d>
            <a:camera prst="orthographicFront"/>
            <a:lightRig rig="twoPt" dir="t">
              <a:rot lat="0" lon="0" rev="7200000"/>
            </a:lightRig>
          </a:scene3d>
          <a:sp3d>
            <a:bevelT w="25400" h="19050"/>
          </a:sp3d>
        </p:spPr>
      </p:pic>
      <p:graphicFrame>
        <p:nvGraphicFramePr>
          <p:cNvPr id="5" name="Content Placeholder 2">
            <a:extLst>
              <a:ext uri="{FF2B5EF4-FFF2-40B4-BE49-F238E27FC236}">
                <a16:creationId xmlns:a16="http://schemas.microsoft.com/office/drawing/2014/main" id="{52AEC6D2-94E8-411A-9819-CDBA2F9F7B75}"/>
              </a:ext>
            </a:extLst>
          </p:cNvPr>
          <p:cNvGraphicFramePr>
            <a:graphicFrameLocks noGrp="1"/>
          </p:cNvGraphicFramePr>
          <p:nvPr>
            <p:ph idx="1"/>
            <p:extLst>
              <p:ext uri="{D42A27DB-BD31-4B8C-83A1-F6EECF244321}">
                <p14:modId xmlns:p14="http://schemas.microsoft.com/office/powerpoint/2010/main" val="329741757"/>
              </p:ext>
            </p:extLst>
          </p:nvPr>
        </p:nvGraphicFramePr>
        <p:xfrm>
          <a:off x="685346" y="2096064"/>
          <a:ext cx="4764618" cy="36951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5951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356" y="609600"/>
            <a:ext cx="2732362" cy="5603310"/>
          </a:xfrm>
        </p:spPr>
        <p:txBody>
          <a:bodyPr>
            <a:normAutofit/>
          </a:bodyPr>
          <a:lstStyle/>
          <a:p>
            <a:r>
              <a:rPr lang="en-US" b="0">
                <a:latin typeface="Calibri" panose="020F0502020204030204" pitchFamily="34" charset="0"/>
                <a:cs typeface="Calibri" panose="020F0502020204030204" pitchFamily="34" charset="0"/>
              </a:rPr>
              <a:t>Historical Overview</a:t>
            </a:r>
          </a:p>
        </p:txBody>
      </p:sp>
      <p:graphicFrame>
        <p:nvGraphicFramePr>
          <p:cNvPr id="5" name="Content Placeholder 2">
            <a:extLst>
              <a:ext uri="{FF2B5EF4-FFF2-40B4-BE49-F238E27FC236}">
                <a16:creationId xmlns:a16="http://schemas.microsoft.com/office/drawing/2014/main" id="{FFE21E5F-8A9A-443F-8B28-12B385A099D8}"/>
              </a:ext>
            </a:extLst>
          </p:cNvPr>
          <p:cNvGraphicFramePr>
            <a:graphicFrameLocks noGrp="1"/>
          </p:cNvGraphicFramePr>
          <p:nvPr>
            <p:ph idx="1"/>
            <p:extLst>
              <p:ext uri="{D42A27DB-BD31-4B8C-83A1-F6EECF244321}">
                <p14:modId xmlns:p14="http://schemas.microsoft.com/office/powerpoint/2010/main" val="3707072754"/>
              </p:ext>
            </p:extLst>
          </p:nvPr>
        </p:nvGraphicFramePr>
        <p:xfrm>
          <a:off x="3845718" y="1114425"/>
          <a:ext cx="4443413"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512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effectLst/>
                <a:latin typeface="Calibri" panose="020F0502020204030204" pitchFamily="34" charset="0"/>
                <a:cs typeface="Calibri" panose="020F0502020204030204" pitchFamily="34" charset="0"/>
              </a:rPr>
              <a:t>Certificate or Degree</a:t>
            </a:r>
          </a:p>
        </p:txBody>
      </p:sp>
      <p:sp>
        <p:nvSpPr>
          <p:cNvPr id="3" name="Content Placeholder 2"/>
          <p:cNvSpPr>
            <a:spLocks noGrp="1"/>
          </p:cNvSpPr>
          <p:nvPr>
            <p:ph sz="half" idx="1"/>
          </p:nvPr>
        </p:nvSpPr>
        <p:spPr>
          <a:xfrm>
            <a:off x="1113562" y="1977649"/>
            <a:ext cx="3658053" cy="3702881"/>
          </a:xfrm>
        </p:spPr>
        <p:txBody>
          <a:bodyPr>
            <a:normAutofit/>
          </a:bodyPr>
          <a:lstStyle/>
          <a:p>
            <a:r>
              <a:rPr lang="en-US" sz="2400" dirty="0">
                <a:solidFill>
                  <a:schemeClr val="bg2">
                    <a:lumMod val="40000"/>
                    <a:lumOff val="60000"/>
                  </a:schemeClr>
                </a:solidFill>
                <a:latin typeface="Calibri" panose="020F0502020204030204" pitchFamily="34" charset="0"/>
                <a:cs typeface="Calibri" panose="020F0502020204030204" pitchFamily="34" charset="0"/>
              </a:rPr>
              <a:t>Option 1: </a:t>
            </a:r>
            <a:r>
              <a:rPr lang="en-US" sz="2400" dirty="0">
                <a:latin typeface="Calibri" panose="020F0502020204030204" pitchFamily="34" charset="0"/>
                <a:cs typeface="Calibri" panose="020F0502020204030204" pitchFamily="34" charset="0"/>
              </a:rPr>
              <a:t>Certificate in Medical Assisting</a:t>
            </a:r>
          </a:p>
        </p:txBody>
      </p:sp>
      <p:sp>
        <p:nvSpPr>
          <p:cNvPr id="4" name="Content Placeholder 3"/>
          <p:cNvSpPr>
            <a:spLocks noGrp="1"/>
          </p:cNvSpPr>
          <p:nvPr>
            <p:ph sz="half" idx="2"/>
          </p:nvPr>
        </p:nvSpPr>
        <p:spPr>
          <a:xfrm>
            <a:off x="4653050" y="1995869"/>
            <a:ext cx="3797618" cy="3437559"/>
          </a:xfrm>
        </p:spPr>
        <p:txBody>
          <a:bodyPr>
            <a:normAutofit/>
          </a:bodyPr>
          <a:lstStyle/>
          <a:p>
            <a:r>
              <a:rPr lang="en-US" sz="2400" dirty="0">
                <a:solidFill>
                  <a:schemeClr val="bg2">
                    <a:lumMod val="40000"/>
                    <a:lumOff val="60000"/>
                  </a:schemeClr>
                </a:solidFill>
                <a:latin typeface="Calibri" panose="020F0502020204030204" pitchFamily="34" charset="0"/>
                <a:cs typeface="Calibri" panose="020F0502020204030204" pitchFamily="34" charset="0"/>
              </a:rPr>
              <a:t>Option 2: </a:t>
            </a:r>
            <a:r>
              <a:rPr lang="en-US" sz="2400" dirty="0">
                <a:latin typeface="Calibri" panose="020F0502020204030204" pitchFamily="34" charset="0"/>
                <a:cs typeface="Calibri" panose="020F0502020204030204" pitchFamily="34" charset="0"/>
              </a:rPr>
              <a:t>Certificate </a:t>
            </a:r>
            <a:r>
              <a:rPr lang="en-US" sz="2400" i="1" u="sng" dirty="0">
                <a:latin typeface="Calibri" panose="020F0502020204030204" pitchFamily="34" charset="0"/>
                <a:cs typeface="Calibri" panose="020F0502020204030204" pitchFamily="34" charset="0"/>
              </a:rPr>
              <a:t>and</a:t>
            </a:r>
            <a:r>
              <a:rPr lang="en-US" sz="2400" dirty="0">
                <a:latin typeface="Calibri" panose="020F0502020204030204" pitchFamily="34" charset="0"/>
                <a:cs typeface="Calibri" panose="020F0502020204030204" pitchFamily="34" charset="0"/>
              </a:rPr>
              <a:t> Associate of Technical Studies Degree (ATS)</a:t>
            </a:r>
          </a:p>
        </p:txBody>
      </p:sp>
      <p:sp>
        <p:nvSpPr>
          <p:cNvPr id="5" name="TextBox 4">
            <a:extLst>
              <a:ext uri="{FF2B5EF4-FFF2-40B4-BE49-F238E27FC236}">
                <a16:creationId xmlns:a16="http://schemas.microsoft.com/office/drawing/2014/main" id="{59F79106-601E-4068-A345-612E631CFBE4}"/>
              </a:ext>
            </a:extLst>
          </p:cNvPr>
          <p:cNvSpPr txBox="1"/>
          <p:nvPr/>
        </p:nvSpPr>
        <p:spPr>
          <a:xfrm>
            <a:off x="614450" y="3874596"/>
            <a:ext cx="8077199" cy="1121589"/>
          </a:xfrm>
          <a:prstGeom prst="rect">
            <a:avLst/>
          </a:prstGeom>
          <a:solidFill>
            <a:schemeClr val="bg2">
              <a:lumMod val="60000"/>
              <a:lumOff val="40000"/>
            </a:schemeClr>
          </a:solidFill>
        </p:spPr>
        <p:txBody>
          <a:bodyPr wrap="square" rtlCol="0">
            <a:spAutoFit/>
          </a:bodyPr>
          <a:lstStyle/>
          <a:p>
            <a:pPr marR="0" lvl="0" algn="ctr" defTabSz="685800" rtl="0" eaLnBrk="1" fontAlgn="auto" latinLnBrk="0" hangingPunct="1">
              <a:lnSpc>
                <a:spcPct val="120000"/>
              </a:lnSpc>
              <a:spcBef>
                <a:spcPts val="1000"/>
              </a:spcBef>
              <a:spcAft>
                <a:spcPts val="0"/>
              </a:spcAft>
              <a:buClr>
                <a:srgbClr val="B71E42"/>
              </a:buClr>
              <a:buSzPct val="100000"/>
              <a:tabLst/>
              <a:defRPr/>
            </a:pPr>
            <a:r>
              <a:rPr kumimoji="0" lang="en-US" sz="19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students complete the Medical Assisting Certificate Program during the first three semesters. Those who choose to may then pursue an ATS degree in Medical Assisting Technology after earning their certificate.</a:t>
            </a:r>
          </a:p>
        </p:txBody>
      </p:sp>
    </p:spTree>
    <p:extLst>
      <p:ext uri="{BB962C8B-B14F-4D97-AF65-F5344CB8AC3E}">
        <p14:creationId xmlns:p14="http://schemas.microsoft.com/office/powerpoint/2010/main" val="111119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93" y="0"/>
            <a:ext cx="9143999"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85346" y="609600"/>
            <a:ext cx="7765321" cy="1326321"/>
          </a:xfrm>
        </p:spPr>
        <p:txBody>
          <a:bodyPr>
            <a:normAutofit/>
          </a:bodyPr>
          <a:lstStyle/>
          <a:p>
            <a:r>
              <a:rPr lang="en-US" b="0">
                <a:effectLst/>
                <a:latin typeface="Calibri" panose="020F0502020204030204" pitchFamily="34" charset="0"/>
                <a:cs typeface="Calibri" panose="020F0502020204030204" pitchFamily="34" charset="0"/>
              </a:rPr>
              <a:t>The Medical Assisting Program:</a:t>
            </a:r>
          </a:p>
        </p:txBody>
      </p:sp>
      <p:graphicFrame>
        <p:nvGraphicFramePr>
          <p:cNvPr id="22" name="Content Placeholder 2">
            <a:extLst>
              <a:ext uri="{FF2B5EF4-FFF2-40B4-BE49-F238E27FC236}">
                <a16:creationId xmlns:a16="http://schemas.microsoft.com/office/drawing/2014/main" id="{06AAE5F7-63B2-4702-8C9C-7E8D87DB077F}"/>
              </a:ext>
            </a:extLst>
          </p:cNvPr>
          <p:cNvGraphicFramePr>
            <a:graphicFrameLocks noGrp="1"/>
          </p:cNvGraphicFramePr>
          <p:nvPr>
            <p:ph idx="1"/>
            <p:extLst>
              <p:ext uri="{D42A27DB-BD31-4B8C-83A1-F6EECF244321}">
                <p14:modId xmlns:p14="http://schemas.microsoft.com/office/powerpoint/2010/main" val="1283622981"/>
              </p:ext>
            </p:extLst>
          </p:nvPr>
        </p:nvGraphicFramePr>
        <p:xfrm>
          <a:off x="685346" y="2096064"/>
          <a:ext cx="7765321" cy="430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73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b="0" dirty="0">
                <a:effectLst/>
                <a:latin typeface="Calibri" panose="020F0502020204030204" pitchFamily="34" charset="0"/>
                <a:cs typeface="Calibri" panose="020F0502020204030204" pitchFamily="34" charset="0"/>
              </a:rPr>
              <a:t>Competency-Based Outcomes</a:t>
            </a:r>
          </a:p>
        </p:txBody>
      </p:sp>
      <p:sp>
        <p:nvSpPr>
          <p:cNvPr id="3" name="Content Placeholder 2"/>
          <p:cNvSpPr>
            <a:spLocks noGrp="1"/>
          </p:cNvSpPr>
          <p:nvPr>
            <p:ph idx="1"/>
          </p:nvPr>
        </p:nvSpPr>
        <p:spPr>
          <a:xfrm>
            <a:off x="457200" y="1752600"/>
            <a:ext cx="4992764" cy="4648200"/>
          </a:xfrm>
        </p:spPr>
        <p:txBody>
          <a:bodyPr>
            <a:noAutofit/>
          </a:bodyPr>
          <a:lstStyle/>
          <a:p>
            <a:pPr marL="0" indent="0">
              <a:lnSpc>
                <a:spcPct val="110000"/>
              </a:lnSpc>
              <a:buNone/>
            </a:pPr>
            <a:r>
              <a:rPr lang="en-US" sz="1050" dirty="0">
                <a:effectLst/>
                <a:latin typeface="Verdana" panose="020B0604030504040204" pitchFamily="34" charset="0"/>
                <a:ea typeface="Verdana" panose="020B0604030504040204" pitchFamily="34" charset="0"/>
                <a:cs typeface="Calibri" panose="020F0502020204030204" pitchFamily="34" charset="0"/>
              </a:rPr>
              <a:t>Upon completion of the Certificate Program in Medical Assisting, the graduate will be able to:</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Perform and document the patient interview, health history, and medication reconciliation</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Prepare the patient for examination and assist provider with patient instruction in follow-up care, as well as provide education in health maintenance and disease prevention</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Evaluate and demonstrate mutually OSHA and CLIA standards by performing:</a:t>
            </a:r>
          </a:p>
          <a:p>
            <a:pPr lvl="1">
              <a:lnSpc>
                <a:spcPct val="110000"/>
              </a:lnSpc>
              <a:buFont typeface="+mj-lt"/>
              <a:buAutoNum type="arabicPeriod"/>
            </a:pPr>
            <a:r>
              <a:rPr lang="en-US" sz="1050" dirty="0">
                <a:effectLst/>
                <a:latin typeface="Verdana" panose="020B0604030504040204" pitchFamily="34" charset="0"/>
                <a:ea typeface="Verdana" panose="020B0604030504040204" pitchFamily="34" charset="0"/>
                <a:cs typeface="Calibri" panose="020F0502020204030204" pitchFamily="34" charset="0"/>
              </a:rPr>
              <a:t>Infection control techniques in compliance with the Standard Precautions and guidelines set forth by the OSHA and CDC, and </a:t>
            </a:r>
          </a:p>
          <a:p>
            <a:pPr lvl="1">
              <a:lnSpc>
                <a:spcPct val="110000"/>
              </a:lnSpc>
              <a:buFont typeface="+mj-lt"/>
              <a:buAutoNum type="arabicPeriod"/>
            </a:pPr>
            <a:r>
              <a:rPr lang="en-US" sz="1050" dirty="0">
                <a:effectLst/>
                <a:latin typeface="Verdana" panose="020B0604030504040204" pitchFamily="34" charset="0"/>
                <a:ea typeface="Verdana" panose="020B0604030504040204" pitchFamily="34" charset="0"/>
                <a:cs typeface="Calibri" panose="020F0502020204030204" pitchFamily="34" charset="0"/>
              </a:rPr>
              <a:t>Various waived testing in compliance set forth by CLIA</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Demonstrate all administrative procedures performed in the medical office including EMR, while observing HIPAA laws, medicolegal and ethical responsibilities</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Demonstrate successful completion of all clinical and administrative competencies</a:t>
            </a:r>
          </a:p>
          <a:p>
            <a:pPr lvl="0">
              <a:lnSpc>
                <a:spcPct val="110000"/>
              </a:lnSpc>
            </a:pPr>
            <a:r>
              <a:rPr lang="en-US" sz="1050" dirty="0">
                <a:effectLst/>
                <a:latin typeface="Verdana" panose="020B0604030504040204" pitchFamily="34" charset="0"/>
                <a:ea typeface="Verdana" panose="020B0604030504040204" pitchFamily="34" charset="0"/>
                <a:cs typeface="Calibri" panose="020F0502020204030204" pitchFamily="34" charset="0"/>
              </a:rPr>
              <a:t>Conduct themselves in a professional manner to meet work force demands </a:t>
            </a:r>
          </a:p>
        </p:txBody>
      </p:sp>
      <p:pic>
        <p:nvPicPr>
          <p:cNvPr id="4" name="Picture 3">
            <a:extLst>
              <a:ext uri="{FF2B5EF4-FFF2-40B4-BE49-F238E27FC236}">
                <a16:creationId xmlns:a16="http://schemas.microsoft.com/office/drawing/2014/main" id="{F99B93A1-A9C7-3FEB-3D7F-D7F3781F5358}"/>
              </a:ext>
            </a:extLst>
          </p:cNvPr>
          <p:cNvPicPr>
            <a:picLocks noChangeAspect="1"/>
          </p:cNvPicPr>
          <p:nvPr/>
        </p:nvPicPr>
        <p:blipFill>
          <a:blip r:embed="rId3"/>
          <a:srcRect l="26758" r="30829" b="-2"/>
          <a:stretch/>
        </p:blipFill>
        <p:spPr>
          <a:xfrm>
            <a:off x="5759052" y="2210935"/>
            <a:ext cx="2633833"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74141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35C0-02A0-4DAB-A209-8C6AD066726A}"/>
              </a:ext>
            </a:extLst>
          </p:cNvPr>
          <p:cNvSpPr>
            <a:spLocks noGrp="1"/>
          </p:cNvSpPr>
          <p:nvPr>
            <p:ph type="title"/>
          </p:nvPr>
        </p:nvSpPr>
        <p:spPr>
          <a:xfrm>
            <a:off x="685346" y="228600"/>
            <a:ext cx="7765321" cy="914399"/>
          </a:xfrm>
        </p:spPr>
        <p:txBody>
          <a:bodyPr>
            <a:normAutofit fontScale="90000"/>
          </a:bodyPr>
          <a:lstStyle/>
          <a:p>
            <a:r>
              <a:rPr lang="en-US" b="0" dirty="0">
                <a:effectLst/>
                <a:latin typeface="Calibri" panose="020F0502020204030204" pitchFamily="34" charset="0"/>
                <a:cs typeface="Calibri" panose="020F0502020204030204" pitchFamily="34" charset="0"/>
              </a:rPr>
              <a:t>Degree Requirements </a:t>
            </a:r>
            <a:br>
              <a:rPr lang="en-US" b="0" dirty="0">
                <a:effectLst/>
                <a:latin typeface="Calibri" panose="020F0502020204030204" pitchFamily="34" charset="0"/>
                <a:cs typeface="Calibri" panose="020F0502020204030204" pitchFamily="34" charset="0"/>
              </a:rPr>
            </a:br>
            <a:endParaRPr lang="en-US" b="0" dirty="0">
              <a:effectLst/>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B7F417C-5888-4EB3-AEC9-5BB7089CC076}"/>
              </a:ext>
            </a:extLst>
          </p:cNvPr>
          <p:cNvSpPr>
            <a:spLocks noGrp="1"/>
          </p:cNvSpPr>
          <p:nvPr>
            <p:ph type="body" idx="1"/>
          </p:nvPr>
        </p:nvSpPr>
        <p:spPr>
          <a:xfrm>
            <a:off x="903095" y="2268114"/>
            <a:ext cx="3600326" cy="426280"/>
          </a:xfrm>
        </p:spPr>
        <p:txBody>
          <a:bodyPr>
            <a:normAutofit/>
          </a:bodyPr>
          <a:lstStyle/>
          <a:p>
            <a:r>
              <a:rPr lang="en-US" sz="2000" b="0" dirty="0">
                <a:solidFill>
                  <a:schemeClr val="bg2">
                    <a:lumMod val="40000"/>
                    <a:lumOff val="60000"/>
                  </a:schemeClr>
                </a:solidFill>
                <a:effectLst/>
                <a:latin typeface="Calibri" panose="020F0502020204030204" pitchFamily="34" charset="0"/>
                <a:cs typeface="Calibri" panose="020F0502020204030204" pitchFamily="34" charset="0"/>
              </a:rPr>
              <a:t>MEDICAL ASSISTING CERTIFICATE </a:t>
            </a:r>
          </a:p>
        </p:txBody>
      </p:sp>
      <p:sp>
        <p:nvSpPr>
          <p:cNvPr id="3" name="Content Placeholder 2">
            <a:extLst>
              <a:ext uri="{FF2B5EF4-FFF2-40B4-BE49-F238E27FC236}">
                <a16:creationId xmlns:a16="http://schemas.microsoft.com/office/drawing/2014/main" id="{7A837ECA-BC73-431C-AC06-20C469C1695A}"/>
              </a:ext>
            </a:extLst>
          </p:cNvPr>
          <p:cNvSpPr>
            <a:spLocks noGrp="1"/>
          </p:cNvSpPr>
          <p:nvPr>
            <p:ph sz="half" idx="2"/>
          </p:nvPr>
        </p:nvSpPr>
        <p:spPr>
          <a:xfrm>
            <a:off x="737600" y="2760107"/>
            <a:ext cx="3830406" cy="4021693"/>
          </a:xfrm>
        </p:spPr>
        <p:txBody>
          <a:bodyPr>
            <a:normAutofit/>
          </a:bodyPr>
          <a:lstStyle/>
          <a:p>
            <a:pPr>
              <a:lnSpc>
                <a:spcPct val="100000"/>
              </a:lnSpc>
              <a:spcBef>
                <a:spcPts val="600"/>
              </a:spcBef>
            </a:pPr>
            <a:r>
              <a:rPr lang="en-US" sz="1400" dirty="0">
                <a:latin typeface="Calibri" panose="020F0502020204030204" pitchFamily="34" charset="0"/>
                <a:cs typeface="Calibri" panose="020F0502020204030204" pitchFamily="34" charset="0"/>
              </a:rPr>
              <a:t>BIO 1121—Anatomy &amp; Physiology I*</a:t>
            </a:r>
          </a:p>
          <a:p>
            <a:pPr>
              <a:lnSpc>
                <a:spcPct val="100000"/>
              </a:lnSpc>
              <a:spcBef>
                <a:spcPts val="600"/>
              </a:spcBef>
            </a:pPr>
            <a:r>
              <a:rPr lang="en-US" sz="1400" dirty="0">
                <a:latin typeface="Calibri" panose="020F0502020204030204" pitchFamily="34" charset="0"/>
                <a:cs typeface="Calibri" panose="020F0502020204030204" pitchFamily="34" charset="0"/>
              </a:rPr>
              <a:t>BIO 1122—Anatomy &amp; Physiology II*</a:t>
            </a:r>
          </a:p>
          <a:p>
            <a:pPr>
              <a:lnSpc>
                <a:spcPct val="100000"/>
              </a:lnSpc>
              <a:spcBef>
                <a:spcPts val="600"/>
              </a:spcBef>
            </a:pPr>
            <a:r>
              <a:rPr lang="en-US" sz="1400" dirty="0">
                <a:latin typeface="Calibri" panose="020F0502020204030204" pitchFamily="34" charset="0"/>
                <a:cs typeface="Calibri" panose="020F0502020204030204" pitchFamily="34" charset="0"/>
              </a:rPr>
              <a:t>MULT 1110—Medical Terminology</a:t>
            </a:r>
          </a:p>
          <a:p>
            <a:pPr>
              <a:lnSpc>
                <a:spcPct val="100000"/>
              </a:lnSpc>
              <a:spcBef>
                <a:spcPts val="600"/>
              </a:spcBef>
            </a:pPr>
            <a:r>
              <a:rPr lang="en-US" sz="1400" dirty="0">
                <a:latin typeface="Calibri" panose="020F0502020204030204" pitchFamily="34" charset="0"/>
                <a:cs typeface="Calibri" panose="020F0502020204030204" pitchFamily="34" charset="0"/>
              </a:rPr>
              <a:t>ENGL 1100—Composition I</a:t>
            </a:r>
          </a:p>
          <a:p>
            <a:pPr>
              <a:lnSpc>
                <a:spcPct val="100000"/>
              </a:lnSpc>
              <a:spcBef>
                <a:spcPts val="600"/>
              </a:spcBef>
            </a:pPr>
            <a:r>
              <a:rPr lang="en-US" sz="1400" dirty="0">
                <a:latin typeface="Calibri" panose="020F0502020204030204" pitchFamily="34" charset="0"/>
                <a:cs typeface="Calibri" panose="020F0502020204030204" pitchFamily="34" charset="0"/>
              </a:rPr>
              <a:t>HIMT 1274—Intro to Medical Coding</a:t>
            </a:r>
          </a:p>
          <a:p>
            <a:pPr>
              <a:lnSpc>
                <a:spcPct val="100000"/>
              </a:lnSpc>
              <a:spcBef>
                <a:spcPts val="600"/>
              </a:spcBef>
            </a:pPr>
            <a:endParaRPr lang="en-US" sz="1400" dirty="0">
              <a:latin typeface="Calibri" panose="020F0502020204030204" pitchFamily="34" charset="0"/>
              <a:cs typeface="Calibri" panose="020F0502020204030204" pitchFamily="34" charset="0"/>
            </a:endParaRPr>
          </a:p>
          <a:p>
            <a:pPr>
              <a:lnSpc>
                <a:spcPct val="100000"/>
              </a:lnSpc>
              <a:spcBef>
                <a:spcPts val="600"/>
              </a:spcBef>
            </a:pPr>
            <a:endParaRPr lang="en-US" sz="1400" dirty="0">
              <a:latin typeface="Calibri" panose="020F0502020204030204" pitchFamily="34" charset="0"/>
              <a:cs typeface="Calibri" panose="020F0502020204030204" pitchFamily="34" charset="0"/>
            </a:endParaRPr>
          </a:p>
          <a:p>
            <a:pPr>
              <a:lnSpc>
                <a:spcPct val="100000"/>
              </a:lnSpc>
              <a:spcBef>
                <a:spcPts val="600"/>
              </a:spcBef>
            </a:pPr>
            <a:endParaRPr lang="en-US" sz="1400" dirty="0">
              <a:latin typeface="Calibri" panose="020F0502020204030204" pitchFamily="34" charset="0"/>
              <a:cs typeface="Calibri" panose="020F0502020204030204" pitchFamily="34" charset="0"/>
            </a:endParaRPr>
          </a:p>
          <a:p>
            <a:pPr>
              <a:lnSpc>
                <a:spcPct val="100000"/>
              </a:lnSpc>
              <a:spcBef>
                <a:spcPts val="600"/>
              </a:spcBef>
            </a:pPr>
            <a:endParaRPr lang="en-US" sz="1400" dirty="0">
              <a:latin typeface="Calibri" panose="020F0502020204030204" pitchFamily="34" charset="0"/>
              <a:cs typeface="Calibri" panose="020F0502020204030204" pitchFamily="34" charset="0"/>
            </a:endParaRPr>
          </a:p>
          <a:p>
            <a:pPr>
              <a:lnSpc>
                <a:spcPct val="100000"/>
              </a:lnSpc>
              <a:spcBef>
                <a:spcPts val="600"/>
              </a:spcBef>
            </a:pPr>
            <a:endParaRPr lang="en-US" sz="1400" dirty="0">
              <a:latin typeface="Calibri" panose="020F0502020204030204" pitchFamily="34" charset="0"/>
              <a:cs typeface="Calibri" panose="020F0502020204030204" pitchFamily="34" charset="0"/>
            </a:endParaRPr>
          </a:p>
          <a:p>
            <a:pPr marL="0" indent="0">
              <a:lnSpc>
                <a:spcPct val="100000"/>
              </a:lnSpc>
              <a:spcBef>
                <a:spcPts val="600"/>
              </a:spcBef>
              <a:buNone/>
            </a:pPr>
            <a:r>
              <a:rPr lang="en-US" sz="14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If you are thinking about continuing your education in the healthcare field, I suggest you take the higher-level Anatomy &amp; Physiology BIO 2300 &amp; 2301 because they will transfer to nursing, pre-med, etc. </a:t>
            </a:r>
          </a:p>
        </p:txBody>
      </p:sp>
      <p:sp>
        <p:nvSpPr>
          <p:cNvPr id="5" name="Text Placeholder 4">
            <a:extLst>
              <a:ext uri="{FF2B5EF4-FFF2-40B4-BE49-F238E27FC236}">
                <a16:creationId xmlns:a16="http://schemas.microsoft.com/office/drawing/2014/main" id="{C066A594-55B0-4BBD-9BD1-E871B9651DF2}"/>
              </a:ext>
            </a:extLst>
          </p:cNvPr>
          <p:cNvSpPr>
            <a:spLocks noGrp="1"/>
          </p:cNvSpPr>
          <p:nvPr>
            <p:ph type="body" sz="quarter" idx="3"/>
          </p:nvPr>
        </p:nvSpPr>
        <p:spPr>
          <a:xfrm>
            <a:off x="4846898" y="2268114"/>
            <a:ext cx="3591437" cy="426280"/>
          </a:xfrm>
        </p:spPr>
        <p:txBody>
          <a:bodyPr>
            <a:normAutofit/>
          </a:bodyPr>
          <a:lstStyle/>
          <a:p>
            <a:r>
              <a:rPr lang="en-US" sz="2000" b="0" dirty="0">
                <a:solidFill>
                  <a:schemeClr val="bg2">
                    <a:lumMod val="40000"/>
                    <a:lumOff val="60000"/>
                  </a:schemeClr>
                </a:solidFill>
                <a:effectLst/>
                <a:latin typeface="Calibri" panose="020F0502020204030204" pitchFamily="34" charset="0"/>
                <a:cs typeface="Calibri" panose="020F0502020204030204" pitchFamily="34" charset="0"/>
              </a:rPr>
              <a:t>MEDICAL ASSISTING ATS DEGREE</a:t>
            </a:r>
          </a:p>
        </p:txBody>
      </p:sp>
      <p:sp>
        <p:nvSpPr>
          <p:cNvPr id="6" name="Content Placeholder 5">
            <a:extLst>
              <a:ext uri="{FF2B5EF4-FFF2-40B4-BE49-F238E27FC236}">
                <a16:creationId xmlns:a16="http://schemas.microsoft.com/office/drawing/2014/main" id="{56A5613E-2D39-4722-B20F-D95B8565751E}"/>
              </a:ext>
            </a:extLst>
          </p:cNvPr>
          <p:cNvSpPr>
            <a:spLocks noGrp="1"/>
          </p:cNvSpPr>
          <p:nvPr>
            <p:ph sz="quarter" idx="4"/>
          </p:nvPr>
        </p:nvSpPr>
        <p:spPr>
          <a:xfrm>
            <a:off x="4629149" y="2755755"/>
            <a:ext cx="3821518" cy="4026046"/>
          </a:xfrm>
        </p:spPr>
        <p:txBody>
          <a:bodyPr>
            <a:noAutofit/>
          </a:bodyPr>
          <a:lstStyle/>
          <a:p>
            <a:pPr>
              <a:lnSpc>
                <a:spcPct val="100000"/>
              </a:lnSpc>
              <a:spcBef>
                <a:spcPts val="600"/>
              </a:spcBef>
            </a:pPr>
            <a:r>
              <a:rPr lang="en-US" sz="1400" dirty="0">
                <a:effectLst/>
                <a:latin typeface="Calibri" panose="020F0502020204030204" pitchFamily="34" charset="0"/>
                <a:cs typeface="Calibri" panose="020F0502020204030204" pitchFamily="34" charset="0"/>
              </a:rPr>
              <a:t>All courses listed for certificate PLUS:</a:t>
            </a:r>
          </a:p>
          <a:p>
            <a:pPr>
              <a:lnSpc>
                <a:spcPct val="100000"/>
              </a:lnSpc>
              <a:spcBef>
                <a:spcPts val="600"/>
              </a:spcBef>
            </a:pPr>
            <a:r>
              <a:rPr lang="en-US" sz="1400" dirty="0">
                <a:effectLst/>
                <a:latin typeface="Calibri" panose="020F0502020204030204" pitchFamily="34" charset="0"/>
                <a:cs typeface="Calibri" panose="020F0502020204030204" pitchFamily="34" charset="0"/>
              </a:rPr>
              <a:t>COLS 1100—1st Year Experience</a:t>
            </a:r>
          </a:p>
          <a:p>
            <a:pPr>
              <a:lnSpc>
                <a:spcPct val="100000"/>
              </a:lnSpc>
              <a:spcBef>
                <a:spcPts val="600"/>
              </a:spcBef>
            </a:pPr>
            <a:r>
              <a:rPr lang="en-US" sz="1400" dirty="0">
                <a:effectLst/>
                <a:latin typeface="Calibri" panose="020F0502020204030204" pitchFamily="34" charset="0"/>
                <a:cs typeface="Calibri" panose="020F0502020204030204" pitchFamily="34" charset="0"/>
              </a:rPr>
              <a:t>BMGT 2200—Management and Organizational Behavior</a:t>
            </a:r>
          </a:p>
          <a:p>
            <a:pPr>
              <a:lnSpc>
                <a:spcPct val="100000"/>
              </a:lnSpc>
              <a:spcBef>
                <a:spcPts val="600"/>
              </a:spcBef>
            </a:pPr>
            <a:r>
              <a:rPr lang="en-US" sz="1400" dirty="0">
                <a:effectLst/>
                <a:latin typeface="Calibri" panose="020F0502020204030204" pitchFamily="34" charset="0"/>
                <a:cs typeface="Calibri" panose="020F0502020204030204" pitchFamily="34" charset="0"/>
              </a:rPr>
              <a:t>HIMT 1121—Advanced Medical Terminology</a:t>
            </a:r>
          </a:p>
          <a:p>
            <a:pPr>
              <a:lnSpc>
                <a:spcPct val="100000"/>
              </a:lnSpc>
              <a:spcBef>
                <a:spcPts val="600"/>
              </a:spcBef>
            </a:pPr>
            <a:r>
              <a:rPr lang="en-US" sz="1400" dirty="0">
                <a:effectLst/>
                <a:latin typeface="Calibri" panose="020F0502020204030204" pitchFamily="34" charset="0"/>
                <a:cs typeface="Calibri" panose="020F0502020204030204" pitchFamily="34" charset="0"/>
              </a:rPr>
              <a:t>BMGT 1102—Interpersonal Skills</a:t>
            </a:r>
          </a:p>
          <a:p>
            <a:pPr>
              <a:lnSpc>
                <a:spcPct val="100000"/>
              </a:lnSpc>
              <a:spcBef>
                <a:spcPts val="600"/>
              </a:spcBef>
            </a:pPr>
            <a:r>
              <a:rPr lang="en-US" sz="1400" dirty="0">
                <a:effectLst/>
                <a:latin typeface="Calibri" panose="020F0502020204030204" pitchFamily="34" charset="0"/>
                <a:cs typeface="Calibri" panose="020F0502020204030204" pitchFamily="34" charset="0"/>
              </a:rPr>
              <a:t>MATH 1104—Mathematical  Concepts for Business OR STAT 1350—Elementary Statistics</a:t>
            </a:r>
          </a:p>
          <a:p>
            <a:pPr>
              <a:lnSpc>
                <a:spcPct val="100000"/>
              </a:lnSpc>
              <a:spcBef>
                <a:spcPts val="600"/>
              </a:spcBef>
            </a:pPr>
            <a:r>
              <a:rPr lang="en-US" sz="1400" dirty="0">
                <a:effectLst/>
                <a:latin typeface="Calibri" panose="020F0502020204030204" pitchFamily="34" charset="0"/>
                <a:cs typeface="Calibri" panose="020F0502020204030204" pitchFamily="34" charset="0"/>
              </a:rPr>
              <a:t>PSY 1100—Intro to Psychology</a:t>
            </a:r>
          </a:p>
          <a:p>
            <a:pPr>
              <a:lnSpc>
                <a:spcPct val="100000"/>
              </a:lnSpc>
              <a:spcBef>
                <a:spcPts val="600"/>
              </a:spcBef>
            </a:pPr>
            <a:r>
              <a:rPr lang="en-US" sz="1400" dirty="0">
                <a:effectLst/>
                <a:latin typeface="Calibri" panose="020F0502020204030204" pitchFamily="34" charset="0"/>
                <a:cs typeface="Calibri" panose="020F0502020204030204" pitchFamily="34" charset="0"/>
              </a:rPr>
              <a:t>One Arts/Humanities from approved list</a:t>
            </a:r>
            <a:r>
              <a:rPr lang="en-US" sz="1400" dirty="0">
                <a:solidFill>
                  <a:schemeClr val="accent2">
                    <a:lumMod val="60000"/>
                    <a:lumOff val="40000"/>
                  </a:schemeClr>
                </a:solidFill>
                <a:effectLst/>
                <a:latin typeface="Calibri" panose="020F0502020204030204" pitchFamily="34" charset="0"/>
                <a:cs typeface="Calibri" panose="020F0502020204030204" pitchFamily="34" charset="0"/>
              </a:rPr>
              <a:t>*</a:t>
            </a:r>
          </a:p>
          <a:p>
            <a:pPr>
              <a:lnSpc>
                <a:spcPct val="100000"/>
              </a:lnSpc>
              <a:spcBef>
                <a:spcPts val="600"/>
              </a:spcBef>
            </a:pPr>
            <a:endParaRPr lang="en-US" sz="1400" dirty="0">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BEA3">
                    <a:lumMod val="60000"/>
                    <a:lumOff val="40000"/>
                  </a:srgbClr>
                </a:solidFill>
                <a:effectLst/>
                <a:uLnTx/>
                <a:uFillTx/>
                <a:latin typeface="Calibri" panose="020F0502020204030204" pitchFamily="34" charset="0"/>
                <a:ea typeface="+mn-ea"/>
                <a:cs typeface="Calibri" panose="020F0502020204030204" pitchFamily="34" charset="0"/>
              </a:rPr>
              <a:t>*Select ONE Arts/Humanities: ARCH 2100, HART 1201, HART 1202,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BEA3">
                    <a:lumMod val="60000"/>
                    <a:lumOff val="40000"/>
                  </a:srgbClr>
                </a:solidFill>
                <a:effectLst/>
                <a:uLnTx/>
                <a:uFillTx/>
                <a:latin typeface="Calibri" panose="020F0502020204030204" pitchFamily="34" charset="0"/>
                <a:ea typeface="+mn-ea"/>
                <a:cs typeface="Calibri" panose="020F0502020204030204" pitchFamily="34" charset="0"/>
              </a:rPr>
              <a:t>HIST 1111, HIST 1112, HIST 1151, HIST 1152, HIST 1181, HIST 1182,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BEA3">
                    <a:lumMod val="60000"/>
                    <a:lumOff val="40000"/>
                  </a:srgbClr>
                </a:solidFill>
                <a:effectLst/>
                <a:uLnTx/>
                <a:uFillTx/>
                <a:latin typeface="Calibri" panose="020F0502020204030204" pitchFamily="34" charset="0"/>
                <a:ea typeface="+mn-ea"/>
                <a:cs typeface="Calibri" panose="020F0502020204030204" pitchFamily="34" charset="0"/>
              </a:rPr>
              <a:t>HIST 2223, HIST 2224, HUM 1100, HUM 1270, MUS 1251, PHIL 1101,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0BEA3">
                    <a:lumMod val="60000"/>
                    <a:lumOff val="40000"/>
                  </a:srgbClr>
                </a:solidFill>
                <a:effectLst/>
                <a:uLnTx/>
                <a:uFillTx/>
                <a:latin typeface="Calibri" panose="020F0502020204030204" pitchFamily="34" charset="0"/>
                <a:ea typeface="+mn-ea"/>
                <a:cs typeface="Calibri" panose="020F0502020204030204" pitchFamily="34" charset="0"/>
              </a:rPr>
              <a:t>PHIL 1130</a:t>
            </a:r>
          </a:p>
          <a:p>
            <a:pPr marL="0" indent="0">
              <a:lnSpc>
                <a:spcPct val="100000"/>
              </a:lnSpc>
              <a:spcBef>
                <a:spcPts val="600"/>
              </a:spcBef>
              <a:buNone/>
            </a:pPr>
            <a:endParaRPr lang="en-US" sz="1400" dirty="0">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01A07F4-3961-48C9-B165-1DF4DD47167B}"/>
              </a:ext>
            </a:extLst>
          </p:cNvPr>
          <p:cNvSpPr txBox="1"/>
          <p:nvPr/>
        </p:nvSpPr>
        <p:spPr>
          <a:xfrm>
            <a:off x="457200" y="709748"/>
            <a:ext cx="8305800" cy="1077218"/>
          </a:xfrm>
          <a:prstGeom prst="rect">
            <a:avLst/>
          </a:prstGeom>
          <a:noFill/>
        </p:spPr>
        <p:txBody>
          <a:bodyPr wrap="square" rtlCol="0">
            <a:spAutoFit/>
          </a:bodyPr>
          <a:lstStyle/>
          <a:p>
            <a:pPr algn="ctr"/>
            <a:r>
              <a:rPr lang="en-US" sz="1600" dirty="0">
                <a:solidFill>
                  <a:schemeClr val="accent2">
                    <a:lumMod val="60000"/>
                    <a:lumOff val="40000"/>
                  </a:schemeClr>
                </a:solidFill>
                <a:latin typeface="Calibri" panose="020F0502020204030204" pitchFamily="34" charset="0"/>
                <a:cs typeface="Calibri" panose="020F0502020204030204" pitchFamily="34" charset="0"/>
              </a:rPr>
              <a:t>Basic Related and General Education courses may be taken prior to being admitted </a:t>
            </a:r>
          </a:p>
          <a:p>
            <a:pPr algn="ctr"/>
            <a:r>
              <a:rPr lang="en-US" sz="1600" dirty="0">
                <a:solidFill>
                  <a:schemeClr val="accent2">
                    <a:lumMod val="60000"/>
                    <a:lumOff val="40000"/>
                  </a:schemeClr>
                </a:solidFill>
                <a:latin typeface="Calibri" panose="020F0502020204030204" pitchFamily="34" charset="0"/>
                <a:cs typeface="Calibri" panose="020F0502020204030204" pitchFamily="34" charset="0"/>
              </a:rPr>
              <a:t>to the Medical Assisting program, or they may be taken with MAT courses as outlined on the official plan of study.  Completion of basic related and general education courses are not required prior to application.</a:t>
            </a:r>
            <a:endParaRPr lang="en-US" sz="1600" dirty="0">
              <a:solidFill>
                <a:schemeClr val="accent2">
                  <a:lumMod val="60000"/>
                  <a:lumOff val="40000"/>
                </a:schemeClr>
              </a:solidFill>
            </a:endParaRPr>
          </a:p>
        </p:txBody>
      </p:sp>
      <p:sp>
        <p:nvSpPr>
          <p:cNvPr id="9" name="TextBox 8">
            <a:extLst>
              <a:ext uri="{FF2B5EF4-FFF2-40B4-BE49-F238E27FC236}">
                <a16:creationId xmlns:a16="http://schemas.microsoft.com/office/drawing/2014/main" id="{B21E5A88-824A-45F5-A944-08DCF5F62B2C}"/>
              </a:ext>
            </a:extLst>
          </p:cNvPr>
          <p:cNvSpPr txBox="1"/>
          <p:nvPr/>
        </p:nvSpPr>
        <p:spPr>
          <a:xfrm>
            <a:off x="1765220" y="1810445"/>
            <a:ext cx="5499262" cy="369332"/>
          </a:xfrm>
          <a:prstGeom prst="rect">
            <a:avLst/>
          </a:prstGeom>
          <a:solidFill>
            <a:schemeClr val="accent2">
              <a:lumMod val="40000"/>
              <a:lumOff val="60000"/>
            </a:schemeClr>
          </a:solidFill>
        </p:spPr>
        <p:txBody>
          <a:bodyPr wrap="non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General Education &amp; Basic Related Degree Requirements</a:t>
            </a:r>
          </a:p>
        </p:txBody>
      </p:sp>
    </p:spTree>
    <p:extLst>
      <p:ext uri="{BB962C8B-B14F-4D97-AF65-F5344CB8AC3E}">
        <p14:creationId xmlns:p14="http://schemas.microsoft.com/office/powerpoint/2010/main" val="197312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2514" y="1122001"/>
            <a:ext cx="2280514" cy="4613999"/>
          </a:xfrm>
        </p:spPr>
        <p:txBody>
          <a:bodyPr anchor="ctr">
            <a:normAutofit/>
          </a:bodyPr>
          <a:lstStyle/>
          <a:p>
            <a:pPr algn="l"/>
            <a:r>
              <a:rPr lang="en-US" sz="2100" b="0">
                <a:ln w="19050">
                  <a:noFill/>
                  <a:prstDash val="solid"/>
                </a:ln>
                <a:solidFill>
                  <a:srgbClr val="FFFFFF"/>
                </a:solidFill>
                <a:effectLst/>
                <a:latin typeface="Calibri" panose="020F0502020204030204" pitchFamily="34" charset="0"/>
                <a:cs typeface="Calibri" panose="020F0502020204030204" pitchFamily="34" charset="0"/>
              </a:rPr>
              <a:t>Program admission requirements</a:t>
            </a:r>
            <a:br>
              <a:rPr lang="en-US" sz="2100" b="0">
                <a:ln w="19050">
                  <a:noFill/>
                  <a:prstDash val="solid"/>
                </a:ln>
                <a:solidFill>
                  <a:srgbClr val="FFFFFF"/>
                </a:solidFill>
                <a:effectLst/>
                <a:latin typeface="Calibri" panose="020F0502020204030204" pitchFamily="34" charset="0"/>
                <a:cs typeface="Calibri" panose="020F0502020204030204" pitchFamily="34" charset="0"/>
              </a:rPr>
            </a:br>
            <a:endParaRPr lang="en-US" sz="2100" b="0">
              <a:solidFill>
                <a:srgbClr val="FFFFFF"/>
              </a:solidFill>
              <a:effectLst/>
              <a:latin typeface="Calibri" panose="020F0502020204030204" pitchFamily="34" charset="0"/>
              <a:cs typeface="Calibri" panose="020F0502020204030204" pitchFamily="34" charset="0"/>
            </a:endParaRPr>
          </a:p>
        </p:txBody>
      </p:sp>
      <p:sp useBgFill="1">
        <p:nvSpPr>
          <p:cNvPr id="47" name="Rectangle 46">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596" y="0"/>
            <a:ext cx="6097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p:cNvSpPr>
            <a:spLocks noGrp="1"/>
          </p:cNvSpPr>
          <p:nvPr>
            <p:ph idx="1"/>
          </p:nvPr>
        </p:nvSpPr>
        <p:spPr>
          <a:xfrm>
            <a:off x="3533730" y="1122001"/>
            <a:ext cx="4924923" cy="4761274"/>
          </a:xfrm>
        </p:spPr>
        <p:txBody>
          <a:bodyPr anchor="ctr">
            <a:normAutofit/>
          </a:bodyPr>
          <a:lstStyle/>
          <a:p>
            <a:pPr>
              <a:lnSpc>
                <a:spcPct val="110000"/>
              </a:lnSpc>
            </a:pPr>
            <a:r>
              <a:rPr lang="en-US" sz="1400" dirty="0">
                <a:effectLst/>
                <a:latin typeface="Calibri" panose="020F0502020204030204" pitchFamily="34" charset="0"/>
                <a:cs typeface="Calibri" panose="020F0502020204030204" pitchFamily="34" charset="0"/>
              </a:rPr>
              <a:t>High school transcript or GED on file</a:t>
            </a:r>
          </a:p>
          <a:p>
            <a:pPr>
              <a:lnSpc>
                <a:spcPct val="110000"/>
              </a:lnSpc>
            </a:pPr>
            <a:r>
              <a:rPr lang="en-US" sz="1400" dirty="0">
                <a:effectLst/>
                <a:latin typeface="Calibri" panose="020F0502020204030204" pitchFamily="34" charset="0"/>
                <a:cs typeface="Calibri" panose="020F0502020204030204" pitchFamily="34" charset="0"/>
              </a:rPr>
              <a:t>Reading:  Placement of “No Reading Required” or completion of DEV 0145</a:t>
            </a:r>
          </a:p>
          <a:p>
            <a:pPr>
              <a:lnSpc>
                <a:spcPct val="110000"/>
              </a:lnSpc>
            </a:pPr>
            <a:r>
              <a:rPr lang="en-US" sz="1400" dirty="0">
                <a:effectLst/>
                <a:latin typeface="Calibri" panose="020F0502020204030204" pitchFamily="34" charset="0"/>
                <a:cs typeface="Calibri" panose="020F0502020204030204" pitchFamily="34" charset="0"/>
              </a:rPr>
              <a:t>English:  Placement into ENGL 1100 or completion of ENGL 0190</a:t>
            </a:r>
          </a:p>
          <a:p>
            <a:pPr>
              <a:lnSpc>
                <a:spcPct val="110000"/>
              </a:lnSpc>
            </a:pPr>
            <a:r>
              <a:rPr lang="en-US" sz="1400" dirty="0">
                <a:effectLst/>
                <a:latin typeface="Calibri" panose="020F0502020204030204" pitchFamily="34" charset="0"/>
                <a:cs typeface="Calibri" panose="020F0502020204030204" pitchFamily="34" charset="0"/>
              </a:rPr>
              <a:t>Math:  Placement into MATH 1104 or STAT 1350</a:t>
            </a:r>
          </a:p>
          <a:p>
            <a:pPr>
              <a:lnSpc>
                <a:spcPct val="110000"/>
              </a:lnSpc>
            </a:pPr>
            <a:r>
              <a:rPr lang="en-US" sz="1400" dirty="0">
                <a:effectLst/>
                <a:latin typeface="Calibri" panose="020F0502020204030204" pitchFamily="34" charset="0"/>
                <a:cs typeface="Calibri" panose="020F0502020204030204" pitchFamily="34" charset="0"/>
              </a:rPr>
              <a:t>Biology: HS Biology, BIO 0100, or BIO 1101</a:t>
            </a:r>
          </a:p>
          <a:p>
            <a:pPr>
              <a:lnSpc>
                <a:spcPct val="110000"/>
              </a:lnSpc>
            </a:pPr>
            <a:r>
              <a:rPr lang="en-US" sz="1400" dirty="0">
                <a:effectLst/>
                <a:latin typeface="Calibri" panose="020F0502020204030204" pitchFamily="34" charset="0"/>
                <a:cs typeface="Calibri" panose="020F0502020204030204" pitchFamily="34" charset="0"/>
              </a:rPr>
              <a:t>Completion of MULT 1130 with a C or better, </a:t>
            </a:r>
            <a:r>
              <a:rPr lang="en-US" sz="1400" b="1" dirty="0">
                <a:effectLst/>
                <a:latin typeface="Calibri" panose="020F0502020204030204" pitchFamily="34" charset="0"/>
                <a:cs typeface="Calibri" panose="020F0502020204030204" pitchFamily="34" charset="0"/>
              </a:rPr>
              <a:t>OR</a:t>
            </a:r>
            <a:r>
              <a:rPr lang="en-US" sz="1400" dirty="0">
                <a:effectLst/>
                <a:latin typeface="Calibri" panose="020F0502020204030204" pitchFamily="34" charset="0"/>
                <a:cs typeface="Calibri" panose="020F0502020204030204" pitchFamily="34" charset="0"/>
              </a:rPr>
              <a:t> the following:</a:t>
            </a:r>
          </a:p>
          <a:p>
            <a:pPr marL="800100" lvl="1" indent="-342900">
              <a:lnSpc>
                <a:spcPct val="110000"/>
              </a:lnSpc>
              <a:buFont typeface="+mj-lt"/>
              <a:buAutoNum type="arabicPeriod"/>
            </a:pPr>
            <a:r>
              <a:rPr lang="en-US" sz="1400" dirty="0">
                <a:effectLst/>
                <a:latin typeface="Calibri" panose="020F0502020204030204" pitchFamily="34" charset="0"/>
                <a:cs typeface="Calibri" panose="020F0502020204030204" pitchFamily="34" charset="0"/>
              </a:rPr>
              <a:t>Current American Heart Association </a:t>
            </a:r>
            <a:r>
              <a:rPr lang="en-US" sz="1400" b="1" dirty="0">
                <a:effectLst/>
                <a:latin typeface="Calibri" panose="020F0502020204030204" pitchFamily="34" charset="0"/>
                <a:cs typeface="Calibri" panose="020F0502020204030204" pitchFamily="34" charset="0"/>
              </a:rPr>
              <a:t>Healthcare Provider </a:t>
            </a:r>
            <a:r>
              <a:rPr lang="en-US" sz="1400" dirty="0">
                <a:effectLst/>
                <a:latin typeface="Calibri" panose="020F0502020204030204" pitchFamily="34" charset="0"/>
                <a:cs typeface="Calibri" panose="020F0502020204030204" pitchFamily="34" charset="0"/>
              </a:rPr>
              <a:t>BLS CPR Certification</a:t>
            </a:r>
          </a:p>
          <a:p>
            <a:pPr marL="914400" lvl="2" indent="0">
              <a:lnSpc>
                <a:spcPct val="110000"/>
              </a:lnSpc>
              <a:buNone/>
            </a:pPr>
            <a:r>
              <a:rPr lang="en-US" sz="1400" u="sng" dirty="0">
                <a:effectLst/>
                <a:latin typeface="Calibri" panose="020F0502020204030204" pitchFamily="34" charset="0"/>
                <a:cs typeface="Calibri" panose="020F0502020204030204" pitchFamily="34" charset="0"/>
              </a:rPr>
              <a:t>AND</a:t>
            </a:r>
          </a:p>
          <a:p>
            <a:pPr marL="800100" lvl="1" indent="-342900">
              <a:lnSpc>
                <a:spcPct val="110000"/>
              </a:lnSpc>
              <a:buFont typeface="+mj-lt"/>
              <a:buAutoNum type="arabicPeriod"/>
            </a:pPr>
            <a:r>
              <a:rPr lang="en-US" sz="1400" dirty="0">
                <a:effectLst/>
                <a:latin typeface="Calibri" panose="020F0502020204030204" pitchFamily="34" charset="0"/>
                <a:cs typeface="Calibri" panose="020F0502020204030204" pitchFamily="34" charset="0"/>
              </a:rPr>
              <a:t>Current American Heart Association or American Red Cross Certification in First Aid</a:t>
            </a:r>
          </a:p>
          <a:p>
            <a:pPr>
              <a:lnSpc>
                <a:spcPct val="110000"/>
              </a:lnSpc>
            </a:pPr>
            <a:r>
              <a:rPr lang="en-US" sz="1400" dirty="0">
                <a:effectLst/>
                <a:latin typeface="Calibri" panose="020F0502020204030204" pitchFamily="34" charset="0"/>
                <a:cs typeface="Calibri" panose="020F0502020204030204" pitchFamily="34" charset="0"/>
              </a:rPr>
              <a:t>GPA 2.0 or higher</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person talking to another person">
            <a:extLst>
              <a:ext uri="{FF2B5EF4-FFF2-40B4-BE49-F238E27FC236}">
                <a16:creationId xmlns:a16="http://schemas.microsoft.com/office/drawing/2014/main" id="{94F7FDEC-89D2-3ED7-2B41-131E8935F4A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990" r="13988"/>
          <a:stretch/>
        </p:blipFill>
        <p:spPr>
          <a:xfrm>
            <a:off x="20" y="-97998"/>
            <a:ext cx="9143980" cy="6855970"/>
          </a:xfrm>
          <a:prstGeom prst="rect">
            <a:avLst/>
          </a:prstGeom>
        </p:spPr>
      </p:pic>
      <p:sp>
        <p:nvSpPr>
          <p:cNvPr id="11" name="Rectangle 10">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76B5AF4-F0B6-765A-B336-463B0C43D0F6}"/>
              </a:ext>
            </a:extLst>
          </p:cNvPr>
          <p:cNvSpPr>
            <a:spLocks noGrp="1"/>
          </p:cNvSpPr>
          <p:nvPr>
            <p:ph type="title"/>
          </p:nvPr>
        </p:nvSpPr>
        <p:spPr>
          <a:xfrm>
            <a:off x="685346" y="609600"/>
            <a:ext cx="7765321" cy="1326321"/>
          </a:xfrm>
        </p:spPr>
        <p:txBody>
          <a:bodyPr>
            <a:normAutofit/>
          </a:bodyPr>
          <a:lstStyle/>
          <a:p>
            <a:r>
              <a:rPr lang="en-US" b="0" dirty="0">
                <a:effectLst/>
                <a:latin typeface="Calibri" panose="020F0502020204030204" pitchFamily="34" charset="0"/>
                <a:cs typeface="Calibri" panose="020F0502020204030204" pitchFamily="34" charset="0"/>
              </a:rPr>
              <a:t>Health Science Pathway Advising</a:t>
            </a:r>
          </a:p>
        </p:txBody>
      </p:sp>
      <p:sp>
        <p:nvSpPr>
          <p:cNvPr id="3" name="Content Placeholder 2">
            <a:extLst>
              <a:ext uri="{FF2B5EF4-FFF2-40B4-BE49-F238E27FC236}">
                <a16:creationId xmlns:a16="http://schemas.microsoft.com/office/drawing/2014/main" id="{B5EADDFA-7FF5-4E5F-1412-67E5AEEFF519}"/>
              </a:ext>
            </a:extLst>
          </p:cNvPr>
          <p:cNvSpPr>
            <a:spLocks noGrp="1"/>
          </p:cNvSpPr>
          <p:nvPr>
            <p:ph idx="1"/>
          </p:nvPr>
        </p:nvSpPr>
        <p:spPr>
          <a:xfrm>
            <a:off x="685346" y="2096064"/>
            <a:ext cx="7765321" cy="3695136"/>
          </a:xfrm>
        </p:spPr>
        <p:txBody>
          <a:bodyPr>
            <a:normAutofit/>
          </a:bodyPr>
          <a:lstStyle/>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All prospective MAT candidates are required to meet with an HSP advisor before entering the Medical Assisting program.</a:t>
            </a:r>
          </a:p>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To schedule an appointment, go to: </a:t>
            </a:r>
            <a:r>
              <a:rPr lang="en-US" dirty="0">
                <a:effectLst/>
                <a:latin typeface="Calibri" panose="020F0502020204030204" pitchFamily="34" charset="0"/>
                <a:cs typeface="Calibri" panose="020F0502020204030204" pitchFamily="34" charset="0"/>
                <a:hlinkClick r:id="rId5"/>
              </a:rPr>
              <a:t>www.cscc.edu/services/advising/health-sciences.shtml</a:t>
            </a:r>
            <a:r>
              <a:rPr lang="en-US" dirty="0">
                <a:effectLst/>
                <a:latin typeface="Calibri" panose="020F0502020204030204" pitchFamily="34" charset="0"/>
                <a:cs typeface="Calibri" panose="020F0502020204030204" pitchFamily="34" charset="0"/>
              </a:rPr>
              <a:t> 	</a:t>
            </a:r>
          </a:p>
          <a:p>
            <a:pPr>
              <a:lnSpc>
                <a:spcPct val="100000"/>
              </a:lnSpc>
              <a:spcBef>
                <a:spcPts val="600"/>
              </a:spcBef>
              <a:spcAft>
                <a:spcPts val="600"/>
              </a:spcAft>
            </a:pPr>
            <a:r>
              <a:rPr lang="en-US" dirty="0">
                <a:effectLst/>
                <a:latin typeface="Calibri" panose="020F0502020204030204" pitchFamily="34" charset="0"/>
                <a:cs typeface="Calibri" panose="020F0502020204030204" pitchFamily="34" charset="0"/>
              </a:rPr>
              <a:t>Drop-in Hours (for general quick questions):</a:t>
            </a:r>
          </a:p>
          <a:p>
            <a:pPr lvl="1">
              <a:lnSpc>
                <a:spcPct val="110000"/>
              </a:lnSpc>
              <a:spcBef>
                <a:spcPts val="0"/>
              </a:spcBef>
            </a:pPr>
            <a:r>
              <a:rPr lang="en-US" dirty="0">
                <a:effectLst/>
                <a:latin typeface="Calibri" panose="020F0502020204030204" pitchFamily="34" charset="0"/>
                <a:cs typeface="Calibri" panose="020F0502020204030204" pitchFamily="34" charset="0"/>
              </a:rPr>
              <a:t>Aquinas Hall Room 116</a:t>
            </a:r>
          </a:p>
          <a:p>
            <a:pPr lvl="1">
              <a:lnSpc>
                <a:spcPct val="110000"/>
              </a:lnSpc>
              <a:spcBef>
                <a:spcPts val="0"/>
              </a:spcBef>
            </a:pPr>
            <a:r>
              <a:rPr lang="en-US" dirty="0">
                <a:effectLst/>
                <a:latin typeface="Calibri" panose="020F0502020204030204" pitchFamily="34" charset="0"/>
                <a:cs typeface="Calibri" panose="020F0502020204030204" pitchFamily="34" charset="0"/>
              </a:rPr>
              <a:t>Monday-Friday 11AM-1:45PM</a:t>
            </a:r>
          </a:p>
          <a:p>
            <a:pPr lvl="1">
              <a:lnSpc>
                <a:spcPct val="110000"/>
              </a:lnSpc>
              <a:spcBef>
                <a:spcPts val="0"/>
              </a:spcBef>
            </a:pPr>
            <a:r>
              <a:rPr lang="en-US" dirty="0">
                <a:effectLst/>
                <a:latin typeface="Calibri" panose="020F0502020204030204" pitchFamily="34" charset="0"/>
                <a:cs typeface="Calibri" panose="020F0502020204030204" pitchFamily="34" charset="0"/>
              </a:rPr>
              <a:t>Wednesday 4PM-6:30PM</a:t>
            </a:r>
          </a:p>
          <a:p>
            <a:pPr>
              <a:lnSpc>
                <a:spcPct val="100000"/>
              </a:lnSpc>
              <a:spcBef>
                <a:spcPts val="600"/>
              </a:spcBef>
              <a:spcAft>
                <a:spcPts val="600"/>
              </a:spcAft>
            </a:pPr>
            <a:endParaRPr lang="en-US"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AD3D282-E5EA-59F3-4CD0-ECC78BC2E7B6}"/>
              </a:ext>
            </a:extLst>
          </p:cNvPr>
          <p:cNvSpPr txBox="1"/>
          <p:nvPr/>
        </p:nvSpPr>
        <p:spPr>
          <a:xfrm>
            <a:off x="6667040" y="6657945"/>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ynextmove.org/profile/summary/21-1012.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8216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b="0" dirty="0">
                <a:effectLst/>
                <a:latin typeface="Calibri" panose="020F0502020204030204" pitchFamily="34" charset="0"/>
                <a:cs typeface="Calibri" panose="020F0502020204030204" pitchFamily="34" charset="0"/>
              </a:rPr>
              <a:t>Additional Prerequisites</a:t>
            </a:r>
          </a:p>
        </p:txBody>
      </p:sp>
      <p:graphicFrame>
        <p:nvGraphicFramePr>
          <p:cNvPr id="5" name="Content Placeholder 2">
            <a:extLst>
              <a:ext uri="{FF2B5EF4-FFF2-40B4-BE49-F238E27FC236}">
                <a16:creationId xmlns:a16="http://schemas.microsoft.com/office/drawing/2014/main" id="{F5FCB93B-CF75-4045-BF2F-C5A721149625}"/>
              </a:ext>
            </a:extLst>
          </p:cNvPr>
          <p:cNvGraphicFramePr>
            <a:graphicFrameLocks noGrp="1"/>
          </p:cNvGraphicFramePr>
          <p:nvPr>
            <p:ph idx="1"/>
            <p:extLst>
              <p:ext uri="{D42A27DB-BD31-4B8C-83A1-F6EECF244321}">
                <p14:modId xmlns:p14="http://schemas.microsoft.com/office/powerpoint/2010/main" val="69583598"/>
              </p:ext>
            </p:extLst>
          </p:nvPr>
        </p:nvGraphicFramePr>
        <p:xfrm>
          <a:off x="685800" y="2257654"/>
          <a:ext cx="7765256"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64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6625" name="Title 1"/>
          <p:cNvSpPr>
            <a:spLocks noGrp="1"/>
          </p:cNvSpPr>
          <p:nvPr>
            <p:ph type="title"/>
          </p:nvPr>
        </p:nvSpPr>
        <p:spPr>
          <a:xfrm>
            <a:off x="609153" y="804518"/>
            <a:ext cx="2667447" cy="4529481"/>
          </a:xfrm>
        </p:spPr>
        <p:txBody>
          <a:bodyPr anchor="ctr">
            <a:normAutofit/>
          </a:bodyPr>
          <a:lstStyle/>
          <a:p>
            <a:r>
              <a:rPr lang="en-US" sz="2800" b="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Medical Assistant</a:t>
            </a:r>
            <a:br>
              <a:rPr lang="en-US" sz="2800" b="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0">
                <a:ln w="19050">
                  <a:noFill/>
                  <a:prstDash val="solid"/>
                </a:ln>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CREDENTIALING</a:t>
            </a:r>
            <a:endParaRPr lang="en-US" sz="2800" b="0"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6626" name="Content Placeholder 2"/>
          <p:cNvSpPr>
            <a:spLocks noGrp="1"/>
          </p:cNvSpPr>
          <p:nvPr>
            <p:ph idx="1"/>
          </p:nvPr>
        </p:nvSpPr>
        <p:spPr>
          <a:xfrm>
            <a:off x="3476221" y="1219200"/>
            <a:ext cx="5056449" cy="4758080"/>
          </a:xfrm>
        </p:spPr>
        <p:txBody>
          <a:bodyPr anchor="ctr">
            <a:normAutofit/>
          </a:bodyPr>
          <a:lstStyle/>
          <a:p>
            <a:pPr marL="0" indent="0">
              <a:buNone/>
            </a:pPr>
            <a:r>
              <a:rPr lang="en-US">
                <a:effectLst/>
                <a:latin typeface="BakerSignet BT"/>
              </a:rPr>
              <a:t>Once students obtain their MAT certificates, they are eligible to sit for the following examinations:</a:t>
            </a:r>
          </a:p>
          <a:p>
            <a:pPr lvl="1">
              <a:buClr>
                <a:schemeClr val="tx1"/>
              </a:buClr>
            </a:pPr>
            <a:r>
              <a:rPr lang="en-US">
                <a:effectLst/>
                <a:latin typeface="BakerSignet BT"/>
              </a:rPr>
              <a:t>CMA by the American Association of Medical Assistants (AAMA) which is offered year round</a:t>
            </a:r>
          </a:p>
          <a:p>
            <a:pPr lvl="1">
              <a:buClr>
                <a:schemeClr val="tx1"/>
              </a:buClr>
            </a:pPr>
            <a:r>
              <a:rPr lang="en-US">
                <a:effectLst/>
                <a:latin typeface="BakerSignet BT"/>
              </a:rPr>
              <a:t>RMA by the American Medical Technologist (AMT) Specialist (CMAS)</a:t>
            </a:r>
          </a:p>
          <a:p>
            <a:pPr lvl="1">
              <a:buClr>
                <a:schemeClr val="tx1"/>
              </a:buClr>
            </a:pPr>
            <a:r>
              <a:rPr lang="en-US">
                <a:effectLst/>
                <a:latin typeface="BakerSignet BT"/>
              </a:rPr>
              <a:t>RMA by the American Registry of Medical Assistants provided they attend a CAAHEP accredited school such as CSCC</a:t>
            </a:r>
          </a:p>
          <a:p>
            <a:pPr lvl="1">
              <a:buClr>
                <a:schemeClr val="tx1"/>
              </a:buClr>
            </a:pPr>
            <a:r>
              <a:rPr lang="en-US">
                <a:effectLst/>
                <a:latin typeface="BakerSignet BT"/>
              </a:rPr>
              <a:t>CCMA by National Healthcareer Association Certification</a:t>
            </a:r>
          </a:p>
          <a:p>
            <a:pPr lvl="1">
              <a:buClr>
                <a:schemeClr val="tx2">
                  <a:lumMod val="50000"/>
                </a:schemeClr>
              </a:buClr>
            </a:pPr>
            <a:endParaRPr lang="en-US" dirty="0">
              <a:effectLst/>
              <a:latin typeface="BakerSignet BT"/>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E01F-90E3-448C-BDC4-CD663087653D}"/>
              </a:ext>
            </a:extLst>
          </p:cNvPr>
          <p:cNvSpPr>
            <a:spLocks noGrp="1"/>
          </p:cNvSpPr>
          <p:nvPr>
            <p:ph type="title"/>
          </p:nvPr>
        </p:nvSpPr>
        <p:spPr/>
        <p:txBody>
          <a:bodyPr/>
          <a:lstStyle/>
          <a:p>
            <a:pPr algn="l"/>
            <a:r>
              <a:rPr lang="en-US" b="0" dirty="0">
                <a:effectLst/>
                <a:latin typeface="Calibri" panose="020F0502020204030204" pitchFamily="34" charset="0"/>
                <a:cs typeface="Calibri" panose="020F0502020204030204" pitchFamily="34" charset="0"/>
              </a:rPr>
              <a:t>Information Sessions</a:t>
            </a:r>
          </a:p>
        </p:txBody>
      </p:sp>
      <p:sp>
        <p:nvSpPr>
          <p:cNvPr id="3" name="Content Placeholder 2">
            <a:extLst>
              <a:ext uri="{FF2B5EF4-FFF2-40B4-BE49-F238E27FC236}">
                <a16:creationId xmlns:a16="http://schemas.microsoft.com/office/drawing/2014/main" id="{93717146-560B-4D9C-87C7-FB8FFD18A114}"/>
              </a:ext>
            </a:extLst>
          </p:cNvPr>
          <p:cNvSpPr>
            <a:spLocks noGrp="1"/>
          </p:cNvSpPr>
          <p:nvPr>
            <p:ph sz="half" idx="1"/>
          </p:nvPr>
        </p:nvSpPr>
        <p:spPr>
          <a:xfrm>
            <a:off x="486938" y="2088320"/>
            <a:ext cx="4085062" cy="3702881"/>
          </a:xfrm>
        </p:spPr>
        <p:txBody>
          <a:bodyPr>
            <a:normAutofit/>
          </a:bodyPr>
          <a:lstStyle/>
          <a:p>
            <a:pPr>
              <a:spcAft>
                <a:spcPts val="1200"/>
              </a:spcAft>
            </a:pPr>
            <a:r>
              <a:rPr lang="en-US" b="0" i="0" dirty="0">
                <a:effectLst/>
                <a:latin typeface="Calibri" panose="020F0502020204030204" pitchFamily="34" charset="0"/>
                <a:cs typeface="Calibri" panose="020F0502020204030204" pitchFamily="34" charset="0"/>
              </a:rPr>
              <a:t>All prospective MAT students </a:t>
            </a:r>
            <a:r>
              <a:rPr lang="en-US" dirty="0">
                <a:effectLst/>
                <a:latin typeface="Calibri" panose="020F0502020204030204" pitchFamily="34" charset="0"/>
                <a:cs typeface="Calibri" panose="020F0502020204030204" pitchFamily="34" charset="0"/>
              </a:rPr>
              <a:t>are required to </a:t>
            </a:r>
            <a:r>
              <a:rPr lang="en-US" b="0" i="0" dirty="0">
                <a:effectLst/>
                <a:latin typeface="Calibri" panose="020F0502020204030204" pitchFamily="34" charset="0"/>
                <a:cs typeface="Calibri" panose="020F0502020204030204" pitchFamily="34" charset="0"/>
              </a:rPr>
              <a:t>attend an information session or complete the online quiz prior to applying to the MAT program.</a:t>
            </a:r>
          </a:p>
          <a:p>
            <a:r>
              <a:rPr lang="en-US" dirty="0">
                <a:effectLst/>
                <a:latin typeface="Calibri" panose="020F0502020204030204" pitchFamily="34" charset="0"/>
                <a:cs typeface="Calibri" panose="020F0502020204030204" pitchFamily="34" charset="0"/>
              </a:rPr>
              <a:t>Dates and times listed on website</a:t>
            </a:r>
          </a:p>
          <a:p>
            <a:r>
              <a:rPr lang="en-US" dirty="0">
                <a:effectLst/>
                <a:latin typeface="Calibri" panose="020F0502020204030204" pitchFamily="34" charset="0"/>
                <a:cs typeface="Calibri" panose="020F0502020204030204" pitchFamily="34" charset="0"/>
              </a:rPr>
              <a:t>Location: Union Hall, Room 329</a:t>
            </a:r>
          </a:p>
          <a:p>
            <a:endParaRPr lang="en-US" dirty="0">
              <a:latin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6F480664-2C59-4206-A676-5C4E221B85EB}"/>
              </a:ext>
            </a:extLst>
          </p:cNvPr>
          <p:cNvPicPr>
            <a:picLocks noGrp="1" noChangeAspect="1"/>
          </p:cNvPicPr>
          <p:nvPr>
            <p:ph sz="half" idx="2"/>
          </p:nvPr>
        </p:nvPicPr>
        <p:blipFill>
          <a:blip r:embed="rId2"/>
          <a:stretch>
            <a:fillRect/>
          </a:stretch>
        </p:blipFill>
        <p:spPr>
          <a:xfrm>
            <a:off x="4783366" y="2209800"/>
            <a:ext cx="3873696" cy="3352800"/>
          </a:xfrm>
          <a:prstGeom prst="rect">
            <a:avLst/>
          </a:prstGeom>
        </p:spPr>
      </p:pic>
    </p:spTree>
    <p:extLst>
      <p:ext uri="{BB962C8B-B14F-4D97-AF65-F5344CB8AC3E}">
        <p14:creationId xmlns:p14="http://schemas.microsoft.com/office/powerpoint/2010/main" val="275204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406" y="762000"/>
            <a:ext cx="7202456" cy="1049235"/>
          </a:xfrm>
        </p:spPr>
        <p:txBody>
          <a:bodyPr>
            <a:normAutofit/>
          </a:bodyPr>
          <a:lstStyle/>
          <a:p>
            <a:r>
              <a:rPr lang="en-US" sz="3200" b="0" dirty="0">
                <a:effectLst/>
                <a:latin typeface="Calibri" panose="020F0502020204030204" pitchFamily="34" charset="0"/>
                <a:cs typeface="Calibri" panose="020F0502020204030204" pitchFamily="34" charset="0"/>
              </a:rPr>
              <a:t>Transfer of Credit</a:t>
            </a:r>
          </a:p>
        </p:txBody>
      </p:sp>
      <p:graphicFrame>
        <p:nvGraphicFramePr>
          <p:cNvPr id="5" name="Content Placeholder 2">
            <a:extLst>
              <a:ext uri="{FF2B5EF4-FFF2-40B4-BE49-F238E27FC236}">
                <a16:creationId xmlns:a16="http://schemas.microsoft.com/office/drawing/2014/main" id="{09DCBBE1-3007-42F1-ACF2-FEA49240BDCE}"/>
              </a:ext>
            </a:extLst>
          </p:cNvPr>
          <p:cNvGraphicFramePr>
            <a:graphicFrameLocks noGrp="1"/>
          </p:cNvGraphicFramePr>
          <p:nvPr>
            <p:ph idx="1"/>
            <p:extLst>
              <p:ext uri="{D42A27DB-BD31-4B8C-83A1-F6EECF244321}">
                <p14:modId xmlns:p14="http://schemas.microsoft.com/office/powerpoint/2010/main" val="527769273"/>
              </p:ext>
            </p:extLst>
          </p:nvPr>
        </p:nvGraphicFramePr>
        <p:xfrm>
          <a:off x="609600" y="1981201"/>
          <a:ext cx="8000999"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84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7765321" cy="1326321"/>
          </a:xfrm>
        </p:spPr>
        <p:txBody>
          <a:bodyPr/>
          <a:lstStyle/>
          <a:p>
            <a:pPr algn="l"/>
            <a:r>
              <a:rPr lang="en-US" b="0" dirty="0">
                <a:latin typeface="Calibri" panose="020F0502020204030204" pitchFamily="34" charset="0"/>
                <a:cs typeface="Calibri" panose="020F0502020204030204" pitchFamily="34" charset="0"/>
              </a:rPr>
              <a:t>Fees and Expenses*</a:t>
            </a:r>
          </a:p>
        </p:txBody>
      </p:sp>
      <p:sp>
        <p:nvSpPr>
          <p:cNvPr id="3" name="Content Placeholder 2"/>
          <p:cNvSpPr>
            <a:spLocks noGrp="1"/>
          </p:cNvSpPr>
          <p:nvPr>
            <p:ph idx="1"/>
          </p:nvPr>
        </p:nvSpPr>
        <p:spPr>
          <a:xfrm>
            <a:off x="304800" y="1348092"/>
            <a:ext cx="8534400" cy="4849508"/>
          </a:xfrm>
        </p:spPr>
        <p:txBody>
          <a:bodyPr>
            <a:normAutofit/>
          </a:bodyPr>
          <a:lstStyle/>
          <a:p>
            <a:pPr fontAlgn="base">
              <a:buSzPct val="80000"/>
            </a:pPr>
            <a:r>
              <a:rPr lang="en-US" sz="2800" dirty="0">
                <a:solidFill>
                  <a:schemeClr val="accent2">
                    <a:lumMod val="60000"/>
                    <a:lumOff val="40000"/>
                  </a:schemeClr>
                </a:solidFill>
                <a:latin typeface="Calibri" panose="020F0502020204030204" pitchFamily="34" charset="0"/>
                <a:cs typeface="Calibri" panose="020F0502020204030204" pitchFamily="34" charset="0"/>
              </a:rPr>
              <a:t>For Medical Assisting </a:t>
            </a:r>
            <a:r>
              <a:rPr lang="en-US" sz="2800" u="sng" dirty="0">
                <a:solidFill>
                  <a:schemeClr val="accent2">
                    <a:lumMod val="60000"/>
                    <a:lumOff val="40000"/>
                  </a:schemeClr>
                </a:solidFill>
                <a:latin typeface="Calibri" panose="020F0502020204030204" pitchFamily="34" charset="0"/>
                <a:cs typeface="Calibri" panose="020F0502020204030204" pitchFamily="34" charset="0"/>
              </a:rPr>
              <a:t>Certificate</a:t>
            </a:r>
            <a:r>
              <a:rPr lang="en-US" sz="2800" dirty="0">
                <a:solidFill>
                  <a:schemeClr val="accent2">
                    <a:lumMod val="60000"/>
                    <a:lumOff val="40000"/>
                  </a:schemeClr>
                </a:solidFill>
                <a:latin typeface="Calibri" panose="020F0502020204030204" pitchFamily="34" charset="0"/>
                <a:cs typeface="Calibri" panose="020F0502020204030204" pitchFamily="34" charset="0"/>
              </a:rPr>
              <a:t> Plan of Study </a:t>
            </a:r>
          </a:p>
          <a:p>
            <a:pPr lvl="1" fontAlgn="base">
              <a:buSzPct val="80000"/>
            </a:pPr>
            <a:r>
              <a:rPr lang="en-US" sz="26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$192.93* PER CREDIT HOUR X 37 TOTAL COURSE HOURS	$ 7,138</a:t>
            </a:r>
          </a:p>
          <a:p>
            <a:pPr lvl="1" fontAlgn="base"/>
            <a:r>
              <a:rPr lang="en-US" dirty="0">
                <a:latin typeface="Calibri" panose="020F0502020204030204" pitchFamily="34" charset="0"/>
                <a:cs typeface="Calibri" panose="020F0502020204030204" pitchFamily="34" charset="0"/>
              </a:rPr>
              <a:t>UNIFORMS &amp; SUPPLIES				$    150	</a:t>
            </a:r>
          </a:p>
          <a:p>
            <a:pPr lvl="1" fontAlgn="base"/>
            <a:r>
              <a:rPr lang="en-US" dirty="0">
                <a:latin typeface="Calibri" panose="020F0502020204030204" pitchFamily="34" charset="0"/>
                <a:cs typeface="Calibri" panose="020F0502020204030204" pitchFamily="34" charset="0"/>
              </a:rPr>
              <a:t>TECHNOLOGY FEE					$    300	</a:t>
            </a:r>
          </a:p>
          <a:p>
            <a:pPr lvl="1" fontAlgn="base"/>
            <a:r>
              <a:rPr lang="en-US" dirty="0">
                <a:latin typeface="Calibri" panose="020F0502020204030204" pitchFamily="34" charset="0"/>
                <a:cs typeface="Calibri" panose="020F0502020204030204" pitchFamily="34" charset="0"/>
              </a:rPr>
              <a:t>NATIONAL BOARD (after graduation)			$    125	</a:t>
            </a:r>
          </a:p>
          <a:p>
            <a:pPr lvl="1" fontAlgn="base"/>
            <a:r>
              <a:rPr lang="en-US" dirty="0">
                <a:latin typeface="Calibri" panose="020F0502020204030204" pitchFamily="34" charset="0"/>
                <a:cs typeface="Calibri" panose="020F0502020204030204" pitchFamily="34" charset="0"/>
              </a:rPr>
              <a:t>BOOKS (for ALL courses)				$  1000</a:t>
            </a:r>
          </a:p>
          <a:p>
            <a:pPr lvl="1" fontAlgn="base"/>
            <a:r>
              <a:rPr lang="en-US" dirty="0">
                <a:latin typeface="Calibri" panose="020F0502020204030204" pitchFamily="34" charset="0"/>
                <a:cs typeface="Calibri" panose="020F0502020204030204" pitchFamily="34" charset="0"/>
              </a:rPr>
              <a:t>PARKING PASSES					$    150</a:t>
            </a:r>
          </a:p>
          <a:p>
            <a:pPr lvl="1" fontAlgn="base"/>
            <a:r>
              <a:rPr lang="en-US" dirty="0">
                <a:latin typeface="Calibri" panose="020F0502020204030204" pitchFamily="34" charset="0"/>
                <a:cs typeface="Calibri" panose="020F0502020204030204" pitchFamily="34" charset="0"/>
              </a:rPr>
              <a:t>LAB FEES						$    466</a:t>
            </a:r>
          </a:p>
          <a:p>
            <a:pPr fontAlgn="base"/>
            <a:r>
              <a:rPr lang="en-US" dirty="0">
                <a:solidFill>
                  <a:schemeClr val="accent2">
                    <a:lumMod val="60000"/>
                    <a:lumOff val="40000"/>
                  </a:schemeClr>
                </a:solidFill>
                <a:latin typeface="Calibri" panose="020F0502020204030204" pitchFamily="34" charset="0"/>
                <a:cs typeface="Calibri" panose="020F0502020204030204" pitchFamily="34" charset="0"/>
              </a:rPr>
              <a:t>TOTAL  </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800" dirty="0">
                <a:solidFill>
                  <a:schemeClr val="accent2">
                    <a:lumMod val="60000"/>
                    <a:lumOff val="40000"/>
                  </a:schemeClr>
                </a:solidFill>
                <a:latin typeface="Calibri" panose="020F0502020204030204" pitchFamily="34" charset="0"/>
                <a:cs typeface="Calibri" panose="020F0502020204030204" pitchFamily="34" charset="0"/>
              </a:rPr>
              <a:t>				</a:t>
            </a:r>
            <a:r>
              <a:rPr lang="en-US" sz="1800">
                <a:solidFill>
                  <a:schemeClr val="accent2">
                    <a:lumMod val="60000"/>
                    <a:lumOff val="40000"/>
                  </a:schemeClr>
                </a:solidFill>
                <a:latin typeface="Calibri" panose="020F0502020204030204" pitchFamily="34" charset="0"/>
                <a:cs typeface="Calibri" panose="020F0502020204030204" pitchFamily="34" charset="0"/>
              </a:rPr>
              <a:t>$ 9,329</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100" dirty="0">
                <a:solidFill>
                  <a:schemeClr val="accent1">
                    <a:lumMod val="60000"/>
                    <a:lumOff val="40000"/>
                  </a:schemeClr>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E627EF-2F63-2428-618E-8F30E2F6611C}"/>
              </a:ext>
            </a:extLst>
          </p:cNvPr>
          <p:cNvSpPr txBox="1"/>
          <p:nvPr/>
        </p:nvSpPr>
        <p:spPr>
          <a:xfrm>
            <a:off x="685800" y="6096000"/>
            <a:ext cx="2898166" cy="307777"/>
          </a:xfrm>
          <a:prstGeom prst="rect">
            <a:avLst/>
          </a:prstGeom>
          <a:noFill/>
        </p:spPr>
        <p:txBody>
          <a:bodyPr wrap="none" rtlCol="0">
            <a:spAutoFit/>
          </a:bodyPr>
          <a:lstStyle/>
          <a:p>
            <a:r>
              <a:rPr lang="en-US" sz="1400" dirty="0">
                <a:solidFill>
                  <a:schemeClr val="bg2">
                    <a:lumMod val="40000"/>
                    <a:lumOff val="60000"/>
                  </a:schemeClr>
                </a:solidFill>
                <a:latin typeface="Calibri" panose="020F0502020204030204" pitchFamily="34" charset="0"/>
                <a:cs typeface="Calibri" panose="020F0502020204030204" pitchFamily="34" charset="0"/>
              </a:rPr>
              <a:t>* Approximate and subject to change</a:t>
            </a:r>
          </a:p>
        </p:txBody>
      </p:sp>
    </p:spTree>
    <p:extLst>
      <p:ext uri="{BB962C8B-B14F-4D97-AF65-F5344CB8AC3E}">
        <p14:creationId xmlns:p14="http://schemas.microsoft.com/office/powerpoint/2010/main" val="333006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7765321" cy="1326321"/>
          </a:xfrm>
        </p:spPr>
        <p:txBody>
          <a:bodyPr/>
          <a:lstStyle/>
          <a:p>
            <a:pPr algn="l"/>
            <a:r>
              <a:rPr lang="en-US" b="0" dirty="0">
                <a:latin typeface="Calibri" panose="020F0502020204030204" pitchFamily="34" charset="0"/>
                <a:cs typeface="Calibri" panose="020F0502020204030204" pitchFamily="34" charset="0"/>
              </a:rPr>
              <a:t>Fees and Expenses*</a:t>
            </a:r>
          </a:p>
        </p:txBody>
      </p:sp>
      <p:sp>
        <p:nvSpPr>
          <p:cNvPr id="3" name="Content Placeholder 2"/>
          <p:cNvSpPr>
            <a:spLocks noGrp="1"/>
          </p:cNvSpPr>
          <p:nvPr>
            <p:ph idx="1"/>
          </p:nvPr>
        </p:nvSpPr>
        <p:spPr>
          <a:xfrm>
            <a:off x="304800" y="1348092"/>
            <a:ext cx="8534400" cy="4849508"/>
          </a:xfrm>
        </p:spPr>
        <p:txBody>
          <a:bodyPr>
            <a:normAutofit/>
          </a:bodyPr>
          <a:lstStyle/>
          <a:p>
            <a:pPr fontAlgn="base"/>
            <a:r>
              <a:rPr lang="en-US" sz="2800" dirty="0">
                <a:solidFill>
                  <a:schemeClr val="accent2">
                    <a:lumMod val="60000"/>
                    <a:lumOff val="40000"/>
                  </a:schemeClr>
                </a:solidFill>
                <a:latin typeface="Calibri" panose="020F0502020204030204" pitchFamily="34" charset="0"/>
                <a:cs typeface="Calibri" panose="020F0502020204030204" pitchFamily="34" charset="0"/>
              </a:rPr>
              <a:t>For Medical Assisting </a:t>
            </a:r>
            <a:r>
              <a:rPr lang="en-US" sz="2800" u="sng" dirty="0">
                <a:solidFill>
                  <a:schemeClr val="accent2">
                    <a:lumMod val="60000"/>
                    <a:lumOff val="40000"/>
                  </a:schemeClr>
                </a:solidFill>
                <a:latin typeface="Calibri" panose="020F0502020204030204" pitchFamily="34" charset="0"/>
                <a:cs typeface="Calibri" panose="020F0502020204030204" pitchFamily="34" charset="0"/>
              </a:rPr>
              <a:t>ATS degree</a:t>
            </a:r>
            <a:r>
              <a:rPr lang="en-US" sz="2800" dirty="0">
                <a:solidFill>
                  <a:schemeClr val="accent2">
                    <a:lumMod val="60000"/>
                    <a:lumOff val="40000"/>
                  </a:schemeClr>
                </a:solidFill>
                <a:latin typeface="Calibri" panose="020F0502020204030204" pitchFamily="34" charset="0"/>
                <a:cs typeface="Calibri" panose="020F0502020204030204" pitchFamily="34" charset="0"/>
              </a:rPr>
              <a:t> Plan of Study </a:t>
            </a:r>
          </a:p>
          <a:p>
            <a:pPr lvl="1" fontAlgn="base">
              <a:buClr>
                <a:schemeClr val="tx1"/>
              </a:buClr>
              <a:buSzPct val="80000"/>
            </a:pPr>
            <a:r>
              <a:rPr lang="en-US" sz="2600" dirty="0">
                <a:solidFill>
                  <a:schemeClr val="accent1">
                    <a:lumMod val="60000"/>
                    <a:lumOff val="4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$192.93* PER CREDIT HOUR  (62 TOTAL COURSE HOURS)	$ 11,962</a:t>
            </a:r>
          </a:p>
          <a:p>
            <a:pPr lvl="1" fontAlgn="base"/>
            <a:r>
              <a:rPr lang="en-US" dirty="0">
                <a:latin typeface="Calibri" panose="020F0502020204030204" pitchFamily="34" charset="0"/>
                <a:cs typeface="Calibri" panose="020F0502020204030204" pitchFamily="34" charset="0"/>
              </a:rPr>
              <a:t>UNIFORMS/SCRUBS					$       150	</a:t>
            </a:r>
          </a:p>
          <a:p>
            <a:pPr lvl="1" fontAlgn="base"/>
            <a:r>
              <a:rPr lang="en-US" dirty="0">
                <a:latin typeface="Calibri" panose="020F0502020204030204" pitchFamily="34" charset="0"/>
                <a:cs typeface="Calibri" panose="020F0502020204030204" pitchFamily="34" charset="0"/>
              </a:rPr>
              <a:t>TECHNOLOGY FEE					$        300	</a:t>
            </a:r>
          </a:p>
          <a:p>
            <a:pPr lvl="1" fontAlgn="base"/>
            <a:r>
              <a:rPr lang="en-US" dirty="0">
                <a:latin typeface="Calibri" panose="020F0502020204030204" pitchFamily="34" charset="0"/>
                <a:cs typeface="Calibri" panose="020F0502020204030204" pitchFamily="34" charset="0"/>
              </a:rPr>
              <a:t>NATIONAL BOARD					$        125	</a:t>
            </a:r>
          </a:p>
          <a:p>
            <a:pPr lvl="1" fontAlgn="base"/>
            <a:r>
              <a:rPr lang="en-US" dirty="0">
                <a:latin typeface="Calibri" panose="020F0502020204030204" pitchFamily="34" charset="0"/>
                <a:cs typeface="Calibri" panose="020F0502020204030204" pitchFamily="34" charset="0"/>
              </a:rPr>
              <a:t>BOOKS						$      1000</a:t>
            </a:r>
          </a:p>
          <a:p>
            <a:pPr lvl="1" fontAlgn="base"/>
            <a:r>
              <a:rPr lang="en-US" dirty="0">
                <a:latin typeface="Calibri" panose="020F0502020204030204" pitchFamily="34" charset="0"/>
                <a:cs typeface="Calibri" panose="020F0502020204030204" pitchFamily="34" charset="0"/>
              </a:rPr>
              <a:t>PARKING PASSES					$        250</a:t>
            </a:r>
          </a:p>
          <a:p>
            <a:pPr lvl="1" fontAlgn="base"/>
            <a:r>
              <a:rPr lang="en-US" dirty="0">
                <a:latin typeface="Calibri" panose="020F0502020204030204" pitchFamily="34" charset="0"/>
                <a:cs typeface="Calibri" panose="020F0502020204030204" pitchFamily="34" charset="0"/>
              </a:rPr>
              <a:t>LAB FEES						$        466</a:t>
            </a:r>
          </a:p>
          <a:p>
            <a:pPr fontAlgn="base"/>
            <a:r>
              <a:rPr lang="en-US" dirty="0">
                <a:solidFill>
                  <a:schemeClr val="accent2">
                    <a:lumMod val="60000"/>
                    <a:lumOff val="40000"/>
                  </a:schemeClr>
                </a:solidFill>
                <a:latin typeface="Calibri" panose="020F0502020204030204" pitchFamily="34" charset="0"/>
                <a:cs typeface="Calibri" panose="020F0502020204030204" pitchFamily="34" charset="0"/>
              </a:rPr>
              <a:t>TOTAL  </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800" dirty="0">
                <a:solidFill>
                  <a:schemeClr val="accent2">
                    <a:lumMod val="60000"/>
                    <a:lumOff val="40000"/>
                  </a:schemeClr>
                </a:solidFill>
                <a:latin typeface="Calibri" panose="020F0502020204030204" pitchFamily="34" charset="0"/>
                <a:cs typeface="Calibri" panose="020F0502020204030204" pitchFamily="34" charset="0"/>
              </a:rPr>
              <a:t>				$  14,253</a:t>
            </a:r>
            <a:r>
              <a:rPr lang="en-US" sz="1100" dirty="0">
                <a:solidFill>
                  <a:schemeClr val="accent2">
                    <a:lumMod val="60000"/>
                    <a:lumOff val="40000"/>
                  </a:schemeClr>
                </a:solidFill>
                <a:latin typeface="Calibri" panose="020F0502020204030204" pitchFamily="34" charset="0"/>
                <a:cs typeface="Calibri" panose="020F0502020204030204" pitchFamily="34" charset="0"/>
              </a:rPr>
              <a:t>	              </a:t>
            </a:r>
            <a:r>
              <a:rPr lang="en-US" sz="1100" dirty="0">
                <a:solidFill>
                  <a:schemeClr val="accent1">
                    <a:lumMod val="60000"/>
                    <a:lumOff val="40000"/>
                  </a:schemeClr>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2B6AFB9-C699-B78F-420F-AAC82F897A5D}"/>
              </a:ext>
            </a:extLst>
          </p:cNvPr>
          <p:cNvSpPr txBox="1"/>
          <p:nvPr/>
        </p:nvSpPr>
        <p:spPr>
          <a:xfrm>
            <a:off x="685800" y="6096000"/>
            <a:ext cx="2898166" cy="307777"/>
          </a:xfrm>
          <a:prstGeom prst="rect">
            <a:avLst/>
          </a:prstGeom>
          <a:noFill/>
        </p:spPr>
        <p:txBody>
          <a:bodyPr wrap="none" rtlCol="0">
            <a:spAutoFit/>
          </a:bodyPr>
          <a:lstStyle/>
          <a:p>
            <a:r>
              <a:rPr lang="en-US" sz="1400" dirty="0">
                <a:solidFill>
                  <a:schemeClr val="bg2">
                    <a:lumMod val="40000"/>
                    <a:lumOff val="60000"/>
                  </a:schemeClr>
                </a:solidFill>
                <a:latin typeface="Calibri" panose="020F0502020204030204" pitchFamily="34" charset="0"/>
                <a:cs typeface="Calibri" panose="020F0502020204030204" pitchFamily="34" charset="0"/>
              </a:rPr>
              <a:t>* Approximate and subject to change</a:t>
            </a:r>
          </a:p>
        </p:txBody>
      </p:sp>
    </p:spTree>
    <p:extLst>
      <p:ext uri="{BB962C8B-B14F-4D97-AF65-F5344CB8AC3E}">
        <p14:creationId xmlns:p14="http://schemas.microsoft.com/office/powerpoint/2010/main" val="241213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998515" y="2078532"/>
            <a:ext cx="4426355" cy="628857"/>
          </a:xfrm>
          <a:prstGeom prst="rect">
            <a:avLst/>
          </a:prstGeom>
        </p:spPr>
        <p:txBody>
          <a:bodyPr vert="horz" lIns="68580" tIns="34290" rIns="68580" bIns="34290" rtlCol="0" anchor="t">
            <a:normAutofit fontScale="90000"/>
          </a:bodyPr>
          <a:lstStyle/>
          <a:p>
            <a:r>
              <a:rPr lang="en-US" sz="3600" dirty="0">
                <a:latin typeface="Arial"/>
                <a:cs typeface="Arial"/>
              </a:rPr>
              <a:t>Choose Ohio First Scholarships </a:t>
            </a:r>
            <a:br>
              <a:rPr lang="en-US" sz="3600" dirty="0">
                <a:latin typeface="Arial"/>
                <a:cs typeface="Arial"/>
              </a:rPr>
            </a:br>
            <a:r>
              <a:rPr lang="en-US" sz="3600" i="1" dirty="0">
                <a:latin typeface="Arial"/>
                <a:cs typeface="Arial"/>
              </a:rPr>
              <a:t>cscc.edu/</a:t>
            </a:r>
            <a:r>
              <a:rPr lang="en-US" sz="3600" i="1" dirty="0" err="1">
                <a:latin typeface="Arial"/>
                <a:cs typeface="Arial"/>
              </a:rPr>
              <a:t>cof</a:t>
            </a:r>
            <a:br>
              <a:rPr lang="en-US" sz="4950" dirty="0">
                <a:solidFill>
                  <a:srgbClr val="007298"/>
                </a:solidFill>
                <a:latin typeface="Arial"/>
                <a:cs typeface="Arial"/>
              </a:rPr>
            </a:br>
            <a:endParaRPr lang="en-US" sz="4950" dirty="0">
              <a:solidFill>
                <a:srgbClr val="007298"/>
              </a:solidFill>
              <a:latin typeface="Arial" panose="020B0604020202020204" pitchFamily="34" charset="0"/>
              <a:cs typeface="Arial" panose="020B0604020202020204" pitchFamily="34" charset="0"/>
            </a:endParaRPr>
          </a:p>
        </p:txBody>
      </p:sp>
      <p:pic>
        <p:nvPicPr>
          <p:cNvPr id="3" name="Picture 6" descr="A picture containing text, clipart&#10;&#10;Description automatically generated">
            <a:extLst>
              <a:ext uri="{FF2B5EF4-FFF2-40B4-BE49-F238E27FC236}">
                <a16:creationId xmlns:a16="http://schemas.microsoft.com/office/drawing/2014/main" id="{79F9DB30-D88B-CC8E-49F4-45B2EE1F0661}"/>
              </a:ext>
            </a:extLst>
          </p:cNvPr>
          <p:cNvPicPr>
            <a:picLocks noChangeAspect="1"/>
          </p:cNvPicPr>
          <p:nvPr/>
        </p:nvPicPr>
        <p:blipFill>
          <a:blip r:embed="rId3"/>
          <a:stretch>
            <a:fillRect/>
          </a:stretch>
        </p:blipFill>
        <p:spPr>
          <a:xfrm>
            <a:off x="6963896" y="953664"/>
            <a:ext cx="2057400" cy="294628"/>
          </a:xfrm>
          <a:prstGeom prst="rect">
            <a:avLst/>
          </a:prstGeom>
        </p:spPr>
      </p:pic>
      <p:pic>
        <p:nvPicPr>
          <p:cNvPr id="5" name="Picture 5" descr="A picture containing person, indoor, toothbrush, close&#10;&#10;Description automatically generated">
            <a:extLst>
              <a:ext uri="{FF2B5EF4-FFF2-40B4-BE49-F238E27FC236}">
                <a16:creationId xmlns:a16="http://schemas.microsoft.com/office/drawing/2014/main" id="{E2640E63-D686-5FC3-91FB-5F0EE40E8C05}"/>
              </a:ext>
            </a:extLst>
          </p:cNvPr>
          <p:cNvPicPr>
            <a:picLocks noChangeAspect="1"/>
          </p:cNvPicPr>
          <p:nvPr/>
        </p:nvPicPr>
        <p:blipFill rotWithShape="1">
          <a:blip r:embed="rId4"/>
          <a:srcRect r="-316" b="1318"/>
          <a:stretch/>
        </p:blipFill>
        <p:spPr>
          <a:xfrm>
            <a:off x="6181273" y="1525003"/>
            <a:ext cx="2398722" cy="3935892"/>
          </a:xfrm>
          <a:prstGeom prst="rect">
            <a:avLst/>
          </a:prstGeom>
        </p:spPr>
      </p:pic>
      <p:sp>
        <p:nvSpPr>
          <p:cNvPr id="6" name="Content Placeholder 2">
            <a:extLst>
              <a:ext uri="{FF2B5EF4-FFF2-40B4-BE49-F238E27FC236}">
                <a16:creationId xmlns:a16="http://schemas.microsoft.com/office/drawing/2014/main" id="{4EE08AAC-F555-9F15-E1E8-FAF03E15EBC9}"/>
              </a:ext>
            </a:extLst>
          </p:cNvPr>
          <p:cNvSpPr txBox="1">
            <a:spLocks/>
          </p:cNvSpPr>
          <p:nvPr/>
        </p:nvSpPr>
        <p:spPr>
          <a:xfrm>
            <a:off x="1237143" y="3789182"/>
            <a:ext cx="4743017" cy="1650341"/>
          </a:xfrm>
          <a:prstGeom prst="rect">
            <a:avLst/>
          </a:prstGeom>
        </p:spPr>
        <p:txBody>
          <a:bodyPr vert="horz" lIns="68580" tIns="34290" rIns="68580" bIns="3429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buChar char="•"/>
            </a:pPr>
            <a:r>
              <a:rPr lang="en-US" sz="1800" dirty="0">
                <a:solidFill>
                  <a:schemeClr val="bg2"/>
                </a:solidFill>
                <a:ea typeface="+mn-lt"/>
                <a:cs typeface="+mn-lt"/>
              </a:rPr>
              <a:t>Information Technology</a:t>
            </a:r>
            <a:endParaRPr lang="en-US" sz="1800" dirty="0">
              <a:solidFill>
                <a:schemeClr val="bg2"/>
              </a:solidFill>
              <a:cs typeface="Arial" panose="020B0604020202020204"/>
            </a:endParaRPr>
          </a:p>
          <a:p>
            <a:pPr marL="257175" indent="-257175" algn="l">
              <a:buChar char="•"/>
            </a:pPr>
            <a:r>
              <a:rPr lang="en-US" sz="5500" dirty="0">
                <a:latin typeface="Calibri" panose="020F0502020204030204" pitchFamily="34" charset="0"/>
                <a:ea typeface="+mn-lt"/>
                <a:cs typeface="Calibri" panose="020F0502020204030204" pitchFamily="34" charset="0"/>
              </a:rPr>
              <a:t>Engineering Technology</a:t>
            </a:r>
          </a:p>
          <a:p>
            <a:pPr marL="257175" indent="-257175" algn="l">
              <a:buChar char="•"/>
            </a:pPr>
            <a:r>
              <a:rPr lang="en-US" sz="5500" dirty="0">
                <a:latin typeface="Calibri" panose="020F0502020204030204" pitchFamily="34" charset="0"/>
                <a:cs typeface="Calibri" panose="020F0502020204030204" pitchFamily="34" charset="0"/>
              </a:rPr>
              <a:t>Nursing</a:t>
            </a:r>
          </a:p>
          <a:p>
            <a:pPr marL="257175" indent="-257175" algn="l">
              <a:buChar char="•"/>
            </a:pPr>
            <a:r>
              <a:rPr lang="en-US" sz="5500" dirty="0">
                <a:latin typeface="Calibri" panose="020F0502020204030204" pitchFamily="34" charset="0"/>
                <a:cs typeface="Calibri" panose="020F0502020204030204" pitchFamily="34" charset="0"/>
              </a:rPr>
              <a:t>Allied Health</a:t>
            </a:r>
          </a:p>
          <a:p>
            <a:pPr marL="257175" indent="-257175" algn="l">
              <a:buChar char="•"/>
            </a:pPr>
            <a:r>
              <a:rPr lang="en-US" sz="5500" dirty="0">
                <a:latin typeface="Calibri" panose="020F0502020204030204" pitchFamily="34" charset="0"/>
                <a:cs typeface="Calibri" panose="020F0502020204030204" pitchFamily="34" charset="0"/>
              </a:rPr>
              <a:t>Welding</a:t>
            </a:r>
          </a:p>
          <a:p>
            <a:pPr marL="257175" indent="-257175" algn="l">
              <a:buChar char="•"/>
            </a:pPr>
            <a:r>
              <a:rPr lang="en-US" sz="5500" dirty="0">
                <a:latin typeface="Calibri" panose="020F0502020204030204" pitchFamily="34" charset="0"/>
                <a:cs typeface="Calibri" panose="020F0502020204030204" pitchFamily="34" charset="0"/>
              </a:rPr>
              <a:t>Associate of Science</a:t>
            </a:r>
          </a:p>
          <a:p>
            <a:pPr algn="l">
              <a:lnSpc>
                <a:spcPct val="150000"/>
              </a:lnSpc>
            </a:pPr>
            <a:endParaRPr lang="en-US" sz="1800" dirty="0">
              <a:solidFill>
                <a:schemeClr val="tx2"/>
              </a:solidFill>
              <a:cs typeface="Arial"/>
            </a:endParaRPr>
          </a:p>
          <a:p>
            <a:pPr>
              <a:lnSpc>
                <a:spcPct val="150000"/>
              </a:lnSpc>
              <a:buClr>
                <a:srgbClr val="007298"/>
              </a:buClr>
            </a:pPr>
            <a:endParaRPr lang="en-US" sz="1800" i="1" dirty="0">
              <a:solidFill>
                <a:schemeClr val="tx2"/>
              </a:solidFill>
              <a:cs typeface="Arial"/>
            </a:endParaRPr>
          </a:p>
          <a:p>
            <a:pPr marL="257175" indent="-257175" algn="l">
              <a:lnSpc>
                <a:spcPct val="150000"/>
              </a:lnSpc>
              <a:buClr>
                <a:srgbClr val="007298"/>
              </a:buClr>
              <a:buFont typeface="Wingdings" panose="05000000000000000000" pitchFamily="2" charset="2"/>
              <a:buChar char="§"/>
            </a:pPr>
            <a:endParaRPr lang="en-US" sz="1800" dirty="0">
              <a:solidFill>
                <a:schemeClr val="tx2"/>
              </a:solidFill>
              <a:cs typeface="Arial"/>
            </a:endParaRPr>
          </a:p>
        </p:txBody>
      </p:sp>
      <p:pic>
        <p:nvPicPr>
          <p:cNvPr id="7" name="Picture 7" descr="Qr code&#10;&#10;Description automatically generated">
            <a:extLst>
              <a:ext uri="{FF2B5EF4-FFF2-40B4-BE49-F238E27FC236}">
                <a16:creationId xmlns:a16="http://schemas.microsoft.com/office/drawing/2014/main" id="{94133486-F326-B2B9-9F5F-5960D6A52040}"/>
              </a:ext>
            </a:extLst>
          </p:cNvPr>
          <p:cNvPicPr>
            <a:picLocks noChangeAspect="1"/>
          </p:cNvPicPr>
          <p:nvPr/>
        </p:nvPicPr>
        <p:blipFill>
          <a:blip r:embed="rId5"/>
          <a:stretch>
            <a:fillRect/>
          </a:stretch>
        </p:blipFill>
        <p:spPr>
          <a:xfrm>
            <a:off x="4325353" y="3785649"/>
            <a:ext cx="1538538" cy="1542625"/>
          </a:xfrm>
          <a:prstGeom prst="rect">
            <a:avLst/>
          </a:prstGeom>
        </p:spPr>
      </p:pic>
    </p:spTree>
    <p:extLst>
      <p:ext uri="{BB962C8B-B14F-4D97-AF65-F5344CB8AC3E}">
        <p14:creationId xmlns:p14="http://schemas.microsoft.com/office/powerpoint/2010/main" val="310146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20C1-21D2-DEB6-ED5D-F0255ACEFC9F}"/>
              </a:ext>
            </a:extLst>
          </p:cNvPr>
          <p:cNvSpPr>
            <a:spLocks noGrp="1"/>
          </p:cNvSpPr>
          <p:nvPr>
            <p:ph type="title"/>
          </p:nvPr>
        </p:nvSpPr>
        <p:spPr>
          <a:xfrm>
            <a:off x="685346" y="609600"/>
            <a:ext cx="7765321" cy="1326321"/>
          </a:xfrm>
        </p:spPr>
        <p:txBody>
          <a:bodyPr>
            <a:normAutofit/>
          </a:bodyPr>
          <a:lstStyle/>
          <a:p>
            <a:r>
              <a:rPr lang="en-US" dirty="0"/>
              <a:t>Columbus Promise Scholarship</a:t>
            </a:r>
          </a:p>
        </p:txBody>
      </p:sp>
      <p:sp>
        <p:nvSpPr>
          <p:cNvPr id="3" name="Content Placeholder 2">
            <a:extLst>
              <a:ext uri="{FF2B5EF4-FFF2-40B4-BE49-F238E27FC236}">
                <a16:creationId xmlns:a16="http://schemas.microsoft.com/office/drawing/2014/main" id="{819669E1-EFA9-79A6-AF2D-31CF48725CF7}"/>
              </a:ext>
            </a:extLst>
          </p:cNvPr>
          <p:cNvSpPr>
            <a:spLocks noGrp="1"/>
          </p:cNvSpPr>
          <p:nvPr>
            <p:ph idx="1"/>
          </p:nvPr>
        </p:nvSpPr>
        <p:spPr>
          <a:xfrm>
            <a:off x="685346" y="2096064"/>
            <a:ext cx="4764618" cy="3695136"/>
          </a:xfrm>
        </p:spPr>
        <p:txBody>
          <a:bodyPr>
            <a:normAutofit/>
          </a:bodyPr>
          <a:lstStyle/>
          <a:p>
            <a:r>
              <a:rPr lang="en-US" dirty="0">
                <a:hlinkClick r:id="rId3"/>
              </a:rPr>
              <a:t>https://www.cscc.edu/go/columbus-promise/columbus-promise-scholarship.shtml</a:t>
            </a:r>
            <a:endParaRPr lang="en-US" dirty="0"/>
          </a:p>
          <a:p>
            <a:r>
              <a:rPr lang="en-US" dirty="0"/>
              <a:t>For Columbus City Schools (CCS) High School Graduates</a:t>
            </a:r>
          </a:p>
        </p:txBody>
      </p:sp>
      <p:pic>
        <p:nvPicPr>
          <p:cNvPr id="7" name="Graphic 6" descr="Diploma Roll">
            <a:extLst>
              <a:ext uri="{FF2B5EF4-FFF2-40B4-BE49-F238E27FC236}">
                <a16:creationId xmlns:a16="http://schemas.microsoft.com/office/drawing/2014/main" id="{2EF6D4B0-51C6-6B55-AC3B-4E5B3DD798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9052" y="2640608"/>
            <a:ext cx="2633833" cy="2633833"/>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35078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group of people in a meeting&#10;&#10;Description automatically generated with low confidence">
            <a:extLst>
              <a:ext uri="{FF2B5EF4-FFF2-40B4-BE49-F238E27FC236}">
                <a16:creationId xmlns:a16="http://schemas.microsoft.com/office/drawing/2014/main" id="{3DDBC71E-9E4B-4785-9412-CF1479C86EC9}"/>
              </a:ext>
            </a:extLst>
          </p:cNvPr>
          <p:cNvPicPr>
            <a:picLocks noChangeAspect="1"/>
          </p:cNvPicPr>
          <p:nvPr/>
        </p:nvPicPr>
        <p:blipFill rotWithShape="1">
          <a:blip r:embed="rId3">
            <a:alphaModFix amt="35000"/>
          </a:blip>
          <a:srcRect l="11664" r="20648" b="-1"/>
          <a:stretch/>
        </p:blipFill>
        <p:spPr>
          <a:xfrm>
            <a:off x="13083" y="2030"/>
            <a:ext cx="9143980" cy="6855970"/>
          </a:xfrm>
          <a:prstGeom prst="rect">
            <a:avLst/>
          </a:prstGeom>
        </p:spPr>
      </p:pic>
      <p:sp>
        <p:nvSpPr>
          <p:cNvPr id="15" name="Rectangle 14">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D8FE432-FB7D-CB47-8A44-6B0AB5702A93}"/>
              </a:ext>
            </a:extLst>
          </p:cNvPr>
          <p:cNvSpPr>
            <a:spLocks noGrp="1"/>
          </p:cNvSpPr>
          <p:nvPr>
            <p:ph type="title"/>
          </p:nvPr>
        </p:nvSpPr>
        <p:spPr>
          <a:xfrm>
            <a:off x="685346" y="609600"/>
            <a:ext cx="7765321" cy="1326321"/>
          </a:xfrm>
        </p:spPr>
        <p:txBody>
          <a:bodyPr>
            <a:normAutofit/>
          </a:bodyPr>
          <a:lstStyle/>
          <a:p>
            <a:r>
              <a:rPr lang="en-US" b="0">
                <a:effectLst/>
                <a:latin typeface="Calibri" panose="020F0502020204030204" pitchFamily="34" charset="0"/>
                <a:cs typeface="Calibri" panose="020F0502020204030204" pitchFamily="34" charset="0"/>
              </a:rPr>
              <a:t>What is a medical assistant?</a:t>
            </a:r>
          </a:p>
        </p:txBody>
      </p:sp>
      <p:sp>
        <p:nvSpPr>
          <p:cNvPr id="3" name="Content Placeholder 2">
            <a:extLst>
              <a:ext uri="{FF2B5EF4-FFF2-40B4-BE49-F238E27FC236}">
                <a16:creationId xmlns:a16="http://schemas.microsoft.com/office/drawing/2014/main" id="{2AE10379-A7CC-A04B-9DFE-070C4D8A380C}"/>
              </a:ext>
            </a:extLst>
          </p:cNvPr>
          <p:cNvSpPr>
            <a:spLocks noGrp="1"/>
          </p:cNvSpPr>
          <p:nvPr>
            <p:ph idx="1"/>
          </p:nvPr>
        </p:nvSpPr>
        <p:spPr>
          <a:xfrm>
            <a:off x="685346" y="2096064"/>
            <a:ext cx="7765321" cy="3695136"/>
          </a:xfrm>
        </p:spPr>
        <p:txBody>
          <a:bodyPr>
            <a:normAutofit/>
          </a:bodyPr>
          <a:lstStyle/>
          <a:p>
            <a:pPr marL="0" indent="0">
              <a:buNone/>
            </a:pPr>
            <a:r>
              <a:rPr lang="en-US" dirty="0">
                <a:effectLst/>
                <a:latin typeface="Calibri" panose="020F0502020204030204" pitchFamily="34" charset="0"/>
                <a:cs typeface="Calibri" panose="020F0502020204030204" pitchFamily="34" charset="0"/>
              </a:rPr>
              <a:t>Medical Assistants are multiskilled health professionals specifically educated to work in a variety of healthcare settings performing clinical and administrative duties. The practice of Medical Assisting necessitates mastery of a complex body of knowledge and specialized skills requiring both formal education and practical experience that serve as standards for entry into the profession.</a:t>
            </a:r>
          </a:p>
        </p:txBody>
      </p:sp>
      <p:sp>
        <p:nvSpPr>
          <p:cNvPr id="6" name="TextBox 5">
            <a:extLst>
              <a:ext uri="{FF2B5EF4-FFF2-40B4-BE49-F238E27FC236}">
                <a16:creationId xmlns:a16="http://schemas.microsoft.com/office/drawing/2014/main" id="{518ABF42-CBE0-4B98-A4A9-8BDC0006EC38}"/>
              </a:ext>
            </a:extLst>
          </p:cNvPr>
          <p:cNvSpPr txBox="1"/>
          <p:nvPr/>
        </p:nvSpPr>
        <p:spPr>
          <a:xfrm>
            <a:off x="5105400" y="4572000"/>
            <a:ext cx="3191002" cy="738664"/>
          </a:xfrm>
          <a:prstGeom prst="rect">
            <a:avLst/>
          </a:prstGeom>
          <a:noFill/>
        </p:spPr>
        <p:txBody>
          <a:bodyPr wrap="none" rtlCol="0">
            <a:spAutoFit/>
          </a:bodyPr>
          <a:lstStyle/>
          <a:p>
            <a:r>
              <a:rPr lang="en-US" sz="1400" i="1" dirty="0">
                <a:latin typeface="Calibri" panose="020F0502020204030204" pitchFamily="34" charset="0"/>
                <a:cs typeface="Calibri" panose="020F0502020204030204" pitchFamily="34" charset="0"/>
              </a:rPr>
              <a:t>CAAHEP, Standard &amp; Guidelines for the </a:t>
            </a:r>
          </a:p>
          <a:p>
            <a:r>
              <a:rPr lang="en-US" sz="1400" i="1" dirty="0">
                <a:latin typeface="Calibri" panose="020F0502020204030204" pitchFamily="34" charset="0"/>
                <a:cs typeface="Calibri" panose="020F0502020204030204" pitchFamily="34" charset="0"/>
              </a:rPr>
              <a:t>Accreditation of Educational Programs in </a:t>
            </a:r>
          </a:p>
          <a:p>
            <a:r>
              <a:rPr lang="en-US" sz="1400" i="1" dirty="0">
                <a:latin typeface="Calibri" panose="020F0502020204030204" pitchFamily="34" charset="0"/>
                <a:cs typeface="Calibri" panose="020F0502020204030204" pitchFamily="34" charset="0"/>
              </a:rPr>
              <a:t>Medical Assisting, April 2022 </a:t>
            </a:r>
          </a:p>
        </p:txBody>
      </p:sp>
    </p:spTree>
    <p:extLst>
      <p:ext uri="{BB962C8B-B14F-4D97-AF65-F5344CB8AC3E}">
        <p14:creationId xmlns:p14="http://schemas.microsoft.com/office/powerpoint/2010/main" val="84045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9457" name="Title 1"/>
          <p:cNvSpPr>
            <a:spLocks noGrp="1"/>
          </p:cNvSpPr>
          <p:nvPr>
            <p:ph type="title"/>
          </p:nvPr>
        </p:nvSpPr>
        <p:spPr>
          <a:xfrm>
            <a:off x="872490" y="1499616"/>
            <a:ext cx="2845263" cy="3858767"/>
          </a:xfrm>
        </p:spPr>
        <p:txBody>
          <a:bodyPr anchor="ctr">
            <a:normAutofit/>
          </a:bodyPr>
          <a:lstStyle/>
          <a:p>
            <a:r>
              <a:rPr lang="en-US" sz="3100" b="0" dirty="0">
                <a:solidFill>
                  <a:schemeClr val="accent2">
                    <a:lumMod val="60000"/>
                    <a:lumOff val="40000"/>
                  </a:schemeClr>
                </a:solidFill>
                <a:effectLst/>
                <a:latin typeface="Calibri" panose="020F0502020204030204" pitchFamily="34" charset="0"/>
                <a:cs typeface="Calibri" panose="020F0502020204030204" pitchFamily="34" charset="0"/>
              </a:rPr>
              <a:t>Why choose to be a medical assistant?</a:t>
            </a:r>
          </a:p>
        </p:txBody>
      </p:sp>
      <p:sp>
        <p:nvSpPr>
          <p:cNvPr id="19458" name="Content Placeholder 2"/>
          <p:cNvSpPr>
            <a:spLocks noGrp="1"/>
          </p:cNvSpPr>
          <p:nvPr>
            <p:ph idx="1"/>
          </p:nvPr>
        </p:nvSpPr>
        <p:spPr>
          <a:xfrm>
            <a:off x="4191000" y="685800"/>
            <a:ext cx="4080510" cy="5257800"/>
          </a:xfrm>
        </p:spPr>
        <p:txBody>
          <a:bodyPr anchor="ctr">
            <a:normAutofit/>
          </a:bodyPr>
          <a:lstStyle/>
          <a:p>
            <a:pPr marL="0" indent="0">
              <a:buNone/>
            </a:pPr>
            <a:r>
              <a:rPr lang="en-US" dirty="0">
                <a:solidFill>
                  <a:schemeClr val="accent2">
                    <a:lumMod val="60000"/>
                    <a:lumOff val="40000"/>
                  </a:schemeClr>
                </a:solidFill>
                <a:effectLst/>
                <a:latin typeface="Calibri" panose="020F0502020204030204" pitchFamily="34" charset="0"/>
                <a:cs typeface="Calibri" panose="020F0502020204030204" pitchFamily="34" charset="0"/>
              </a:rPr>
              <a:t>A career as a Medical Assistant provides:</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Direct Patient Care</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Meaningful Work</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Job Security and Availability</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Flexible Work Environments</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Relatively Short Training</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Good Work-Life Balance</a:t>
            </a:r>
          </a:p>
          <a:p>
            <a:r>
              <a:rPr lang="en-US" dirty="0">
                <a:solidFill>
                  <a:schemeClr val="accent2">
                    <a:lumMod val="60000"/>
                    <a:lumOff val="40000"/>
                  </a:schemeClr>
                </a:solidFill>
                <a:effectLst/>
                <a:latin typeface="Calibri" panose="020F0502020204030204" pitchFamily="34" charset="0"/>
                <a:cs typeface="Calibri" panose="020F0502020204030204" pitchFamily="34" charset="0"/>
              </a:rPr>
              <a:t>Career Advancement Potential</a:t>
            </a:r>
          </a:p>
          <a:p>
            <a:endParaRPr lang="en-US" dirty="0">
              <a:effectLst/>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919106" y="609600"/>
            <a:ext cx="2531560" cy="1326321"/>
          </a:xfrm>
        </p:spPr>
        <p:txBody>
          <a:bodyPr>
            <a:normAutofit fontScale="90000"/>
          </a:bodyPr>
          <a:lstStyle/>
          <a:p>
            <a:pPr algn="l"/>
            <a:r>
              <a:rPr lang="en-US" sz="2400" b="0" dirty="0">
                <a:effectLst/>
                <a:latin typeface="Calibri" panose="020F0502020204030204" pitchFamily="34" charset="0"/>
                <a:cs typeface="Calibri" panose="020F0502020204030204" pitchFamily="34" charset="0"/>
              </a:rPr>
              <a:t>Where do Medical Assistants Work?</a:t>
            </a:r>
          </a:p>
        </p:txBody>
      </p:sp>
      <p:sp>
        <p:nvSpPr>
          <p:cNvPr id="20487" name="Rectangle 20486">
            <a:extLst>
              <a:ext uri="{FF2B5EF4-FFF2-40B4-BE49-F238E27FC236}">
                <a16:creationId xmlns:a16="http://schemas.microsoft.com/office/drawing/2014/main" id="{5DE7B202-C50B-4900-B66E-4405273CE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356" y="733425"/>
            <a:ext cx="5022056"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52DEA8-AB31-46FA-832F-8E0F780243B0}"/>
              </a:ext>
            </a:extLst>
          </p:cNvPr>
          <p:cNvPicPr>
            <a:picLocks noChangeAspect="1"/>
          </p:cNvPicPr>
          <p:nvPr/>
        </p:nvPicPr>
        <p:blipFill rotWithShape="1">
          <a:blip r:embed="rId4"/>
          <a:srcRect l="27825" r="871" b="-2"/>
          <a:stretch/>
        </p:blipFill>
        <p:spPr>
          <a:xfrm>
            <a:off x="853117" y="1114868"/>
            <a:ext cx="4444534" cy="4628265"/>
          </a:xfrm>
          <a:prstGeom prst="rect">
            <a:avLst/>
          </a:prstGeom>
        </p:spPr>
      </p:pic>
      <p:sp>
        <p:nvSpPr>
          <p:cNvPr id="20489" name="Rectangle 20488">
            <a:extLst>
              <a:ext uri="{FF2B5EF4-FFF2-40B4-BE49-F238E27FC236}">
                <a16:creationId xmlns:a16="http://schemas.microsoft.com/office/drawing/2014/main" id="{8F7C81A9-037D-4D51-AB3A-FC9786B32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40" y="799817"/>
            <a:ext cx="4924288"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Content Placeholder 2"/>
          <p:cNvSpPr>
            <a:spLocks noGrp="1"/>
          </p:cNvSpPr>
          <p:nvPr>
            <p:ph idx="1"/>
          </p:nvPr>
        </p:nvSpPr>
        <p:spPr>
          <a:xfrm>
            <a:off x="5894615" y="2096064"/>
            <a:ext cx="2556052" cy="3695136"/>
          </a:xfrm>
        </p:spPr>
        <p:txBody>
          <a:bodyPr>
            <a:normAutofit/>
          </a:bodyPr>
          <a:lstStyle/>
          <a:p>
            <a:r>
              <a:rPr lang="en-US" sz="1600" dirty="0">
                <a:effectLst/>
                <a:latin typeface="Calibri" panose="020F0502020204030204" pitchFamily="34" charset="0"/>
                <a:cs typeface="Calibri" panose="020F0502020204030204" pitchFamily="34" charset="0"/>
              </a:rPr>
              <a:t>Directly with a physician in an office environment</a:t>
            </a:r>
          </a:p>
          <a:p>
            <a:r>
              <a:rPr lang="en-US" sz="1600" dirty="0">
                <a:effectLst/>
                <a:latin typeface="Calibri" panose="020F0502020204030204" pitchFamily="34" charset="0"/>
                <a:cs typeface="Calibri" panose="020F0502020204030204" pitchFamily="34" charset="0"/>
              </a:rPr>
              <a:t>Ambulatory care settings such as clinics and urgent care facilities</a:t>
            </a:r>
          </a:p>
          <a:p>
            <a:r>
              <a:rPr lang="en-US" sz="1600" dirty="0">
                <a:effectLst/>
                <a:latin typeface="Calibri" panose="020F0502020204030204" pitchFamily="34" charset="0"/>
                <a:cs typeface="Calibri" panose="020F0502020204030204" pitchFamily="34" charset="0"/>
              </a:rPr>
              <a:t>In specialty offices</a:t>
            </a:r>
          </a:p>
          <a:p>
            <a:r>
              <a:rPr lang="en-US" sz="1600" dirty="0">
                <a:effectLst/>
                <a:latin typeface="Calibri" panose="020F0502020204030204" pitchFamily="34" charset="0"/>
                <a:cs typeface="Calibri" panose="020F0502020204030204" pitchFamily="34" charset="0"/>
              </a:rPr>
              <a:t>In hospitals</a:t>
            </a:r>
          </a:p>
          <a:p>
            <a:pPr>
              <a:buFontTx/>
              <a:buNone/>
            </a:pPr>
            <a:endParaRPr lang="en-US" sz="1600" dirty="0">
              <a:effectLst/>
              <a:latin typeface="Calibri" panose="020F0502020204030204" pitchFamily="34" charset="0"/>
              <a:cs typeface="Calibri" panose="020F0502020204030204" pitchFamily="34" charset="0"/>
            </a:endParaRPr>
          </a:p>
          <a:p>
            <a:endParaRPr lang="en-US" sz="1600" dirty="0">
              <a:effectLst/>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a:normAutofit/>
          </a:bodyPr>
          <a:lstStyle/>
          <a:p>
            <a:r>
              <a:rPr lang="en-US" b="0" dirty="0">
                <a:effectLst/>
                <a:latin typeface="Verdana" panose="020B0604030504040204" pitchFamily="34" charset="0"/>
                <a:ea typeface="Verdana" panose="020B0604030504040204" pitchFamily="34" charset="0"/>
                <a:cs typeface="Calibri" panose="020F0502020204030204" pitchFamily="34" charset="0"/>
              </a:rPr>
              <a:t>Medical Assistant </a:t>
            </a:r>
            <a:r>
              <a:rPr lang="en-US" b="0" i="1" dirty="0">
                <a:effectLst/>
                <a:latin typeface="Verdana" panose="020B0604030504040204" pitchFamily="34" charset="0"/>
                <a:ea typeface="Verdana" panose="020B0604030504040204" pitchFamily="34" charset="0"/>
                <a:cs typeface="Calibri" panose="020F0502020204030204" pitchFamily="34" charset="0"/>
              </a:rPr>
              <a:t>clinical responsibilities</a:t>
            </a:r>
          </a:p>
        </p:txBody>
      </p:sp>
      <p:sp>
        <p:nvSpPr>
          <p:cNvPr id="27" name="Rectangle 26">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9144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BBA74030-C62A-4671-AA03-A73479B02280}"/>
              </a:ext>
            </a:extLst>
          </p:cNvPr>
          <p:cNvGraphicFramePr>
            <a:graphicFrameLocks noGrp="1"/>
          </p:cNvGraphicFramePr>
          <p:nvPr>
            <p:ph idx="1"/>
            <p:extLst>
              <p:ext uri="{D42A27DB-BD31-4B8C-83A1-F6EECF244321}">
                <p14:modId xmlns:p14="http://schemas.microsoft.com/office/powerpoint/2010/main" val="856693931"/>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8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rtlCol="0">
            <a:normAutofit/>
          </a:bodyPr>
          <a:lstStyle/>
          <a:p>
            <a:pPr fontAlgn="auto">
              <a:spcAft>
                <a:spcPts val="0"/>
              </a:spcAft>
              <a:defRPr/>
            </a:pPr>
            <a:r>
              <a:rPr lang="en-US" sz="3100" b="0">
                <a:effectLst/>
                <a:latin typeface="Verdana" panose="020B0604030504040204" pitchFamily="34" charset="0"/>
                <a:ea typeface="Verdana" panose="020B0604030504040204" pitchFamily="34" charset="0"/>
                <a:cs typeface="Calibri" panose="020F0502020204030204" pitchFamily="34" charset="0"/>
              </a:rPr>
              <a:t>Medical Assistant Administrative responsibilities</a:t>
            </a:r>
            <a:endParaRPr lang="en-US" sz="3100" b="1">
              <a:latin typeface="Verdana" panose="020B0604030504040204" pitchFamily="34" charset="0"/>
              <a:ea typeface="Verdana" panose="020B0604030504040204" pitchFamily="34" charset="0"/>
            </a:endParaRPr>
          </a:p>
        </p:txBody>
      </p:sp>
      <p:graphicFrame>
        <p:nvGraphicFramePr>
          <p:cNvPr id="5" name="Content Placeholder 2">
            <a:extLst>
              <a:ext uri="{FF2B5EF4-FFF2-40B4-BE49-F238E27FC236}">
                <a16:creationId xmlns:a16="http://schemas.microsoft.com/office/drawing/2014/main" id="{154C226A-52C9-4153-A87E-05A522B32CC8}"/>
              </a:ext>
            </a:extLst>
          </p:cNvPr>
          <p:cNvGraphicFramePr>
            <a:graphicFrameLocks noGrp="1"/>
          </p:cNvGraphicFramePr>
          <p:nvPr>
            <p:ph idx="1"/>
            <p:extLst>
              <p:ext uri="{D42A27DB-BD31-4B8C-83A1-F6EECF244321}">
                <p14:modId xmlns:p14="http://schemas.microsoft.com/office/powerpoint/2010/main" val="2058873991"/>
              </p:ext>
            </p:extLst>
          </p:nvPr>
        </p:nvGraphicFramePr>
        <p:xfrm>
          <a:off x="685800" y="2257654"/>
          <a:ext cx="7765256" cy="3303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1" cy="1326321"/>
          </a:xfrm>
        </p:spPr>
        <p:txBody>
          <a:bodyPr rtlCol="0">
            <a:normAutofit/>
          </a:bodyPr>
          <a:lstStyle/>
          <a:p>
            <a:pPr fontAlgn="auto">
              <a:spcAft>
                <a:spcPts val="0"/>
              </a:spcAft>
              <a:defRPr/>
            </a:pPr>
            <a:r>
              <a:rPr lang="en-US" b="0" dirty="0">
                <a:effectLst/>
                <a:latin typeface="Calibri" panose="020F0502020204030204" pitchFamily="34" charset="0"/>
                <a:cs typeface="Calibri" panose="020F0502020204030204" pitchFamily="34" charset="0"/>
              </a:rPr>
              <a:t> JOB MARKET</a:t>
            </a:r>
          </a:p>
        </p:txBody>
      </p:sp>
      <p:sp>
        <p:nvSpPr>
          <p:cNvPr id="25609" name="Rectangle 2560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9144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25604" name="Content Placeholder 2">
            <a:extLst>
              <a:ext uri="{FF2B5EF4-FFF2-40B4-BE49-F238E27FC236}">
                <a16:creationId xmlns:a16="http://schemas.microsoft.com/office/drawing/2014/main" id="{612F8E41-4A54-4484-BB79-4D315806E3AF}"/>
              </a:ext>
            </a:extLst>
          </p:cNvPr>
          <p:cNvGraphicFramePr>
            <a:graphicFrameLocks noGrp="1"/>
          </p:cNvGraphicFramePr>
          <p:nvPr>
            <p:ph idx="1"/>
            <p:extLst>
              <p:ext uri="{D42A27DB-BD31-4B8C-83A1-F6EECF244321}">
                <p14:modId xmlns:p14="http://schemas.microsoft.com/office/powerpoint/2010/main" val="3345152071"/>
              </p:ext>
            </p:extLst>
          </p:nvPr>
        </p:nvGraphicFramePr>
        <p:xfrm>
          <a:off x="685800" y="2417233"/>
          <a:ext cx="7765256" cy="3305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Rounded Corners 2">
            <a:extLst>
              <a:ext uri="{FF2B5EF4-FFF2-40B4-BE49-F238E27FC236}">
                <a16:creationId xmlns:a16="http://schemas.microsoft.com/office/drawing/2014/main" id="{AB3B41F9-2DBD-5DB8-56A6-570AB43FFE6B}"/>
              </a:ext>
            </a:extLst>
          </p:cNvPr>
          <p:cNvSpPr/>
          <p:nvPr/>
        </p:nvSpPr>
        <p:spPr>
          <a:xfrm>
            <a:off x="692944"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968D98AA-384B-32B1-BB77-110DE7E54CCA}"/>
              </a:ext>
            </a:extLst>
          </p:cNvPr>
          <p:cNvGrpSpPr/>
          <p:nvPr/>
        </p:nvGrpSpPr>
        <p:grpSpPr>
          <a:xfrm>
            <a:off x="914400" y="4555707"/>
            <a:ext cx="2183978" cy="1386826"/>
            <a:chOff x="178830" y="216106"/>
            <a:chExt cx="2183978" cy="1386826"/>
          </a:xfrm>
        </p:grpSpPr>
        <p:sp>
          <p:nvSpPr>
            <p:cNvPr id="5" name="Rectangle: Rounded Corners 4">
              <a:extLst>
                <a:ext uri="{FF2B5EF4-FFF2-40B4-BE49-F238E27FC236}">
                  <a16:creationId xmlns:a16="http://schemas.microsoft.com/office/drawing/2014/main" id="{E81FAD5F-1766-F05A-AAAA-6D8E0C8DCFA9}"/>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9E834842-350B-A8F0-86D1-9C2916029419}"/>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Salary increases with certification and experience.</a:t>
              </a:r>
            </a:p>
          </p:txBody>
        </p:sp>
      </p:grpSp>
      <p:sp>
        <p:nvSpPr>
          <p:cNvPr id="7" name="Rectangle: Rounded Corners 6">
            <a:extLst>
              <a:ext uri="{FF2B5EF4-FFF2-40B4-BE49-F238E27FC236}">
                <a16:creationId xmlns:a16="http://schemas.microsoft.com/office/drawing/2014/main" id="{87BA1524-BF3E-CD03-BDC9-8805F49CF0BF}"/>
              </a:ext>
            </a:extLst>
          </p:cNvPr>
          <p:cNvSpPr/>
          <p:nvPr/>
        </p:nvSpPr>
        <p:spPr>
          <a:xfrm>
            <a:off x="3318279"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nvGrpSpPr>
          <p:cNvPr id="8" name="Group 7">
            <a:extLst>
              <a:ext uri="{FF2B5EF4-FFF2-40B4-BE49-F238E27FC236}">
                <a16:creationId xmlns:a16="http://schemas.microsoft.com/office/drawing/2014/main" id="{2D814C61-55AD-470C-508E-F27C236D33D6}"/>
              </a:ext>
            </a:extLst>
          </p:cNvPr>
          <p:cNvGrpSpPr/>
          <p:nvPr/>
        </p:nvGrpSpPr>
        <p:grpSpPr>
          <a:xfrm>
            <a:off x="3539735" y="4555707"/>
            <a:ext cx="2183978" cy="1386826"/>
            <a:chOff x="178830" y="216106"/>
            <a:chExt cx="2183978" cy="1386826"/>
          </a:xfrm>
        </p:grpSpPr>
        <p:sp>
          <p:nvSpPr>
            <p:cNvPr id="9" name="Rectangle: Rounded Corners 8">
              <a:extLst>
                <a:ext uri="{FF2B5EF4-FFF2-40B4-BE49-F238E27FC236}">
                  <a16:creationId xmlns:a16="http://schemas.microsoft.com/office/drawing/2014/main" id="{AC2B824B-E763-2159-E093-2B0960B723C9}"/>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Rounded Corners 5">
              <a:extLst>
                <a:ext uri="{FF2B5EF4-FFF2-40B4-BE49-F238E27FC236}">
                  <a16:creationId xmlns:a16="http://schemas.microsoft.com/office/drawing/2014/main" id="{D47AE4C4-CAF3-B702-B357-C3C2DC42F180}"/>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Central Ohio starting hourly pay as high as $23/hr.</a:t>
              </a:r>
            </a:p>
          </p:txBody>
        </p:sp>
      </p:grpSp>
      <p:sp>
        <p:nvSpPr>
          <p:cNvPr id="12" name="Rectangle: Rounded Corners 11">
            <a:extLst>
              <a:ext uri="{FF2B5EF4-FFF2-40B4-BE49-F238E27FC236}">
                <a16:creationId xmlns:a16="http://schemas.microsoft.com/office/drawing/2014/main" id="{41C40AC3-A0BC-7780-BFEC-147AA4465A02}"/>
              </a:ext>
            </a:extLst>
          </p:cNvPr>
          <p:cNvSpPr/>
          <p:nvPr/>
        </p:nvSpPr>
        <p:spPr>
          <a:xfrm>
            <a:off x="5902565" y="4396128"/>
            <a:ext cx="2183978" cy="1386826"/>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123BB101-DAB5-4469-1CF0-2962238F1036}"/>
              </a:ext>
            </a:extLst>
          </p:cNvPr>
          <p:cNvGrpSpPr/>
          <p:nvPr/>
        </p:nvGrpSpPr>
        <p:grpSpPr>
          <a:xfrm>
            <a:off x="6124021" y="4555707"/>
            <a:ext cx="2183978" cy="1386826"/>
            <a:chOff x="178830" y="216106"/>
            <a:chExt cx="2183978" cy="1386826"/>
          </a:xfrm>
        </p:grpSpPr>
        <p:sp>
          <p:nvSpPr>
            <p:cNvPr id="14" name="Rectangle: Rounded Corners 13">
              <a:extLst>
                <a:ext uri="{FF2B5EF4-FFF2-40B4-BE49-F238E27FC236}">
                  <a16:creationId xmlns:a16="http://schemas.microsoft.com/office/drawing/2014/main" id="{0A922CBC-C0B8-BC8A-8064-1634D893425A}"/>
                </a:ext>
              </a:extLst>
            </p:cNvPr>
            <p:cNvSpPr/>
            <p:nvPr/>
          </p:nvSpPr>
          <p:spPr>
            <a:xfrm>
              <a:off x="178830" y="216106"/>
              <a:ext cx="2183978" cy="1386826"/>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Rounded Corners 5">
              <a:extLst>
                <a:ext uri="{FF2B5EF4-FFF2-40B4-BE49-F238E27FC236}">
                  <a16:creationId xmlns:a16="http://schemas.microsoft.com/office/drawing/2014/main" id="{93B5F312-1CD2-AF3F-E85C-EA27D1E7C420}"/>
                </a:ext>
              </a:extLst>
            </p:cNvPr>
            <p:cNvSpPr txBox="1"/>
            <p:nvPr/>
          </p:nvSpPr>
          <p:spPr>
            <a:xfrm>
              <a:off x="192826" y="216106"/>
              <a:ext cx="2102740" cy="13055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Positive </a:t>
              </a:r>
            </a:p>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career </a:t>
              </a:r>
            </a:p>
            <a:p>
              <a:pPr marL="0" lvl="0" indent="0" algn="ctr" defTabSz="711200">
                <a:lnSpc>
                  <a:spcPct val="90000"/>
                </a:lnSpc>
                <a:spcBef>
                  <a:spcPct val="0"/>
                </a:spcBef>
                <a:spcAft>
                  <a:spcPct val="35000"/>
                </a:spcAft>
                <a:buNone/>
              </a:pPr>
              <a:r>
                <a:rPr lang="en-US" sz="1600" dirty="0">
                  <a:latin typeface="Calibri" panose="020F0502020204030204" pitchFamily="34" charset="0"/>
                  <a:cs typeface="Calibri" panose="020F0502020204030204" pitchFamily="34" charset="0"/>
                </a:rPr>
                <a:t>path!</a:t>
              </a:r>
              <a:endParaRPr lang="en-US" sz="1600" kern="1200" dirty="0">
                <a:latin typeface="Calibri" panose="020F0502020204030204" pitchFamily="34" charset="0"/>
                <a:cs typeface="Calibri" panose="020F0502020204030204" pitchFamily="34" charset="0"/>
              </a:endParaRP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7" y="927100"/>
            <a:ext cx="2564074" cy="4616450"/>
          </a:xfrm>
        </p:spPr>
        <p:txBody>
          <a:bodyPr>
            <a:normAutofit/>
          </a:bodyPr>
          <a:lstStyle/>
          <a:p>
            <a:r>
              <a:rPr lang="en-US" b="0">
                <a:effectLst/>
                <a:latin typeface="Calibri" panose="020F0502020204030204" pitchFamily="34" charset="0"/>
                <a:cs typeface="Calibri" panose="020F0502020204030204" pitchFamily="34" charset="0"/>
              </a:rPr>
              <a:t>Program Goal</a:t>
            </a:r>
          </a:p>
        </p:txBody>
      </p:sp>
      <p:cxnSp>
        <p:nvCxnSpPr>
          <p:cNvPr id="26" name="Straight Connector 25">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3732021" y="971549"/>
            <a:ext cx="4718646" cy="4616450"/>
          </a:xfrm>
        </p:spPr>
        <p:txBody>
          <a:bodyPr anchor="ctr">
            <a:normAutofit/>
          </a:bodyPr>
          <a:lstStyle/>
          <a:p>
            <a:pPr marL="0" indent="0">
              <a:buNone/>
            </a:pPr>
            <a:r>
              <a:rPr lang="en-US">
                <a:effectLst/>
                <a:latin typeface="Calibri" panose="020F0502020204030204" pitchFamily="34" charset="0"/>
                <a:cs typeface="Calibri" panose="020F0502020204030204" pitchFamily="34" charset="0"/>
              </a:rPr>
              <a:t>The goal of the Medical Assisting Program (Certificate and ATS Degree) at CSCC is to prepare medical assistants who are competent in the cognitive (knowledge), psychomotor (skills), and affective (behavior) learning domains to enter the profession.  </a:t>
            </a:r>
          </a:p>
          <a:p>
            <a:pPr marL="0" indent="0">
              <a:buNone/>
            </a:pPr>
            <a:endParaRPr lang="en-US">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120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FULLVERSION" val="4.3.1.1109"/>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086DDEF4970240A09799A14021305E" ma:contentTypeVersion="12" ma:contentTypeDescription="Create a new document." ma:contentTypeScope="" ma:versionID="2df2b5e09497a7ec95d5328419df855d">
  <xsd:schema xmlns:xsd="http://www.w3.org/2001/XMLSchema" xmlns:xs="http://www.w3.org/2001/XMLSchema" xmlns:p="http://schemas.microsoft.com/office/2006/metadata/properties" xmlns:ns3="e527f2d7-e521-48d3-9f66-cc6cb70c7c29" xmlns:ns4="56225658-9573-4f49-845d-9feb350a324e" targetNamespace="http://schemas.microsoft.com/office/2006/metadata/properties" ma:root="true" ma:fieldsID="4483951c8d7aef4513eb9d6e8dcb4e79" ns3:_="" ns4:_="">
    <xsd:import namespace="e527f2d7-e521-48d3-9f66-cc6cb70c7c29"/>
    <xsd:import namespace="56225658-9573-4f49-845d-9feb350a32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7f2d7-e521-48d3-9f66-cc6cb70c7c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225658-9573-4f49-845d-9feb350a32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D65875-EDF6-479D-9D70-EDE4D55464A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527f2d7-e521-48d3-9f66-cc6cb70c7c29"/>
    <ds:schemaRef ds:uri="http://purl.org/dc/elements/1.1/"/>
    <ds:schemaRef ds:uri="http://schemas.microsoft.com/office/2006/metadata/properties"/>
    <ds:schemaRef ds:uri="56225658-9573-4f49-845d-9feb350a324e"/>
    <ds:schemaRef ds:uri="http://www.w3.org/XML/1998/namespace"/>
  </ds:schemaRefs>
</ds:datastoreItem>
</file>

<file path=customXml/itemProps2.xml><?xml version="1.0" encoding="utf-8"?>
<ds:datastoreItem xmlns:ds="http://schemas.openxmlformats.org/officeDocument/2006/customXml" ds:itemID="{04B7B4EB-2362-4343-B2E7-08438EDE3173}">
  <ds:schemaRefs>
    <ds:schemaRef ds:uri="http://schemas.microsoft.com/sharepoint/v3/contenttype/forms"/>
  </ds:schemaRefs>
</ds:datastoreItem>
</file>

<file path=customXml/itemProps3.xml><?xml version="1.0" encoding="utf-8"?>
<ds:datastoreItem xmlns:ds="http://schemas.openxmlformats.org/officeDocument/2006/customXml" ds:itemID="{6A0A23C0-0014-494C-806A-8B56E790B3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7f2d7-e521-48d3-9f66-cc6cb70c7c29"/>
    <ds:schemaRef ds:uri="56225658-9573-4f49-845d-9feb350a3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TM04033921[[fn=Damask]]</Template>
  <TotalTime>917</TotalTime>
  <Words>1819</Words>
  <Application>Microsoft Office PowerPoint</Application>
  <PresentationFormat>On-screen Show (4:3)</PresentationFormat>
  <Paragraphs>199</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BakerSignet BT</vt:lpstr>
      <vt:lpstr>Bookman Old Style</vt:lpstr>
      <vt:lpstr>Calibri</vt:lpstr>
      <vt:lpstr>Rockwell</vt:lpstr>
      <vt:lpstr>Verdana</vt:lpstr>
      <vt:lpstr>Wingdings</vt:lpstr>
      <vt:lpstr>Damask</vt:lpstr>
      <vt:lpstr>MEDICAL ASSISTING TECHNOLOGY (MAT)</vt:lpstr>
      <vt:lpstr>Information Sessions</vt:lpstr>
      <vt:lpstr>What is a medical assistant?</vt:lpstr>
      <vt:lpstr>Why choose to be a medical assistant?</vt:lpstr>
      <vt:lpstr>Where do Medical Assistants Work?</vt:lpstr>
      <vt:lpstr>Medical Assistant clinical responsibilities</vt:lpstr>
      <vt:lpstr>Medical Assistant Administrative responsibilities</vt:lpstr>
      <vt:lpstr> JOB MARKET</vt:lpstr>
      <vt:lpstr>Program Goal</vt:lpstr>
      <vt:lpstr>MAT Accreditation</vt:lpstr>
      <vt:lpstr>Historical Overview</vt:lpstr>
      <vt:lpstr>Certificate or Degree</vt:lpstr>
      <vt:lpstr>The Medical Assisting Program:</vt:lpstr>
      <vt:lpstr>Competency-Based Outcomes</vt:lpstr>
      <vt:lpstr>Degree Requirements  </vt:lpstr>
      <vt:lpstr>Program admission requirements </vt:lpstr>
      <vt:lpstr>Health Science Pathway Advising</vt:lpstr>
      <vt:lpstr>Additional Prerequisites</vt:lpstr>
      <vt:lpstr>Medical Assistant CREDENTIALING</vt:lpstr>
      <vt:lpstr>Transfer of Credit</vt:lpstr>
      <vt:lpstr>Fees and Expenses*</vt:lpstr>
      <vt:lpstr>Fees and Expenses*</vt:lpstr>
      <vt:lpstr>Choose Ohio First Scholarships  cscc.edu/cof </vt:lpstr>
      <vt:lpstr>Columbus Promise Scholarship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ASSISTING TECHNOLOGY MAT</dc:title>
  <dc:creator>Fauna Stout</dc:creator>
  <cp:lastModifiedBy>Tonya Redden</cp:lastModifiedBy>
  <cp:revision>25</cp:revision>
  <dcterms:created xsi:type="dcterms:W3CDTF">2020-04-17T15:21:38Z</dcterms:created>
  <dcterms:modified xsi:type="dcterms:W3CDTF">2025-11-17T00:52:50Z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0x01010086086DDEF4970240A09799A14021305E</vt:lpwstr>
  </property>
</Properties>
</file>