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0" r:id="rId1"/>
  </p:sldMasterIdLst>
  <p:notesMasterIdLst>
    <p:notesMasterId r:id="rId16"/>
  </p:notesMasterIdLst>
  <p:handoutMasterIdLst>
    <p:handoutMasterId r:id="rId17"/>
  </p:handout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62"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7" autoAdjust="0"/>
    <p:restoredTop sz="94646"/>
  </p:normalViewPr>
  <p:slideViewPr>
    <p:cSldViewPr snapToGrid="0">
      <p:cViewPr varScale="1">
        <p:scale>
          <a:sx n="78" d="100"/>
          <a:sy n="78"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3B22F3-8DE4-456E-9B04-06668540B71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F883593-9821-49F1-A4C2-694B038B90F6}">
      <dgm:prSet/>
      <dgm:spPr/>
      <dgm:t>
        <a:bodyPr/>
        <a:lstStyle/>
        <a:p>
          <a:r>
            <a:rPr lang="en-US"/>
            <a:t>High-end spas </a:t>
          </a:r>
        </a:p>
      </dgm:t>
    </dgm:pt>
    <dgm:pt modelId="{3532D640-9D3F-4C92-BE0B-14D8983DB24F}" type="parTrans" cxnId="{0CBF5F44-1198-45D7-B3EF-BD22F367F0AB}">
      <dgm:prSet/>
      <dgm:spPr/>
      <dgm:t>
        <a:bodyPr/>
        <a:lstStyle/>
        <a:p>
          <a:endParaRPr lang="en-US"/>
        </a:p>
      </dgm:t>
    </dgm:pt>
    <dgm:pt modelId="{4814F3C9-A1B1-4010-943E-6F9B2CCCA202}" type="sibTrans" cxnId="{0CBF5F44-1198-45D7-B3EF-BD22F367F0AB}">
      <dgm:prSet/>
      <dgm:spPr/>
      <dgm:t>
        <a:bodyPr/>
        <a:lstStyle/>
        <a:p>
          <a:endParaRPr lang="en-US"/>
        </a:p>
      </dgm:t>
    </dgm:pt>
    <dgm:pt modelId="{8A60321C-CCA7-46B2-9B79-4140143FA253}">
      <dgm:prSet/>
      <dgm:spPr/>
      <dgm:t>
        <a:bodyPr/>
        <a:lstStyle/>
        <a:p>
          <a:r>
            <a:rPr lang="en-US"/>
            <a:t>Hotels</a:t>
          </a:r>
        </a:p>
      </dgm:t>
    </dgm:pt>
    <dgm:pt modelId="{0340334A-A826-4F40-A7D0-257467C06E22}" type="parTrans" cxnId="{346EE992-B2E7-4FFA-A214-5CD86C00D37D}">
      <dgm:prSet/>
      <dgm:spPr/>
      <dgm:t>
        <a:bodyPr/>
        <a:lstStyle/>
        <a:p>
          <a:endParaRPr lang="en-US"/>
        </a:p>
      </dgm:t>
    </dgm:pt>
    <dgm:pt modelId="{15BE390B-59B8-4EF6-BD88-33F6FD96A92D}" type="sibTrans" cxnId="{346EE992-B2E7-4FFA-A214-5CD86C00D37D}">
      <dgm:prSet/>
      <dgm:spPr/>
      <dgm:t>
        <a:bodyPr/>
        <a:lstStyle/>
        <a:p>
          <a:endParaRPr lang="en-US"/>
        </a:p>
      </dgm:t>
    </dgm:pt>
    <dgm:pt modelId="{A43B1A28-254C-4FA5-A171-00C00045F2CF}">
      <dgm:prSet/>
      <dgm:spPr/>
      <dgm:t>
        <a:bodyPr/>
        <a:lstStyle/>
        <a:p>
          <a:r>
            <a:rPr lang="en-US"/>
            <a:t>Chiropractic clinics</a:t>
          </a:r>
        </a:p>
      </dgm:t>
    </dgm:pt>
    <dgm:pt modelId="{BF6A4EBE-EC67-4EB0-8210-28A726524D97}" type="parTrans" cxnId="{B19F4B2D-E0A1-48C0-85D1-EC4B6DCA67D2}">
      <dgm:prSet/>
      <dgm:spPr/>
      <dgm:t>
        <a:bodyPr/>
        <a:lstStyle/>
        <a:p>
          <a:endParaRPr lang="en-US"/>
        </a:p>
      </dgm:t>
    </dgm:pt>
    <dgm:pt modelId="{1D5721B1-1DA1-4C27-872F-0BA300B96BB7}" type="sibTrans" cxnId="{B19F4B2D-E0A1-48C0-85D1-EC4B6DCA67D2}">
      <dgm:prSet/>
      <dgm:spPr/>
      <dgm:t>
        <a:bodyPr/>
        <a:lstStyle/>
        <a:p>
          <a:endParaRPr lang="en-US"/>
        </a:p>
      </dgm:t>
    </dgm:pt>
    <dgm:pt modelId="{6E2C0D0F-2FB4-4A87-9490-F038C16C939B}">
      <dgm:prSet/>
      <dgm:spPr/>
      <dgm:t>
        <a:bodyPr/>
        <a:lstStyle/>
        <a:p>
          <a:r>
            <a:rPr lang="en-US"/>
            <a:t>Hospitals</a:t>
          </a:r>
        </a:p>
      </dgm:t>
    </dgm:pt>
    <dgm:pt modelId="{E7278240-B9E6-49E6-83CA-6132591548C9}" type="parTrans" cxnId="{11339DE5-44BB-4FDC-A359-F74DB93DCBA9}">
      <dgm:prSet/>
      <dgm:spPr/>
      <dgm:t>
        <a:bodyPr/>
        <a:lstStyle/>
        <a:p>
          <a:endParaRPr lang="en-US"/>
        </a:p>
      </dgm:t>
    </dgm:pt>
    <dgm:pt modelId="{8F6C0CA7-A846-48A1-B916-DEE0454FD1AA}" type="sibTrans" cxnId="{11339DE5-44BB-4FDC-A359-F74DB93DCBA9}">
      <dgm:prSet/>
      <dgm:spPr/>
      <dgm:t>
        <a:bodyPr/>
        <a:lstStyle/>
        <a:p>
          <a:endParaRPr lang="en-US"/>
        </a:p>
      </dgm:t>
    </dgm:pt>
    <dgm:pt modelId="{B3076C86-A8ED-49C8-A947-3527AA1C45FB}">
      <dgm:prSet/>
      <dgm:spPr/>
      <dgm:t>
        <a:bodyPr/>
        <a:lstStyle/>
        <a:p>
          <a:r>
            <a:rPr lang="en-US" dirty="0"/>
            <a:t>Self-employed/ Private clinic</a:t>
          </a:r>
        </a:p>
      </dgm:t>
    </dgm:pt>
    <dgm:pt modelId="{C0CC5B11-BC56-47F1-9473-5E0586FAE001}" type="parTrans" cxnId="{91467CC1-4AEC-49E1-82FD-A1AB0C1717D6}">
      <dgm:prSet/>
      <dgm:spPr/>
      <dgm:t>
        <a:bodyPr/>
        <a:lstStyle/>
        <a:p>
          <a:endParaRPr lang="en-US"/>
        </a:p>
      </dgm:t>
    </dgm:pt>
    <dgm:pt modelId="{CD1A5987-7196-4BF1-9EA3-2651DC3B0DDC}" type="sibTrans" cxnId="{91467CC1-4AEC-49E1-82FD-A1AB0C1717D6}">
      <dgm:prSet/>
      <dgm:spPr/>
      <dgm:t>
        <a:bodyPr/>
        <a:lstStyle/>
        <a:p>
          <a:endParaRPr lang="en-US"/>
        </a:p>
      </dgm:t>
    </dgm:pt>
    <dgm:pt modelId="{28DEC4D0-05F4-4BE1-A65E-FB94CD4E5D83}">
      <dgm:prSet/>
      <dgm:spPr/>
      <dgm:t>
        <a:bodyPr/>
        <a:lstStyle/>
        <a:p>
          <a:r>
            <a:rPr lang="en-US"/>
            <a:t>Massage franchise</a:t>
          </a:r>
        </a:p>
      </dgm:t>
    </dgm:pt>
    <dgm:pt modelId="{BB81580A-2736-4753-A29D-883F28FC6DEB}" type="parTrans" cxnId="{C292617C-C534-4712-AC39-45871E4C8729}">
      <dgm:prSet/>
      <dgm:spPr/>
      <dgm:t>
        <a:bodyPr/>
        <a:lstStyle/>
        <a:p>
          <a:endParaRPr lang="en-US"/>
        </a:p>
      </dgm:t>
    </dgm:pt>
    <dgm:pt modelId="{84EED70F-CBC0-4D57-A862-7E5E98137568}" type="sibTrans" cxnId="{C292617C-C534-4712-AC39-45871E4C8729}">
      <dgm:prSet/>
      <dgm:spPr/>
      <dgm:t>
        <a:bodyPr/>
        <a:lstStyle/>
        <a:p>
          <a:endParaRPr lang="en-US"/>
        </a:p>
      </dgm:t>
    </dgm:pt>
    <dgm:pt modelId="{2D602B07-1393-4FD7-8307-CC6F29F270C5}">
      <dgm:prSet/>
      <dgm:spPr/>
      <dgm:t>
        <a:bodyPr/>
        <a:lstStyle/>
        <a:p>
          <a:r>
            <a:rPr lang="en-US"/>
            <a:t>Gyms</a:t>
          </a:r>
        </a:p>
      </dgm:t>
    </dgm:pt>
    <dgm:pt modelId="{3D09E53D-17BA-4F77-B105-BDF418304B90}" type="parTrans" cxnId="{871DA902-DBD9-4880-9975-BA8C3ACC0C59}">
      <dgm:prSet/>
      <dgm:spPr/>
      <dgm:t>
        <a:bodyPr/>
        <a:lstStyle/>
        <a:p>
          <a:endParaRPr lang="en-US"/>
        </a:p>
      </dgm:t>
    </dgm:pt>
    <dgm:pt modelId="{EC34AC70-BE41-4864-9F2E-CF5D05B10802}" type="sibTrans" cxnId="{871DA902-DBD9-4880-9975-BA8C3ACC0C59}">
      <dgm:prSet/>
      <dgm:spPr/>
      <dgm:t>
        <a:bodyPr/>
        <a:lstStyle/>
        <a:p>
          <a:endParaRPr lang="en-US"/>
        </a:p>
      </dgm:t>
    </dgm:pt>
    <dgm:pt modelId="{A1CBD5B8-A237-4E6B-A01E-A54FAAABFF1B}">
      <dgm:prSet/>
      <dgm:spPr/>
      <dgm:t>
        <a:bodyPr/>
        <a:lstStyle/>
        <a:p>
          <a:r>
            <a:rPr lang="en-US"/>
            <a:t>Physical therapy clinics</a:t>
          </a:r>
        </a:p>
      </dgm:t>
    </dgm:pt>
    <dgm:pt modelId="{D7F3DBD4-6F4F-4572-A8DF-4BC508103E85}" type="parTrans" cxnId="{8FFEAFF7-3B77-432F-AC7B-2A5D5FC9280C}">
      <dgm:prSet/>
      <dgm:spPr/>
      <dgm:t>
        <a:bodyPr/>
        <a:lstStyle/>
        <a:p>
          <a:endParaRPr lang="en-US"/>
        </a:p>
      </dgm:t>
    </dgm:pt>
    <dgm:pt modelId="{362C43C0-E937-426E-9D49-08D9643AC099}" type="sibTrans" cxnId="{8FFEAFF7-3B77-432F-AC7B-2A5D5FC9280C}">
      <dgm:prSet/>
      <dgm:spPr/>
      <dgm:t>
        <a:bodyPr/>
        <a:lstStyle/>
        <a:p>
          <a:endParaRPr lang="en-US"/>
        </a:p>
      </dgm:t>
    </dgm:pt>
    <dgm:pt modelId="{88594189-B05B-4950-BDB1-1943F4D69F6B}">
      <dgm:prSet/>
      <dgm:spPr/>
      <dgm:t>
        <a:bodyPr/>
        <a:lstStyle/>
        <a:p>
          <a:r>
            <a:rPr lang="en-US"/>
            <a:t>Cruise ships</a:t>
          </a:r>
        </a:p>
      </dgm:t>
    </dgm:pt>
    <dgm:pt modelId="{721D7627-41FA-4E76-BA09-3DEC72B8238A}" type="parTrans" cxnId="{C77E09B3-085F-4485-8A7B-EE541B562E18}">
      <dgm:prSet/>
      <dgm:spPr/>
      <dgm:t>
        <a:bodyPr/>
        <a:lstStyle/>
        <a:p>
          <a:endParaRPr lang="en-US"/>
        </a:p>
      </dgm:t>
    </dgm:pt>
    <dgm:pt modelId="{F8C4FCE4-3CD7-4C9B-BF34-5A90D2B15149}" type="sibTrans" cxnId="{C77E09B3-085F-4485-8A7B-EE541B562E18}">
      <dgm:prSet/>
      <dgm:spPr/>
      <dgm:t>
        <a:bodyPr/>
        <a:lstStyle/>
        <a:p>
          <a:endParaRPr lang="en-US"/>
        </a:p>
      </dgm:t>
    </dgm:pt>
    <dgm:pt modelId="{755B2A1E-8983-4170-AF54-BC13A501FF46}">
      <dgm:prSet/>
      <dgm:spPr/>
      <dgm:t>
        <a:bodyPr/>
        <a:lstStyle/>
        <a:p>
          <a:r>
            <a:rPr lang="en-US"/>
            <a:t>Mobile massage</a:t>
          </a:r>
        </a:p>
      </dgm:t>
    </dgm:pt>
    <dgm:pt modelId="{0CB71851-8B4D-4E9E-A45C-465762CCF8A0}" type="parTrans" cxnId="{FA596558-B566-423B-A21D-D09DD608B03B}">
      <dgm:prSet/>
      <dgm:spPr/>
      <dgm:t>
        <a:bodyPr/>
        <a:lstStyle/>
        <a:p>
          <a:endParaRPr lang="en-US"/>
        </a:p>
      </dgm:t>
    </dgm:pt>
    <dgm:pt modelId="{E53311DE-9418-4FED-9A56-A899BF4C122B}" type="sibTrans" cxnId="{FA596558-B566-423B-A21D-D09DD608B03B}">
      <dgm:prSet/>
      <dgm:spPr/>
      <dgm:t>
        <a:bodyPr/>
        <a:lstStyle/>
        <a:p>
          <a:endParaRPr lang="en-US"/>
        </a:p>
      </dgm:t>
    </dgm:pt>
    <dgm:pt modelId="{A78E53D5-95F2-4577-B2DB-CE71437342DA}" type="pres">
      <dgm:prSet presAssocID="{A93B22F3-8DE4-456E-9B04-06668540B714}" presName="diagram" presStyleCnt="0">
        <dgm:presLayoutVars>
          <dgm:dir/>
          <dgm:resizeHandles val="exact"/>
        </dgm:presLayoutVars>
      </dgm:prSet>
      <dgm:spPr/>
    </dgm:pt>
    <dgm:pt modelId="{F1371924-AE58-473A-9300-A2E4FFD18CD6}" type="pres">
      <dgm:prSet presAssocID="{CF883593-9821-49F1-A4C2-694B038B90F6}" presName="node" presStyleLbl="node1" presStyleIdx="0" presStyleCnt="10">
        <dgm:presLayoutVars>
          <dgm:bulletEnabled val="1"/>
        </dgm:presLayoutVars>
      </dgm:prSet>
      <dgm:spPr/>
    </dgm:pt>
    <dgm:pt modelId="{94016437-0833-452E-BD02-B7D7B99C270F}" type="pres">
      <dgm:prSet presAssocID="{4814F3C9-A1B1-4010-943E-6F9B2CCCA202}" presName="sibTrans" presStyleCnt="0"/>
      <dgm:spPr/>
    </dgm:pt>
    <dgm:pt modelId="{CCA370F8-AA31-4538-8E72-3565A7D006F5}" type="pres">
      <dgm:prSet presAssocID="{8A60321C-CCA7-46B2-9B79-4140143FA253}" presName="node" presStyleLbl="node1" presStyleIdx="1" presStyleCnt="10">
        <dgm:presLayoutVars>
          <dgm:bulletEnabled val="1"/>
        </dgm:presLayoutVars>
      </dgm:prSet>
      <dgm:spPr/>
    </dgm:pt>
    <dgm:pt modelId="{DBFFEC1E-F243-4229-B6A2-5E3A5CCEA75B}" type="pres">
      <dgm:prSet presAssocID="{15BE390B-59B8-4EF6-BD88-33F6FD96A92D}" presName="sibTrans" presStyleCnt="0"/>
      <dgm:spPr/>
    </dgm:pt>
    <dgm:pt modelId="{1AB411C5-0388-46AF-874F-A5584E51ACB3}" type="pres">
      <dgm:prSet presAssocID="{A43B1A28-254C-4FA5-A171-00C00045F2CF}" presName="node" presStyleLbl="node1" presStyleIdx="2" presStyleCnt="10">
        <dgm:presLayoutVars>
          <dgm:bulletEnabled val="1"/>
        </dgm:presLayoutVars>
      </dgm:prSet>
      <dgm:spPr/>
    </dgm:pt>
    <dgm:pt modelId="{51F34478-14F1-4E70-B401-1A9F3F498F18}" type="pres">
      <dgm:prSet presAssocID="{1D5721B1-1DA1-4C27-872F-0BA300B96BB7}" presName="sibTrans" presStyleCnt="0"/>
      <dgm:spPr/>
    </dgm:pt>
    <dgm:pt modelId="{E4C021E1-83C9-42D4-B5B2-61B1DBC713EA}" type="pres">
      <dgm:prSet presAssocID="{6E2C0D0F-2FB4-4A87-9490-F038C16C939B}" presName="node" presStyleLbl="node1" presStyleIdx="3" presStyleCnt="10">
        <dgm:presLayoutVars>
          <dgm:bulletEnabled val="1"/>
        </dgm:presLayoutVars>
      </dgm:prSet>
      <dgm:spPr/>
    </dgm:pt>
    <dgm:pt modelId="{9F20DAA8-4824-48E9-AB77-2646D4A7D069}" type="pres">
      <dgm:prSet presAssocID="{8F6C0CA7-A846-48A1-B916-DEE0454FD1AA}" presName="sibTrans" presStyleCnt="0"/>
      <dgm:spPr/>
    </dgm:pt>
    <dgm:pt modelId="{A00EADA2-26BA-4F33-ADF1-E80FACD6DE5D}" type="pres">
      <dgm:prSet presAssocID="{B3076C86-A8ED-49C8-A947-3527AA1C45FB}" presName="node" presStyleLbl="node1" presStyleIdx="4" presStyleCnt="10">
        <dgm:presLayoutVars>
          <dgm:bulletEnabled val="1"/>
        </dgm:presLayoutVars>
      </dgm:prSet>
      <dgm:spPr/>
    </dgm:pt>
    <dgm:pt modelId="{C64E187D-C043-4CB3-9BE7-2B8B28DD75BA}" type="pres">
      <dgm:prSet presAssocID="{CD1A5987-7196-4BF1-9EA3-2651DC3B0DDC}" presName="sibTrans" presStyleCnt="0"/>
      <dgm:spPr/>
    </dgm:pt>
    <dgm:pt modelId="{BE618CA8-9F1E-45B8-B7C0-58790198A403}" type="pres">
      <dgm:prSet presAssocID="{28DEC4D0-05F4-4BE1-A65E-FB94CD4E5D83}" presName="node" presStyleLbl="node1" presStyleIdx="5" presStyleCnt="10">
        <dgm:presLayoutVars>
          <dgm:bulletEnabled val="1"/>
        </dgm:presLayoutVars>
      </dgm:prSet>
      <dgm:spPr/>
    </dgm:pt>
    <dgm:pt modelId="{F2824B5A-B9B8-4C3F-82B0-29105E613E9E}" type="pres">
      <dgm:prSet presAssocID="{84EED70F-CBC0-4D57-A862-7E5E98137568}" presName="sibTrans" presStyleCnt="0"/>
      <dgm:spPr/>
    </dgm:pt>
    <dgm:pt modelId="{FB6CD854-3C61-4C8C-84FB-1B23F999FAA0}" type="pres">
      <dgm:prSet presAssocID="{2D602B07-1393-4FD7-8307-CC6F29F270C5}" presName="node" presStyleLbl="node1" presStyleIdx="6" presStyleCnt="10">
        <dgm:presLayoutVars>
          <dgm:bulletEnabled val="1"/>
        </dgm:presLayoutVars>
      </dgm:prSet>
      <dgm:spPr/>
    </dgm:pt>
    <dgm:pt modelId="{8BF6D2F6-DDE0-4187-8E0A-4CB9AEE2C48C}" type="pres">
      <dgm:prSet presAssocID="{EC34AC70-BE41-4864-9F2E-CF5D05B10802}" presName="sibTrans" presStyleCnt="0"/>
      <dgm:spPr/>
    </dgm:pt>
    <dgm:pt modelId="{BFB4D1CF-CF7C-4B59-AAD9-A4E827C19A0D}" type="pres">
      <dgm:prSet presAssocID="{A1CBD5B8-A237-4E6B-A01E-A54FAAABFF1B}" presName="node" presStyleLbl="node1" presStyleIdx="7" presStyleCnt="10">
        <dgm:presLayoutVars>
          <dgm:bulletEnabled val="1"/>
        </dgm:presLayoutVars>
      </dgm:prSet>
      <dgm:spPr/>
    </dgm:pt>
    <dgm:pt modelId="{DC0990F9-7787-4136-8D57-F9D9F9797266}" type="pres">
      <dgm:prSet presAssocID="{362C43C0-E937-426E-9D49-08D9643AC099}" presName="sibTrans" presStyleCnt="0"/>
      <dgm:spPr/>
    </dgm:pt>
    <dgm:pt modelId="{221197FF-0025-42DB-BC30-6CAD180D8569}" type="pres">
      <dgm:prSet presAssocID="{88594189-B05B-4950-BDB1-1943F4D69F6B}" presName="node" presStyleLbl="node1" presStyleIdx="8" presStyleCnt="10">
        <dgm:presLayoutVars>
          <dgm:bulletEnabled val="1"/>
        </dgm:presLayoutVars>
      </dgm:prSet>
      <dgm:spPr/>
    </dgm:pt>
    <dgm:pt modelId="{57CEBEAB-383B-461A-A2BD-8EF43515926A}" type="pres">
      <dgm:prSet presAssocID="{F8C4FCE4-3CD7-4C9B-BF34-5A90D2B15149}" presName="sibTrans" presStyleCnt="0"/>
      <dgm:spPr/>
    </dgm:pt>
    <dgm:pt modelId="{20BF68C4-5A51-4868-BC89-A54D00C64D0A}" type="pres">
      <dgm:prSet presAssocID="{755B2A1E-8983-4170-AF54-BC13A501FF46}" presName="node" presStyleLbl="node1" presStyleIdx="9" presStyleCnt="10">
        <dgm:presLayoutVars>
          <dgm:bulletEnabled val="1"/>
        </dgm:presLayoutVars>
      </dgm:prSet>
      <dgm:spPr/>
    </dgm:pt>
  </dgm:ptLst>
  <dgm:cxnLst>
    <dgm:cxn modelId="{871DA902-DBD9-4880-9975-BA8C3ACC0C59}" srcId="{A93B22F3-8DE4-456E-9B04-06668540B714}" destId="{2D602B07-1393-4FD7-8307-CC6F29F270C5}" srcOrd="6" destOrd="0" parTransId="{3D09E53D-17BA-4F77-B105-BDF418304B90}" sibTransId="{EC34AC70-BE41-4864-9F2E-CF5D05B10802}"/>
    <dgm:cxn modelId="{B2D4F302-0661-4EAC-A9BF-44A44C07BC63}" type="presOf" srcId="{28DEC4D0-05F4-4BE1-A65E-FB94CD4E5D83}" destId="{BE618CA8-9F1E-45B8-B7C0-58790198A403}" srcOrd="0" destOrd="0" presId="urn:microsoft.com/office/officeart/2005/8/layout/default"/>
    <dgm:cxn modelId="{81112911-4B41-4E48-93EF-E35DFF55084F}" type="presOf" srcId="{6E2C0D0F-2FB4-4A87-9490-F038C16C939B}" destId="{E4C021E1-83C9-42D4-B5B2-61B1DBC713EA}" srcOrd="0" destOrd="0" presId="urn:microsoft.com/office/officeart/2005/8/layout/default"/>
    <dgm:cxn modelId="{59DB182B-9761-4B40-B2A5-F46D0A3092A6}" type="presOf" srcId="{A43B1A28-254C-4FA5-A171-00C00045F2CF}" destId="{1AB411C5-0388-46AF-874F-A5584E51ACB3}" srcOrd="0" destOrd="0" presId="urn:microsoft.com/office/officeart/2005/8/layout/default"/>
    <dgm:cxn modelId="{B19F4B2D-E0A1-48C0-85D1-EC4B6DCA67D2}" srcId="{A93B22F3-8DE4-456E-9B04-06668540B714}" destId="{A43B1A28-254C-4FA5-A171-00C00045F2CF}" srcOrd="2" destOrd="0" parTransId="{BF6A4EBE-EC67-4EB0-8210-28A726524D97}" sibTransId="{1D5721B1-1DA1-4C27-872F-0BA300B96BB7}"/>
    <dgm:cxn modelId="{0CBF5F44-1198-45D7-B3EF-BD22F367F0AB}" srcId="{A93B22F3-8DE4-456E-9B04-06668540B714}" destId="{CF883593-9821-49F1-A4C2-694B038B90F6}" srcOrd="0" destOrd="0" parTransId="{3532D640-9D3F-4C92-BE0B-14D8983DB24F}" sibTransId="{4814F3C9-A1B1-4010-943E-6F9B2CCCA202}"/>
    <dgm:cxn modelId="{A9EDEA6B-5D9F-4D6D-9356-8D8A9FEF8CAA}" type="presOf" srcId="{88594189-B05B-4950-BDB1-1943F4D69F6B}" destId="{221197FF-0025-42DB-BC30-6CAD180D8569}" srcOrd="0" destOrd="0" presId="urn:microsoft.com/office/officeart/2005/8/layout/default"/>
    <dgm:cxn modelId="{FA596558-B566-423B-A21D-D09DD608B03B}" srcId="{A93B22F3-8DE4-456E-9B04-06668540B714}" destId="{755B2A1E-8983-4170-AF54-BC13A501FF46}" srcOrd="9" destOrd="0" parTransId="{0CB71851-8B4D-4E9E-A45C-465762CCF8A0}" sibTransId="{E53311DE-9418-4FED-9A56-A899BF4C122B}"/>
    <dgm:cxn modelId="{C292617C-C534-4712-AC39-45871E4C8729}" srcId="{A93B22F3-8DE4-456E-9B04-06668540B714}" destId="{28DEC4D0-05F4-4BE1-A65E-FB94CD4E5D83}" srcOrd="5" destOrd="0" parTransId="{BB81580A-2736-4753-A29D-883F28FC6DEB}" sibTransId="{84EED70F-CBC0-4D57-A862-7E5E98137568}"/>
    <dgm:cxn modelId="{346EE992-B2E7-4FFA-A214-5CD86C00D37D}" srcId="{A93B22F3-8DE4-456E-9B04-06668540B714}" destId="{8A60321C-CCA7-46B2-9B79-4140143FA253}" srcOrd="1" destOrd="0" parTransId="{0340334A-A826-4F40-A7D0-257467C06E22}" sibTransId="{15BE390B-59B8-4EF6-BD88-33F6FD96A92D}"/>
    <dgm:cxn modelId="{5087639C-8FC7-49C1-AC35-21D4CA2AF7D1}" type="presOf" srcId="{755B2A1E-8983-4170-AF54-BC13A501FF46}" destId="{20BF68C4-5A51-4868-BC89-A54D00C64D0A}" srcOrd="0" destOrd="0" presId="urn:microsoft.com/office/officeart/2005/8/layout/default"/>
    <dgm:cxn modelId="{C77E09B3-085F-4485-8A7B-EE541B562E18}" srcId="{A93B22F3-8DE4-456E-9B04-06668540B714}" destId="{88594189-B05B-4950-BDB1-1943F4D69F6B}" srcOrd="8" destOrd="0" parTransId="{721D7627-41FA-4E76-BA09-3DEC72B8238A}" sibTransId="{F8C4FCE4-3CD7-4C9B-BF34-5A90D2B15149}"/>
    <dgm:cxn modelId="{DA1500B5-43C9-411A-93A2-67FF75CC473A}" type="presOf" srcId="{8A60321C-CCA7-46B2-9B79-4140143FA253}" destId="{CCA370F8-AA31-4538-8E72-3565A7D006F5}" srcOrd="0" destOrd="0" presId="urn:microsoft.com/office/officeart/2005/8/layout/default"/>
    <dgm:cxn modelId="{7034F4B8-9144-4721-8032-329A82ACCB14}" type="presOf" srcId="{2D602B07-1393-4FD7-8307-CC6F29F270C5}" destId="{FB6CD854-3C61-4C8C-84FB-1B23F999FAA0}" srcOrd="0" destOrd="0" presId="urn:microsoft.com/office/officeart/2005/8/layout/default"/>
    <dgm:cxn modelId="{B39460BC-72F1-4E32-990C-CA36ACF9C871}" type="presOf" srcId="{A1CBD5B8-A237-4E6B-A01E-A54FAAABFF1B}" destId="{BFB4D1CF-CF7C-4B59-AAD9-A4E827C19A0D}" srcOrd="0" destOrd="0" presId="urn:microsoft.com/office/officeart/2005/8/layout/default"/>
    <dgm:cxn modelId="{688C44BE-17EA-4F72-97BF-434E3B719E42}" type="presOf" srcId="{B3076C86-A8ED-49C8-A947-3527AA1C45FB}" destId="{A00EADA2-26BA-4F33-ADF1-E80FACD6DE5D}" srcOrd="0" destOrd="0" presId="urn:microsoft.com/office/officeart/2005/8/layout/default"/>
    <dgm:cxn modelId="{91467CC1-4AEC-49E1-82FD-A1AB0C1717D6}" srcId="{A93B22F3-8DE4-456E-9B04-06668540B714}" destId="{B3076C86-A8ED-49C8-A947-3527AA1C45FB}" srcOrd="4" destOrd="0" parTransId="{C0CC5B11-BC56-47F1-9473-5E0586FAE001}" sibTransId="{CD1A5987-7196-4BF1-9EA3-2651DC3B0DDC}"/>
    <dgm:cxn modelId="{3E758CD1-D0F8-4007-B81B-44C0C58576BC}" type="presOf" srcId="{CF883593-9821-49F1-A4C2-694B038B90F6}" destId="{F1371924-AE58-473A-9300-A2E4FFD18CD6}" srcOrd="0" destOrd="0" presId="urn:microsoft.com/office/officeart/2005/8/layout/default"/>
    <dgm:cxn modelId="{11339DE5-44BB-4FDC-A359-F74DB93DCBA9}" srcId="{A93B22F3-8DE4-456E-9B04-06668540B714}" destId="{6E2C0D0F-2FB4-4A87-9490-F038C16C939B}" srcOrd="3" destOrd="0" parTransId="{E7278240-B9E6-49E6-83CA-6132591548C9}" sibTransId="{8F6C0CA7-A846-48A1-B916-DEE0454FD1AA}"/>
    <dgm:cxn modelId="{87EF80ED-838F-4951-8135-E27CD7551A34}" type="presOf" srcId="{A93B22F3-8DE4-456E-9B04-06668540B714}" destId="{A78E53D5-95F2-4577-B2DB-CE71437342DA}" srcOrd="0" destOrd="0" presId="urn:microsoft.com/office/officeart/2005/8/layout/default"/>
    <dgm:cxn modelId="{8FFEAFF7-3B77-432F-AC7B-2A5D5FC9280C}" srcId="{A93B22F3-8DE4-456E-9B04-06668540B714}" destId="{A1CBD5B8-A237-4E6B-A01E-A54FAAABFF1B}" srcOrd="7" destOrd="0" parTransId="{D7F3DBD4-6F4F-4572-A8DF-4BC508103E85}" sibTransId="{362C43C0-E937-426E-9D49-08D9643AC099}"/>
    <dgm:cxn modelId="{E6AB02C9-54DA-4D05-8973-267099680F39}" type="presParOf" srcId="{A78E53D5-95F2-4577-B2DB-CE71437342DA}" destId="{F1371924-AE58-473A-9300-A2E4FFD18CD6}" srcOrd="0" destOrd="0" presId="urn:microsoft.com/office/officeart/2005/8/layout/default"/>
    <dgm:cxn modelId="{24834E41-84A8-4A71-B4D2-BE8E39E0DCC0}" type="presParOf" srcId="{A78E53D5-95F2-4577-B2DB-CE71437342DA}" destId="{94016437-0833-452E-BD02-B7D7B99C270F}" srcOrd="1" destOrd="0" presId="urn:microsoft.com/office/officeart/2005/8/layout/default"/>
    <dgm:cxn modelId="{5160C39A-85FF-488D-AFD6-55297E37DF65}" type="presParOf" srcId="{A78E53D5-95F2-4577-B2DB-CE71437342DA}" destId="{CCA370F8-AA31-4538-8E72-3565A7D006F5}" srcOrd="2" destOrd="0" presId="urn:microsoft.com/office/officeart/2005/8/layout/default"/>
    <dgm:cxn modelId="{F244B9A6-39AE-4F4D-A06F-8A66718BE9B6}" type="presParOf" srcId="{A78E53D5-95F2-4577-B2DB-CE71437342DA}" destId="{DBFFEC1E-F243-4229-B6A2-5E3A5CCEA75B}" srcOrd="3" destOrd="0" presId="urn:microsoft.com/office/officeart/2005/8/layout/default"/>
    <dgm:cxn modelId="{3B0926C8-51B5-4A64-9232-15A14AA4DD90}" type="presParOf" srcId="{A78E53D5-95F2-4577-B2DB-CE71437342DA}" destId="{1AB411C5-0388-46AF-874F-A5584E51ACB3}" srcOrd="4" destOrd="0" presId="urn:microsoft.com/office/officeart/2005/8/layout/default"/>
    <dgm:cxn modelId="{0A7EAA5E-8353-46E7-B8A6-B7D4100F469F}" type="presParOf" srcId="{A78E53D5-95F2-4577-B2DB-CE71437342DA}" destId="{51F34478-14F1-4E70-B401-1A9F3F498F18}" srcOrd="5" destOrd="0" presId="urn:microsoft.com/office/officeart/2005/8/layout/default"/>
    <dgm:cxn modelId="{1D13BACB-DCC8-4623-839B-8821CE5363C4}" type="presParOf" srcId="{A78E53D5-95F2-4577-B2DB-CE71437342DA}" destId="{E4C021E1-83C9-42D4-B5B2-61B1DBC713EA}" srcOrd="6" destOrd="0" presId="urn:microsoft.com/office/officeart/2005/8/layout/default"/>
    <dgm:cxn modelId="{07B8CBC2-28AB-4A46-B9C7-7FC8F2BA38C8}" type="presParOf" srcId="{A78E53D5-95F2-4577-B2DB-CE71437342DA}" destId="{9F20DAA8-4824-48E9-AB77-2646D4A7D069}" srcOrd="7" destOrd="0" presId="urn:microsoft.com/office/officeart/2005/8/layout/default"/>
    <dgm:cxn modelId="{C6FCDBDD-D389-4770-B3B2-9BD9F6BC34A3}" type="presParOf" srcId="{A78E53D5-95F2-4577-B2DB-CE71437342DA}" destId="{A00EADA2-26BA-4F33-ADF1-E80FACD6DE5D}" srcOrd="8" destOrd="0" presId="urn:microsoft.com/office/officeart/2005/8/layout/default"/>
    <dgm:cxn modelId="{B7A847A0-E558-4FB5-BB65-7A38491223D6}" type="presParOf" srcId="{A78E53D5-95F2-4577-B2DB-CE71437342DA}" destId="{C64E187D-C043-4CB3-9BE7-2B8B28DD75BA}" srcOrd="9" destOrd="0" presId="urn:microsoft.com/office/officeart/2005/8/layout/default"/>
    <dgm:cxn modelId="{34722AC4-353A-4080-B614-859528F1D900}" type="presParOf" srcId="{A78E53D5-95F2-4577-B2DB-CE71437342DA}" destId="{BE618CA8-9F1E-45B8-B7C0-58790198A403}" srcOrd="10" destOrd="0" presId="urn:microsoft.com/office/officeart/2005/8/layout/default"/>
    <dgm:cxn modelId="{1708018F-C5FD-4AF2-8253-78F5C50722BB}" type="presParOf" srcId="{A78E53D5-95F2-4577-B2DB-CE71437342DA}" destId="{F2824B5A-B9B8-4C3F-82B0-29105E613E9E}" srcOrd="11" destOrd="0" presId="urn:microsoft.com/office/officeart/2005/8/layout/default"/>
    <dgm:cxn modelId="{4430DADB-92EE-4362-A957-B3105A67602F}" type="presParOf" srcId="{A78E53D5-95F2-4577-B2DB-CE71437342DA}" destId="{FB6CD854-3C61-4C8C-84FB-1B23F999FAA0}" srcOrd="12" destOrd="0" presId="urn:microsoft.com/office/officeart/2005/8/layout/default"/>
    <dgm:cxn modelId="{5389A737-322F-415C-B6C0-0D613ED267FB}" type="presParOf" srcId="{A78E53D5-95F2-4577-B2DB-CE71437342DA}" destId="{8BF6D2F6-DDE0-4187-8E0A-4CB9AEE2C48C}" srcOrd="13" destOrd="0" presId="urn:microsoft.com/office/officeart/2005/8/layout/default"/>
    <dgm:cxn modelId="{A679508B-43CC-4DCE-8A37-8FC292063B89}" type="presParOf" srcId="{A78E53D5-95F2-4577-B2DB-CE71437342DA}" destId="{BFB4D1CF-CF7C-4B59-AAD9-A4E827C19A0D}" srcOrd="14" destOrd="0" presId="urn:microsoft.com/office/officeart/2005/8/layout/default"/>
    <dgm:cxn modelId="{869FBF05-6520-4F2E-8BD4-87167411D51E}" type="presParOf" srcId="{A78E53D5-95F2-4577-B2DB-CE71437342DA}" destId="{DC0990F9-7787-4136-8D57-F9D9F9797266}" srcOrd="15" destOrd="0" presId="urn:microsoft.com/office/officeart/2005/8/layout/default"/>
    <dgm:cxn modelId="{13E1BAA9-EA3B-411D-86DA-F9906D93AA6B}" type="presParOf" srcId="{A78E53D5-95F2-4577-B2DB-CE71437342DA}" destId="{221197FF-0025-42DB-BC30-6CAD180D8569}" srcOrd="16" destOrd="0" presId="urn:microsoft.com/office/officeart/2005/8/layout/default"/>
    <dgm:cxn modelId="{C6312BDE-64EB-47B0-BC07-73FD8F268560}" type="presParOf" srcId="{A78E53D5-95F2-4577-B2DB-CE71437342DA}" destId="{57CEBEAB-383B-461A-A2BD-8EF43515926A}" srcOrd="17" destOrd="0" presId="urn:microsoft.com/office/officeart/2005/8/layout/default"/>
    <dgm:cxn modelId="{B3DD4D18-2D29-424E-AC65-BDCEF1199878}" type="presParOf" srcId="{A78E53D5-95F2-4577-B2DB-CE71437342DA}" destId="{20BF68C4-5A51-4868-BC89-A54D00C64D0A}"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71924-AE58-473A-9300-A2E4FFD18CD6}">
      <dsp:nvSpPr>
        <dsp:cNvPr id="0" name=""/>
        <dsp:cNvSpPr/>
      </dsp:nvSpPr>
      <dsp:spPr>
        <a:xfrm>
          <a:off x="804389" y="2172"/>
          <a:ext cx="1859440" cy="111566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High-end spas </a:t>
          </a:r>
        </a:p>
      </dsp:txBody>
      <dsp:txXfrm>
        <a:off x="804389" y="2172"/>
        <a:ext cx="1859440" cy="1115664"/>
      </dsp:txXfrm>
    </dsp:sp>
    <dsp:sp modelId="{CCA370F8-AA31-4538-8E72-3565A7D006F5}">
      <dsp:nvSpPr>
        <dsp:cNvPr id="0" name=""/>
        <dsp:cNvSpPr/>
      </dsp:nvSpPr>
      <dsp:spPr>
        <a:xfrm>
          <a:off x="2849774" y="2172"/>
          <a:ext cx="1859440" cy="111566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Hotels</a:t>
          </a:r>
        </a:p>
      </dsp:txBody>
      <dsp:txXfrm>
        <a:off x="2849774" y="2172"/>
        <a:ext cx="1859440" cy="1115664"/>
      </dsp:txXfrm>
    </dsp:sp>
    <dsp:sp modelId="{1AB411C5-0388-46AF-874F-A5584E51ACB3}">
      <dsp:nvSpPr>
        <dsp:cNvPr id="0" name=""/>
        <dsp:cNvSpPr/>
      </dsp:nvSpPr>
      <dsp:spPr>
        <a:xfrm>
          <a:off x="4895159" y="2172"/>
          <a:ext cx="1859440" cy="111566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Chiropractic clinics</a:t>
          </a:r>
        </a:p>
      </dsp:txBody>
      <dsp:txXfrm>
        <a:off x="4895159" y="2172"/>
        <a:ext cx="1859440" cy="1115664"/>
      </dsp:txXfrm>
    </dsp:sp>
    <dsp:sp modelId="{E4C021E1-83C9-42D4-B5B2-61B1DBC713EA}">
      <dsp:nvSpPr>
        <dsp:cNvPr id="0" name=""/>
        <dsp:cNvSpPr/>
      </dsp:nvSpPr>
      <dsp:spPr>
        <a:xfrm>
          <a:off x="6940544" y="2172"/>
          <a:ext cx="1859440" cy="111566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Hospitals</a:t>
          </a:r>
        </a:p>
      </dsp:txBody>
      <dsp:txXfrm>
        <a:off x="6940544" y="2172"/>
        <a:ext cx="1859440" cy="1115664"/>
      </dsp:txXfrm>
    </dsp:sp>
    <dsp:sp modelId="{A00EADA2-26BA-4F33-ADF1-E80FACD6DE5D}">
      <dsp:nvSpPr>
        <dsp:cNvPr id="0" name=""/>
        <dsp:cNvSpPr/>
      </dsp:nvSpPr>
      <dsp:spPr>
        <a:xfrm>
          <a:off x="804389" y="1303781"/>
          <a:ext cx="1859440" cy="111566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Self-employed/ Private clinic</a:t>
          </a:r>
        </a:p>
      </dsp:txBody>
      <dsp:txXfrm>
        <a:off x="804389" y="1303781"/>
        <a:ext cx="1859440" cy="1115664"/>
      </dsp:txXfrm>
    </dsp:sp>
    <dsp:sp modelId="{BE618CA8-9F1E-45B8-B7C0-58790198A403}">
      <dsp:nvSpPr>
        <dsp:cNvPr id="0" name=""/>
        <dsp:cNvSpPr/>
      </dsp:nvSpPr>
      <dsp:spPr>
        <a:xfrm>
          <a:off x="2849774" y="1303781"/>
          <a:ext cx="1859440" cy="111566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Massage franchise</a:t>
          </a:r>
        </a:p>
      </dsp:txBody>
      <dsp:txXfrm>
        <a:off x="2849774" y="1303781"/>
        <a:ext cx="1859440" cy="1115664"/>
      </dsp:txXfrm>
    </dsp:sp>
    <dsp:sp modelId="{FB6CD854-3C61-4C8C-84FB-1B23F999FAA0}">
      <dsp:nvSpPr>
        <dsp:cNvPr id="0" name=""/>
        <dsp:cNvSpPr/>
      </dsp:nvSpPr>
      <dsp:spPr>
        <a:xfrm>
          <a:off x="4895159" y="1303781"/>
          <a:ext cx="1859440" cy="1115664"/>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Gyms</a:t>
          </a:r>
        </a:p>
      </dsp:txBody>
      <dsp:txXfrm>
        <a:off x="4895159" y="1303781"/>
        <a:ext cx="1859440" cy="1115664"/>
      </dsp:txXfrm>
    </dsp:sp>
    <dsp:sp modelId="{BFB4D1CF-CF7C-4B59-AAD9-A4E827C19A0D}">
      <dsp:nvSpPr>
        <dsp:cNvPr id="0" name=""/>
        <dsp:cNvSpPr/>
      </dsp:nvSpPr>
      <dsp:spPr>
        <a:xfrm>
          <a:off x="6940544" y="1303781"/>
          <a:ext cx="1859440" cy="1115664"/>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Physical therapy clinics</a:t>
          </a:r>
        </a:p>
      </dsp:txBody>
      <dsp:txXfrm>
        <a:off x="6940544" y="1303781"/>
        <a:ext cx="1859440" cy="1115664"/>
      </dsp:txXfrm>
    </dsp:sp>
    <dsp:sp modelId="{221197FF-0025-42DB-BC30-6CAD180D8569}">
      <dsp:nvSpPr>
        <dsp:cNvPr id="0" name=""/>
        <dsp:cNvSpPr/>
      </dsp:nvSpPr>
      <dsp:spPr>
        <a:xfrm>
          <a:off x="2849774" y="2605389"/>
          <a:ext cx="1859440" cy="1115664"/>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Cruise ships</a:t>
          </a:r>
        </a:p>
      </dsp:txBody>
      <dsp:txXfrm>
        <a:off x="2849774" y="2605389"/>
        <a:ext cx="1859440" cy="1115664"/>
      </dsp:txXfrm>
    </dsp:sp>
    <dsp:sp modelId="{20BF68C4-5A51-4868-BC89-A54D00C64D0A}">
      <dsp:nvSpPr>
        <dsp:cNvPr id="0" name=""/>
        <dsp:cNvSpPr/>
      </dsp:nvSpPr>
      <dsp:spPr>
        <a:xfrm>
          <a:off x="4895159" y="2605389"/>
          <a:ext cx="1859440" cy="1115664"/>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Mobile massage</a:t>
          </a:r>
        </a:p>
      </dsp:txBody>
      <dsp:txXfrm>
        <a:off x="4895159" y="2605389"/>
        <a:ext cx="1859440" cy="111566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EBC9C80-F812-4A2A-88E4-3801066514B4}" type="datetimeFigureOut">
              <a:rPr lang="en-US" smtClean="0"/>
              <a:t>1/16/2024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05A78F-CAAC-4761-B7C0-E5DEA84DAC40}" type="slidenum">
              <a:rPr lang="en-US" smtClean="0"/>
              <a:t>‹#›</a:t>
            </a:fld>
            <a:endParaRPr lang="en-US"/>
          </a:p>
        </p:txBody>
      </p:sp>
    </p:spTree>
    <p:extLst>
      <p:ext uri="{BB962C8B-B14F-4D97-AF65-F5344CB8AC3E}">
        <p14:creationId xmlns:p14="http://schemas.microsoft.com/office/powerpoint/2010/main" val="536376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85D7BFB-8391-F746-835F-720E90894503}" type="datetimeFigureOut">
              <a:rPr lang="en-US" smtClean="0"/>
              <a:t>1/16/2024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EB9E9DC-F9BD-D04B-AC05-E68A99230D66}" type="slidenum">
              <a:rPr lang="en-US" smtClean="0"/>
              <a:t>‹#›</a:t>
            </a:fld>
            <a:endParaRPr lang="en-US"/>
          </a:p>
        </p:txBody>
      </p:sp>
    </p:spTree>
    <p:extLst>
      <p:ext uri="{BB962C8B-B14F-4D97-AF65-F5344CB8AC3E}">
        <p14:creationId xmlns:p14="http://schemas.microsoft.com/office/powerpoint/2010/main" val="1054728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Statistics are provided by the Bureau of Labor Statistics; data was last updated on the website September 6, 2023</a:t>
            </a:r>
          </a:p>
          <a:p>
            <a:pPr marL="171450" indent="-171450">
              <a:buFont typeface="Arial" panose="020B0604020202020204" pitchFamily="34" charset="0"/>
              <a:buChar char="•"/>
            </a:pPr>
            <a:r>
              <a:rPr lang="en-US" dirty="0"/>
              <a:t>Median pay includes all massage therapists including full-time, part-time, once a month, etc. A full-time therapist can potentially expect to make more than the median, part-time can expect to make less.</a:t>
            </a:r>
          </a:p>
          <a:p>
            <a:pPr marL="171450" indent="-171450">
              <a:buFont typeface="Arial" panose="020B0604020202020204" pitchFamily="34" charset="0"/>
              <a:buChar char="•"/>
            </a:pPr>
            <a:r>
              <a:rPr lang="en-US" dirty="0"/>
              <a:t>The demand for massage therapists is expected to continue to grow by 18% over a ten-year period from 2022-2032. The average growth rate for all occupations is 3%.</a:t>
            </a:r>
          </a:p>
        </p:txBody>
      </p:sp>
      <p:sp>
        <p:nvSpPr>
          <p:cNvPr id="4" name="Slide Number Placeholder 3"/>
          <p:cNvSpPr>
            <a:spLocks noGrp="1"/>
          </p:cNvSpPr>
          <p:nvPr>
            <p:ph type="sldNum" sz="quarter" idx="5"/>
          </p:nvPr>
        </p:nvSpPr>
        <p:spPr/>
        <p:txBody>
          <a:bodyPr/>
          <a:lstStyle/>
          <a:p>
            <a:fld id="{3EB9E9DC-F9BD-D04B-AC05-E68A99230D66}" type="slidenum">
              <a:rPr lang="en-US" smtClean="0"/>
              <a:t>2</a:t>
            </a:fld>
            <a:endParaRPr lang="en-US"/>
          </a:p>
        </p:txBody>
      </p:sp>
    </p:spTree>
    <p:extLst>
      <p:ext uri="{BB962C8B-B14F-4D97-AF65-F5344CB8AC3E}">
        <p14:creationId xmlns:p14="http://schemas.microsoft.com/office/powerpoint/2010/main" val="26367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state of Ohio, massage therapists are regulated through the State Medical Board. Ohio was the first state to start regulating massage therapists, and it is the only state to regulate through the medical board. </a:t>
            </a:r>
          </a:p>
          <a:p>
            <a:pPr marL="171450" indent="-171450">
              <a:buFont typeface="Arial" panose="020B0604020202020204" pitchFamily="34" charset="0"/>
              <a:buChar char="•"/>
            </a:pPr>
            <a:r>
              <a:rPr lang="en-US" dirty="0"/>
              <a:t>The state of Ohio requires a minimum of 600 contact hours.</a:t>
            </a:r>
          </a:p>
        </p:txBody>
      </p:sp>
      <p:sp>
        <p:nvSpPr>
          <p:cNvPr id="4" name="Slide Number Placeholder 3"/>
          <p:cNvSpPr>
            <a:spLocks noGrp="1"/>
          </p:cNvSpPr>
          <p:nvPr>
            <p:ph type="sldNum" sz="quarter" idx="5"/>
          </p:nvPr>
        </p:nvSpPr>
        <p:spPr/>
        <p:txBody>
          <a:bodyPr/>
          <a:lstStyle/>
          <a:p>
            <a:fld id="{3EB9E9DC-F9BD-D04B-AC05-E68A99230D66}" type="slidenum">
              <a:rPr lang="en-US" smtClean="0"/>
              <a:t>4</a:t>
            </a:fld>
            <a:endParaRPr lang="en-US"/>
          </a:p>
        </p:txBody>
      </p:sp>
    </p:spTree>
    <p:extLst>
      <p:ext uri="{BB962C8B-B14F-4D97-AF65-F5344CB8AC3E}">
        <p14:creationId xmlns:p14="http://schemas.microsoft.com/office/powerpoint/2010/main" val="229801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certificate satisfies the minimal number of hours necessary to sit for the licensing exam.</a:t>
            </a:r>
          </a:p>
        </p:txBody>
      </p:sp>
      <p:sp>
        <p:nvSpPr>
          <p:cNvPr id="4" name="Slide Number Placeholder 3"/>
          <p:cNvSpPr>
            <a:spLocks noGrp="1"/>
          </p:cNvSpPr>
          <p:nvPr>
            <p:ph type="sldNum" sz="quarter" idx="5"/>
          </p:nvPr>
        </p:nvSpPr>
        <p:spPr/>
        <p:txBody>
          <a:bodyPr/>
          <a:lstStyle/>
          <a:p>
            <a:fld id="{3EB9E9DC-F9BD-D04B-AC05-E68A99230D66}" type="slidenum">
              <a:rPr lang="en-US" smtClean="0"/>
              <a:t>7</a:t>
            </a:fld>
            <a:endParaRPr lang="en-US"/>
          </a:p>
        </p:txBody>
      </p:sp>
    </p:spTree>
    <p:extLst>
      <p:ext uri="{BB962C8B-B14F-4D97-AF65-F5344CB8AC3E}">
        <p14:creationId xmlns:p14="http://schemas.microsoft.com/office/powerpoint/2010/main" val="1279002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degree is ideal for those who are interested in opening their own business.</a:t>
            </a:r>
          </a:p>
          <a:p>
            <a:pPr marL="171450" indent="-171450">
              <a:buFont typeface="Arial" panose="020B0604020202020204" pitchFamily="34" charset="0"/>
              <a:buChar char="•"/>
            </a:pPr>
            <a:r>
              <a:rPr lang="en-US" dirty="0"/>
              <a:t>We often recommend that even if you are pursuing the degree, follow the certificate plan of study in order to complete your minimal massage hour requirements and sit for your licensing exam. Then you can start working in the field and continue with the degree and finishing out your additional business courses. </a:t>
            </a:r>
          </a:p>
        </p:txBody>
      </p:sp>
      <p:sp>
        <p:nvSpPr>
          <p:cNvPr id="4" name="Slide Number Placeholder 3"/>
          <p:cNvSpPr>
            <a:spLocks noGrp="1"/>
          </p:cNvSpPr>
          <p:nvPr>
            <p:ph type="sldNum" sz="quarter" idx="5"/>
          </p:nvPr>
        </p:nvSpPr>
        <p:spPr/>
        <p:txBody>
          <a:bodyPr/>
          <a:lstStyle/>
          <a:p>
            <a:fld id="{3EB9E9DC-F9BD-D04B-AC05-E68A99230D66}" type="slidenum">
              <a:rPr lang="en-US" smtClean="0"/>
              <a:t>9</a:t>
            </a:fld>
            <a:endParaRPr lang="en-US"/>
          </a:p>
        </p:txBody>
      </p:sp>
    </p:spTree>
    <p:extLst>
      <p:ext uri="{BB962C8B-B14F-4D97-AF65-F5344CB8AC3E}">
        <p14:creationId xmlns:p14="http://schemas.microsoft.com/office/powerpoint/2010/main" val="112451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COLS1100 may be waived with 15+ credit hours of previous college experience</a:t>
            </a:r>
          </a:p>
          <a:p>
            <a:pPr marL="171450" indent="-171450">
              <a:buFont typeface="Arial" panose="020B0604020202020204" pitchFamily="34" charset="0"/>
              <a:buChar char="•"/>
            </a:pPr>
            <a:r>
              <a:rPr lang="en-US" dirty="0"/>
              <a:t>BIO1107 or equivalent MUST be completed prior to starting any MASS classes</a:t>
            </a:r>
          </a:p>
          <a:p>
            <a:pPr marL="171450" indent="-171450">
              <a:buFont typeface="Arial" panose="020B0604020202020204" pitchFamily="34" charset="0"/>
              <a:buChar char="•"/>
            </a:pPr>
            <a:r>
              <a:rPr lang="en-US" dirty="0"/>
              <a:t>Application may be dropped off to Union 148 or the Allied Health department, mailed to campus with ATTENTION: Massage Therapy, or scanned and emailed to </a:t>
            </a:r>
            <a:r>
              <a:rPr lang="en-US" dirty="0" err="1"/>
              <a:t>tdowling@cscc.edu</a:t>
            </a:r>
            <a:endParaRPr lang="en-US" dirty="0"/>
          </a:p>
        </p:txBody>
      </p:sp>
      <p:sp>
        <p:nvSpPr>
          <p:cNvPr id="4" name="Slide Number Placeholder 3"/>
          <p:cNvSpPr>
            <a:spLocks noGrp="1"/>
          </p:cNvSpPr>
          <p:nvPr>
            <p:ph type="sldNum" sz="quarter" idx="5"/>
          </p:nvPr>
        </p:nvSpPr>
        <p:spPr/>
        <p:txBody>
          <a:bodyPr/>
          <a:lstStyle/>
          <a:p>
            <a:fld id="{3EB9E9DC-F9BD-D04B-AC05-E68A99230D66}" type="slidenum">
              <a:rPr lang="en-US" smtClean="0"/>
              <a:t>11</a:t>
            </a:fld>
            <a:endParaRPr lang="en-US"/>
          </a:p>
        </p:txBody>
      </p:sp>
    </p:spTree>
    <p:extLst>
      <p:ext uri="{BB962C8B-B14F-4D97-AF65-F5344CB8AC3E}">
        <p14:creationId xmlns:p14="http://schemas.microsoft.com/office/powerpoint/2010/main" val="305424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written statement does not need to be overly formal. One paragraph is sufficient, you are welcome to write more if you please.</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CSCC will only accept drug screen and background checks from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Columbus-Fast Fingerprints</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1486 Bethel Road (</a:t>
            </a:r>
            <a:r>
              <a:rPr lang="en-US" sz="1200" b="1" kern="1200" dirty="0">
                <a:solidFill>
                  <a:schemeClr val="tx1"/>
                </a:solidFill>
                <a:effectLst/>
                <a:latin typeface="+mn-lt"/>
                <a:ea typeface="+mn-ea"/>
                <a:cs typeface="+mn-cs"/>
              </a:rPr>
              <a:t>Inside Bethel Centre</a:t>
            </a:r>
            <a:r>
              <a:rPr lang="en-US" sz="1200" kern="1200" dirty="0">
                <a:solidFill>
                  <a:schemeClr val="tx1"/>
                </a:solidFill>
                <a:effectLst/>
                <a:latin typeface="+mn-lt"/>
                <a:ea typeface="+mn-ea"/>
                <a:cs typeface="+mn-cs"/>
              </a:rPr>
              <a: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Columbus, Ohio 43220</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EB9E9DC-F9BD-D04B-AC05-E68A99230D66}" type="slidenum">
              <a:rPr lang="en-US" smtClean="0"/>
              <a:t>12</a:t>
            </a:fld>
            <a:endParaRPr lang="en-US"/>
          </a:p>
        </p:txBody>
      </p:sp>
    </p:spTree>
    <p:extLst>
      <p:ext uri="{BB962C8B-B14F-4D97-AF65-F5344CB8AC3E}">
        <p14:creationId xmlns:p14="http://schemas.microsoft.com/office/powerpoint/2010/main" val="2939037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1/16/2024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42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583648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579687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234550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556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858263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403760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00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721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CF1133-3259-4C45-BABA-5B62D9C6F78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158507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471A834-4F3C-4AF9-9C74-05EC35A0F292}" type="datetimeFigureOut">
              <a:rPr lang="en-US" smtClean="0"/>
              <a:t>1/16/2024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24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CF1133-3259-4C45-BABA-5B62D9C6F78D}" type="datetimeFigureOut">
              <a:rPr lang="en-US" smtClean="0"/>
              <a:t>1/16/2024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244188"/>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scc.edu/academics/departments/massage-therap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scc.edu/admissions/getstarte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cscc.edu/services/advising/hhs-advising.shtml" TargetMode="External"/><Relationship Id="rId5" Type="http://schemas.openxmlformats.org/officeDocument/2006/relationships/hyperlink" Target="https://www.cscc.edu/services/student-forms/transcript-evaluation.shtml" TargetMode="External"/><Relationship Id="rId4" Type="http://schemas.openxmlformats.org/officeDocument/2006/relationships/hyperlink" Target="https://www.cscc.edu/services/student-forms/high-school-transcript.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forms.office.com/pages/responsepage.aspx?id=d9OpYCfIoUG78BqtNNtMiSXpKz520kRDgavh2L38AuhUNEMyTFpZVkdBSVc0RjE4RktWT0s0OEVJQSQlQCN0PWc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cscc.edu/academics/departments/massage-therapy/pdfs/massage-drug-fingerprint.pdf" TargetMode="External"/><Relationship Id="rId4" Type="http://schemas.openxmlformats.org/officeDocument/2006/relationships/hyperlink" Target="https://www.cscc.edu/academics/departments/massage-therapy/pdfs/Massage_Student_Handbook.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scc.edu/services/financial-aid/" TargetMode="External"/><Relationship Id="rId2" Type="http://schemas.openxmlformats.org/officeDocument/2006/relationships/hyperlink" Target="mailto:tdowling@cscc.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scc.edu/academics/departments/massage-thera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ls.gov/ooh/healthcare/massage-therapist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atalog.cscc.edu/programs/Massage%20Therapy%20Certificat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atalog.cscc.edu/programs/Massage%20Therapy%2FEntrepreneurship%20A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6335" y="1399094"/>
            <a:ext cx="10420465" cy="1641490"/>
          </a:xfrm>
        </p:spPr>
        <p:txBody>
          <a:bodyPr/>
          <a:lstStyle/>
          <a:p>
            <a:r>
              <a:rPr lang="en-US" dirty="0"/>
              <a:t>MASSAGE THERAPY </a:t>
            </a:r>
          </a:p>
        </p:txBody>
      </p:sp>
      <p:sp>
        <p:nvSpPr>
          <p:cNvPr id="3" name="Subtitle 2"/>
          <p:cNvSpPr>
            <a:spLocks noGrp="1"/>
          </p:cNvSpPr>
          <p:nvPr>
            <p:ph type="subTitle" idx="1"/>
          </p:nvPr>
        </p:nvSpPr>
        <p:spPr/>
        <p:txBody>
          <a:bodyPr/>
          <a:lstStyle/>
          <a:p>
            <a:r>
              <a:rPr lang="en-US" dirty="0"/>
              <a:t>Columbus State Community College, 2024</a:t>
            </a:r>
          </a:p>
        </p:txBody>
      </p:sp>
    </p:spTree>
    <p:extLst>
      <p:ext uri="{BB962C8B-B14F-4D97-AF65-F5344CB8AC3E}">
        <p14:creationId xmlns:p14="http://schemas.microsoft.com/office/powerpoint/2010/main" val="557332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Homepage</a:t>
            </a:r>
          </a:p>
        </p:txBody>
      </p:sp>
      <p:sp>
        <p:nvSpPr>
          <p:cNvPr id="3" name="Content Placeholder 2"/>
          <p:cNvSpPr>
            <a:spLocks noGrp="1"/>
          </p:cNvSpPr>
          <p:nvPr>
            <p:ph idx="1"/>
          </p:nvPr>
        </p:nvSpPr>
        <p:spPr/>
        <p:txBody>
          <a:bodyPr/>
          <a:lstStyle/>
          <a:p>
            <a:pPr marL="0" indent="0">
              <a:buNone/>
            </a:pPr>
            <a:r>
              <a:rPr lang="en-US" dirty="0">
                <a:solidFill>
                  <a:srgbClr val="0070C0"/>
                </a:solidFill>
                <a:hlinkClick r:id="rId2">
                  <a:extLst>
                    <a:ext uri="{A12FA001-AC4F-418D-AE19-62706E023703}">
                      <ahyp:hlinkClr xmlns:ahyp="http://schemas.microsoft.com/office/drawing/2018/hyperlinkcolor" val="tx"/>
                    </a:ext>
                  </a:extLst>
                </a:hlinkClick>
              </a:rPr>
              <a:t>https://www.cscc.edu/academics/departments/massage-therapy/</a:t>
            </a:r>
            <a:endParaRPr lang="en-US" dirty="0">
              <a:solidFill>
                <a:srgbClr val="0070C0"/>
              </a:solidFill>
            </a:endParaRPr>
          </a:p>
          <a:p>
            <a:pPr marL="0" indent="0">
              <a:buNone/>
            </a:pPr>
            <a:endParaRPr lang="en-US" dirty="0"/>
          </a:p>
          <a:p>
            <a:pPr marL="0" indent="0">
              <a:buNone/>
            </a:pPr>
            <a:endParaRPr lang="en-US" dirty="0"/>
          </a:p>
          <a:p>
            <a:pPr marL="0" indent="0">
              <a:buNone/>
            </a:pPr>
            <a:endParaRPr lang="en-US" dirty="0"/>
          </a:p>
        </p:txBody>
      </p:sp>
      <p:pic>
        <p:nvPicPr>
          <p:cNvPr id="4" name="Picture 3" descr="Your College – Student Discount Progra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1486" y="4434704"/>
            <a:ext cx="1712097" cy="1712097"/>
          </a:xfrm>
          <a:prstGeom prst="rect">
            <a:avLst/>
          </a:prstGeom>
        </p:spPr>
      </p:pic>
    </p:spTree>
    <p:extLst>
      <p:ext uri="{BB962C8B-B14F-4D97-AF65-F5344CB8AC3E}">
        <p14:creationId xmlns:p14="http://schemas.microsoft.com/office/powerpoint/2010/main" val="3055106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8C346-036F-E740-B905-F6E08582823F}"/>
              </a:ext>
            </a:extLst>
          </p:cNvPr>
          <p:cNvSpPr>
            <a:spLocks noGrp="1"/>
          </p:cNvSpPr>
          <p:nvPr>
            <p:ph type="title"/>
          </p:nvPr>
        </p:nvSpPr>
        <p:spPr/>
        <p:txBody>
          <a:bodyPr/>
          <a:lstStyle/>
          <a:p>
            <a:r>
              <a:rPr lang="en-US" dirty="0"/>
              <a:t>Admissions Process</a:t>
            </a:r>
          </a:p>
        </p:txBody>
      </p:sp>
      <p:sp>
        <p:nvSpPr>
          <p:cNvPr id="3" name="Content Placeholder 2">
            <a:extLst>
              <a:ext uri="{FF2B5EF4-FFF2-40B4-BE49-F238E27FC236}">
                <a16:creationId xmlns:a16="http://schemas.microsoft.com/office/drawing/2014/main" id="{FF7B4C06-A4CC-264A-A501-7B7CEF37950A}"/>
              </a:ext>
            </a:extLst>
          </p:cNvPr>
          <p:cNvSpPr>
            <a:spLocks noGrp="1"/>
          </p:cNvSpPr>
          <p:nvPr>
            <p:ph idx="1"/>
          </p:nvPr>
        </p:nvSpPr>
        <p:spPr/>
        <p:txBody>
          <a:bodyPr>
            <a:normAutofit fontScale="92500" lnSpcReduction="20000"/>
          </a:bodyPr>
          <a:lstStyle/>
          <a:p>
            <a:r>
              <a:rPr lang="en-US" dirty="0"/>
              <a:t>1) Admission to the College </a:t>
            </a:r>
            <a:r>
              <a:rPr lang="en-US" sz="1400" dirty="0">
                <a:solidFill>
                  <a:srgbClr val="0070C0"/>
                </a:solidFill>
              </a:rPr>
              <a:t>(</a:t>
            </a:r>
            <a:r>
              <a:rPr lang="en-US" sz="1400" dirty="0">
                <a:solidFill>
                  <a:srgbClr val="0070C0"/>
                </a:solidFill>
                <a:hlinkClick r:id="rId3">
                  <a:extLst>
                    <a:ext uri="{A12FA001-AC4F-418D-AE19-62706E023703}">
                      <ahyp:hlinkClr xmlns:ahyp="http://schemas.microsoft.com/office/drawing/2018/hyperlinkcolor" val="tx"/>
                    </a:ext>
                  </a:extLst>
                </a:hlinkClick>
              </a:rPr>
              <a:t>https://</a:t>
            </a:r>
            <a:r>
              <a:rPr lang="en-US" sz="1400" dirty="0" err="1">
                <a:solidFill>
                  <a:srgbClr val="0070C0"/>
                </a:solidFill>
                <a:hlinkClick r:id="rId3">
                  <a:extLst>
                    <a:ext uri="{A12FA001-AC4F-418D-AE19-62706E023703}">
                      <ahyp:hlinkClr xmlns:ahyp="http://schemas.microsoft.com/office/drawing/2018/hyperlinkcolor" val="tx"/>
                    </a:ext>
                  </a:extLst>
                </a:hlinkClick>
              </a:rPr>
              <a:t>www.cscc.edu</a:t>
            </a:r>
            <a:r>
              <a:rPr lang="en-US" sz="1400" dirty="0">
                <a:solidFill>
                  <a:srgbClr val="0070C0"/>
                </a:solidFill>
                <a:hlinkClick r:id="rId3">
                  <a:extLst>
                    <a:ext uri="{A12FA001-AC4F-418D-AE19-62706E023703}">
                      <ahyp:hlinkClr xmlns:ahyp="http://schemas.microsoft.com/office/drawing/2018/hyperlinkcolor" val="tx"/>
                    </a:ext>
                  </a:extLst>
                </a:hlinkClick>
              </a:rPr>
              <a:t>/admissions/</a:t>
            </a:r>
            <a:r>
              <a:rPr lang="en-US" sz="1400" dirty="0" err="1">
                <a:solidFill>
                  <a:srgbClr val="0070C0"/>
                </a:solidFill>
                <a:hlinkClick r:id="rId3">
                  <a:extLst>
                    <a:ext uri="{A12FA001-AC4F-418D-AE19-62706E023703}">
                      <ahyp:hlinkClr xmlns:ahyp="http://schemas.microsoft.com/office/drawing/2018/hyperlinkcolor" val="tx"/>
                    </a:ext>
                  </a:extLst>
                </a:hlinkClick>
              </a:rPr>
              <a:t>getstarted</a:t>
            </a:r>
            <a:r>
              <a:rPr lang="en-US" sz="1400" dirty="0">
                <a:solidFill>
                  <a:srgbClr val="0070C0"/>
                </a:solidFill>
                <a:hlinkClick r:id="rId3">
                  <a:extLst>
                    <a:ext uri="{A12FA001-AC4F-418D-AE19-62706E023703}">
                      <ahyp:hlinkClr xmlns:ahyp="http://schemas.microsoft.com/office/drawing/2018/hyperlinkcolor" val="tx"/>
                    </a:ext>
                  </a:extLst>
                </a:hlinkClick>
              </a:rPr>
              <a:t>/)</a:t>
            </a:r>
            <a:endParaRPr lang="en-US" sz="1400" dirty="0">
              <a:solidFill>
                <a:srgbClr val="0070C0"/>
              </a:solidFill>
            </a:endParaRPr>
          </a:p>
          <a:p>
            <a:pPr lvl="1"/>
            <a:r>
              <a:rPr lang="en-US" dirty="0"/>
              <a:t>Submit High School diploma/GED</a:t>
            </a:r>
          </a:p>
          <a:p>
            <a:pPr lvl="1"/>
            <a:r>
              <a:rPr lang="en-US" dirty="0"/>
              <a:t>Take placement exams</a:t>
            </a:r>
          </a:p>
          <a:p>
            <a:pPr lvl="1"/>
            <a:r>
              <a:rPr lang="en-US" dirty="0"/>
              <a:t>Complete pre-requisites: COLS1100, MULT1110, BIO1107</a:t>
            </a:r>
          </a:p>
          <a:p>
            <a:r>
              <a:rPr lang="en-US" dirty="0"/>
              <a:t>2) High School or GED transcript </a:t>
            </a:r>
            <a:r>
              <a:rPr lang="en-US" sz="1400" dirty="0">
                <a:solidFill>
                  <a:srgbClr val="0070C0"/>
                </a:solidFill>
                <a:hlinkClick r:id="rId4">
                  <a:extLst>
                    <a:ext uri="{A12FA001-AC4F-418D-AE19-62706E023703}">
                      <ahyp:hlinkClr xmlns:ahyp="http://schemas.microsoft.com/office/drawing/2018/hyperlinkcolor" val="tx"/>
                    </a:ext>
                  </a:extLst>
                </a:hlinkClick>
              </a:rPr>
              <a:t>(https://www.cscc.edu/services/student-forms/high-school-transcript.shtml)</a:t>
            </a:r>
            <a:endParaRPr lang="en-US" sz="1400" dirty="0">
              <a:solidFill>
                <a:srgbClr val="0070C0"/>
              </a:solidFill>
            </a:endParaRPr>
          </a:p>
          <a:p>
            <a:pPr lvl="1"/>
            <a:r>
              <a:rPr lang="en-US" dirty="0"/>
              <a:t>For any previous degrees, please make sure to have your official transcript sent to the college for evaluation in lieu of a high school transcript </a:t>
            </a:r>
            <a:r>
              <a:rPr lang="en-US" sz="1400" dirty="0">
                <a:solidFill>
                  <a:srgbClr val="0070C0"/>
                </a:solidFill>
                <a:hlinkClick r:id="rId5">
                  <a:extLst>
                    <a:ext uri="{A12FA001-AC4F-418D-AE19-62706E023703}">
                      <ahyp:hlinkClr xmlns:ahyp="http://schemas.microsoft.com/office/drawing/2018/hyperlinkcolor" val="tx"/>
                    </a:ext>
                  </a:extLst>
                </a:hlinkClick>
              </a:rPr>
              <a:t>(https://www.cscc.edu/services/student-forms/transcript-evaluation.shtml)</a:t>
            </a:r>
            <a:endParaRPr lang="en-US" dirty="0"/>
          </a:p>
          <a:p>
            <a:r>
              <a:rPr lang="en-US" dirty="0"/>
              <a:t>3) Health and Human Services Advising </a:t>
            </a:r>
            <a:r>
              <a:rPr lang="en-US" sz="1400" dirty="0">
                <a:solidFill>
                  <a:srgbClr val="0070C0"/>
                </a:solidFill>
                <a:hlinkClick r:id="rId6">
                  <a:extLst>
                    <a:ext uri="{A12FA001-AC4F-418D-AE19-62706E023703}">
                      <ahyp:hlinkClr xmlns:ahyp="http://schemas.microsoft.com/office/drawing/2018/hyperlinkcolor" val="tx"/>
                    </a:ext>
                  </a:extLst>
                </a:hlinkClick>
              </a:rPr>
              <a:t>(https://www.cscc.edu/services/advising/hhs-advising.shtml)</a:t>
            </a:r>
            <a:endParaRPr lang="en-US" sz="1400" dirty="0">
              <a:solidFill>
                <a:srgbClr val="0070C0"/>
              </a:solidFill>
            </a:endParaRPr>
          </a:p>
          <a:p>
            <a:pPr lvl="1"/>
            <a:r>
              <a:rPr lang="en-US" dirty="0"/>
              <a:t>If you need assistance with general advising, make an appointment with HHS</a:t>
            </a:r>
          </a:p>
        </p:txBody>
      </p:sp>
    </p:spTree>
    <p:extLst>
      <p:ext uri="{BB962C8B-B14F-4D97-AF65-F5344CB8AC3E}">
        <p14:creationId xmlns:p14="http://schemas.microsoft.com/office/powerpoint/2010/main" val="392936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FC83-ACEC-2C4D-BDE9-45C4A3A7DB2F}"/>
              </a:ext>
            </a:extLst>
          </p:cNvPr>
          <p:cNvSpPr>
            <a:spLocks noGrp="1"/>
          </p:cNvSpPr>
          <p:nvPr>
            <p:ph type="title"/>
          </p:nvPr>
        </p:nvSpPr>
        <p:spPr/>
        <p:txBody>
          <a:bodyPr/>
          <a:lstStyle/>
          <a:p>
            <a:r>
              <a:rPr lang="en-US" dirty="0"/>
              <a:t>Admissions Process</a:t>
            </a:r>
          </a:p>
        </p:txBody>
      </p:sp>
      <p:sp>
        <p:nvSpPr>
          <p:cNvPr id="3" name="Content Placeholder 2">
            <a:extLst>
              <a:ext uri="{FF2B5EF4-FFF2-40B4-BE49-F238E27FC236}">
                <a16:creationId xmlns:a16="http://schemas.microsoft.com/office/drawing/2014/main" id="{5D0BE996-F964-4A45-854C-1174A7E0C43F}"/>
              </a:ext>
            </a:extLst>
          </p:cNvPr>
          <p:cNvSpPr>
            <a:spLocks noGrp="1"/>
          </p:cNvSpPr>
          <p:nvPr>
            <p:ph idx="1"/>
          </p:nvPr>
        </p:nvSpPr>
        <p:spPr>
          <a:xfrm>
            <a:off x="1451579" y="2015732"/>
            <a:ext cx="9603275" cy="3695955"/>
          </a:xfrm>
        </p:spPr>
        <p:txBody>
          <a:bodyPr>
            <a:normAutofit fontScale="92500" lnSpcReduction="10000"/>
          </a:bodyPr>
          <a:lstStyle/>
          <a:p>
            <a:r>
              <a:rPr lang="en-US" dirty="0"/>
              <a:t>4) Official Program Application: click </a:t>
            </a:r>
            <a:r>
              <a:rPr lang="en-US" dirty="0">
                <a:solidFill>
                  <a:srgbClr val="0070C0"/>
                </a:solidFill>
                <a:hlinkClick r:id="rId3">
                  <a:extLst>
                    <a:ext uri="{A12FA001-AC4F-418D-AE19-62706E023703}">
                      <ahyp:hlinkClr xmlns:ahyp="http://schemas.microsoft.com/office/drawing/2018/hyperlinkcolor" val="tx"/>
                    </a:ext>
                  </a:extLst>
                </a:hlinkClick>
              </a:rPr>
              <a:t>here</a:t>
            </a:r>
            <a:r>
              <a:rPr lang="en-US" dirty="0"/>
              <a:t> to access</a:t>
            </a:r>
          </a:p>
          <a:p>
            <a:r>
              <a:rPr lang="en-US" dirty="0"/>
              <a:t>5) Mandatory Advising Session</a:t>
            </a:r>
          </a:p>
          <a:p>
            <a:pPr lvl="1"/>
            <a:r>
              <a:rPr lang="en-US" dirty="0"/>
              <a:t>Written statement of interest and intent</a:t>
            </a:r>
          </a:p>
          <a:p>
            <a:pPr lvl="2"/>
            <a:r>
              <a:rPr lang="en-US" dirty="0"/>
              <a:t>Why are you interested in massage therapy?  What do you plan to do with this career?</a:t>
            </a:r>
          </a:p>
          <a:p>
            <a:pPr lvl="1"/>
            <a:r>
              <a:rPr lang="en-US" dirty="0"/>
              <a:t>Student Handbook</a:t>
            </a:r>
          </a:p>
          <a:p>
            <a:pPr lvl="2"/>
            <a:r>
              <a:rPr lang="en-US" sz="1400" dirty="0">
                <a:solidFill>
                  <a:srgbClr val="0070C0"/>
                </a:solidFill>
                <a:hlinkClick r:id="rId4">
                  <a:extLst>
                    <a:ext uri="{A12FA001-AC4F-418D-AE19-62706E023703}">
                      <ahyp:hlinkClr xmlns:ahyp="http://schemas.microsoft.com/office/drawing/2018/hyperlinkcolor" val="tx"/>
                    </a:ext>
                  </a:extLst>
                </a:hlinkClick>
              </a:rPr>
              <a:t>https://www.cscc.edu/academics/departments/massage-therapy/pdfs/Massage_Student_Handbook.pdf</a:t>
            </a:r>
            <a:endParaRPr lang="en-US" sz="1400" dirty="0">
              <a:solidFill>
                <a:srgbClr val="0070C0"/>
              </a:solidFill>
            </a:endParaRPr>
          </a:p>
          <a:p>
            <a:pPr lvl="1"/>
            <a:r>
              <a:rPr lang="en-US" dirty="0"/>
              <a:t>Advising session is scheduled with the program coordinator, Tiffany Dowling</a:t>
            </a:r>
          </a:p>
          <a:p>
            <a:r>
              <a:rPr lang="en-US" dirty="0"/>
              <a:t>6) Background Check</a:t>
            </a:r>
          </a:p>
          <a:p>
            <a:pPr lvl="1"/>
            <a:r>
              <a:rPr lang="en-US" dirty="0">
                <a:solidFill>
                  <a:srgbClr val="0070C0"/>
                </a:solidFill>
                <a:hlinkClick r:id="rId5">
                  <a:extLst>
                    <a:ext uri="{A12FA001-AC4F-418D-AE19-62706E023703}">
                      <ahyp:hlinkClr xmlns:ahyp="http://schemas.microsoft.com/office/drawing/2018/hyperlinkcolor" val="tx"/>
                    </a:ext>
                  </a:extLst>
                </a:hlinkClick>
              </a:rPr>
              <a:t>https://www.cscc.edu/academics/departments/massage-therapy/pdfs/massage-drug-fingerprint.pdf</a:t>
            </a:r>
            <a:endParaRPr lang="en-US" dirty="0">
              <a:solidFill>
                <a:srgbClr val="0070C0"/>
              </a:solidFill>
            </a:endParaRPr>
          </a:p>
          <a:p>
            <a:pPr lvl="1"/>
            <a:r>
              <a:rPr lang="en-US" dirty="0"/>
              <a:t>Current cost is $77.25</a:t>
            </a:r>
          </a:p>
        </p:txBody>
      </p:sp>
    </p:spTree>
    <p:extLst>
      <p:ext uri="{BB962C8B-B14F-4D97-AF65-F5344CB8AC3E}">
        <p14:creationId xmlns:p14="http://schemas.microsoft.com/office/powerpoint/2010/main" val="427398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74D8-4C0E-5A45-888F-EF46D125C9F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BDB39DC-8A8F-3848-BBC7-F00563273D03}"/>
              </a:ext>
            </a:extLst>
          </p:cNvPr>
          <p:cNvSpPr>
            <a:spLocks noGrp="1"/>
          </p:cNvSpPr>
          <p:nvPr>
            <p:ph idx="1"/>
          </p:nvPr>
        </p:nvSpPr>
        <p:spPr/>
        <p:txBody>
          <a:bodyPr/>
          <a:lstStyle/>
          <a:p>
            <a:r>
              <a:rPr lang="en-US" dirty="0"/>
              <a:t>Please contact the Program Coordinator, Tiffany Dowling, with any questions</a:t>
            </a:r>
          </a:p>
          <a:p>
            <a:r>
              <a:rPr lang="en-US" dirty="0">
                <a:hlinkClick r:id="rId2"/>
              </a:rPr>
              <a:t>tdowling@cscc.edu</a:t>
            </a:r>
            <a:endParaRPr lang="en-US" dirty="0"/>
          </a:p>
          <a:p>
            <a:r>
              <a:rPr lang="en-US" dirty="0"/>
              <a:t>614-287-5693</a:t>
            </a:r>
          </a:p>
          <a:p>
            <a:endParaRPr lang="en-US" dirty="0"/>
          </a:p>
          <a:p>
            <a:endParaRPr lang="en-US" dirty="0"/>
          </a:p>
          <a:p>
            <a:r>
              <a:rPr lang="en-US" dirty="0"/>
              <a:t>Questions about Financial Aid? Please visit: </a:t>
            </a:r>
            <a:r>
              <a:rPr lang="en-US" dirty="0">
                <a:solidFill>
                  <a:srgbClr val="0070C0"/>
                </a:solidFill>
                <a:hlinkClick r:id="rId3">
                  <a:extLst>
                    <a:ext uri="{A12FA001-AC4F-418D-AE19-62706E023703}">
                      <ahyp:hlinkClr xmlns:ahyp="http://schemas.microsoft.com/office/drawing/2018/hyperlinkcolor" val="tx"/>
                    </a:ext>
                  </a:extLst>
                </a:hlinkClick>
              </a:rPr>
              <a:t>https://</a:t>
            </a:r>
            <a:r>
              <a:rPr lang="en-US" dirty="0" err="1">
                <a:solidFill>
                  <a:srgbClr val="0070C0"/>
                </a:solidFill>
                <a:hlinkClick r:id="rId3">
                  <a:extLst>
                    <a:ext uri="{A12FA001-AC4F-418D-AE19-62706E023703}">
                      <ahyp:hlinkClr xmlns:ahyp="http://schemas.microsoft.com/office/drawing/2018/hyperlinkcolor" val="tx"/>
                    </a:ext>
                  </a:extLst>
                </a:hlinkClick>
              </a:rPr>
              <a:t>www.cscc.edu</a:t>
            </a:r>
            <a:r>
              <a:rPr lang="en-US" dirty="0">
                <a:solidFill>
                  <a:srgbClr val="0070C0"/>
                </a:solidFill>
                <a:hlinkClick r:id="rId3">
                  <a:extLst>
                    <a:ext uri="{A12FA001-AC4F-418D-AE19-62706E023703}">
                      <ahyp:hlinkClr xmlns:ahyp="http://schemas.microsoft.com/office/drawing/2018/hyperlinkcolor" val="tx"/>
                    </a:ext>
                  </a:extLst>
                </a:hlinkClick>
              </a:rPr>
              <a:t>/services/financial-aid/</a:t>
            </a:r>
            <a:endParaRPr lang="en-US" dirty="0">
              <a:solidFill>
                <a:srgbClr val="0070C0"/>
              </a:solidFill>
            </a:endParaRPr>
          </a:p>
        </p:txBody>
      </p:sp>
    </p:spTree>
    <p:extLst>
      <p:ext uri="{BB962C8B-B14F-4D97-AF65-F5344CB8AC3E}">
        <p14:creationId xmlns:p14="http://schemas.microsoft.com/office/powerpoint/2010/main" val="180585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Homepage</a:t>
            </a:r>
          </a:p>
        </p:txBody>
      </p:sp>
      <p:sp>
        <p:nvSpPr>
          <p:cNvPr id="3" name="Content Placeholder 2"/>
          <p:cNvSpPr>
            <a:spLocks noGrp="1"/>
          </p:cNvSpPr>
          <p:nvPr>
            <p:ph idx="1"/>
          </p:nvPr>
        </p:nvSpPr>
        <p:spPr/>
        <p:txBody>
          <a:bodyPr/>
          <a:lstStyle/>
          <a:p>
            <a:pPr marL="0" indent="0">
              <a:buNone/>
            </a:pPr>
            <a:r>
              <a:rPr lang="en-US" dirty="0">
                <a:solidFill>
                  <a:srgbClr val="0070C0"/>
                </a:solidFill>
                <a:hlinkClick r:id="rId2">
                  <a:extLst>
                    <a:ext uri="{A12FA001-AC4F-418D-AE19-62706E023703}">
                      <ahyp:hlinkClr xmlns:ahyp="http://schemas.microsoft.com/office/drawing/2018/hyperlinkcolor" val="tx"/>
                    </a:ext>
                  </a:extLst>
                </a:hlinkClick>
              </a:rPr>
              <a:t>https://www.cscc.edu/academics/departments/massage-therapy/</a:t>
            </a:r>
            <a:endParaRPr lang="en-US" dirty="0">
              <a:solidFill>
                <a:srgbClr val="0070C0"/>
              </a:solidFill>
            </a:endParaRPr>
          </a:p>
          <a:p>
            <a:pPr marL="0" indent="0">
              <a:buNone/>
            </a:pPr>
            <a:endParaRPr lang="en-US" dirty="0"/>
          </a:p>
          <a:p>
            <a:pPr marL="0" indent="0">
              <a:buNone/>
            </a:pPr>
            <a:endParaRPr lang="en-US" dirty="0"/>
          </a:p>
          <a:p>
            <a:pPr marL="0" indent="0">
              <a:buNone/>
            </a:pPr>
            <a:endParaRPr lang="en-US" dirty="0"/>
          </a:p>
        </p:txBody>
      </p:sp>
      <p:pic>
        <p:nvPicPr>
          <p:cNvPr id="4" name="Picture 3" descr="Your College – Student Discount Program"/>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1486" y="4434704"/>
            <a:ext cx="1712097" cy="1712097"/>
          </a:xfrm>
          <a:prstGeom prst="rect">
            <a:avLst/>
          </a:prstGeom>
        </p:spPr>
      </p:pic>
    </p:spTree>
    <p:extLst>
      <p:ext uri="{BB962C8B-B14F-4D97-AF65-F5344CB8AC3E}">
        <p14:creationId xmlns:p14="http://schemas.microsoft.com/office/powerpoint/2010/main" val="117866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5424" y="6419333"/>
            <a:ext cx="3872279" cy="276999"/>
          </a:xfrm>
          <a:prstGeom prst="rect">
            <a:avLst/>
          </a:prstGeom>
        </p:spPr>
        <p:txBody>
          <a:bodyPr wrap="none">
            <a:spAutoFit/>
          </a:bodyPr>
          <a:lstStyle/>
          <a:p>
            <a:r>
              <a:rPr lang="en-US" sz="1200" dirty="0">
                <a:solidFill>
                  <a:schemeClr val="bg1"/>
                </a:solidFill>
                <a:hlinkClick r:id="rId3">
                  <a:extLst>
                    <a:ext uri="{A12FA001-AC4F-418D-AE19-62706E023703}">
                      <ahyp:hlinkClr xmlns:ahyp="http://schemas.microsoft.com/office/drawing/2018/hyperlinkcolor" val="tx"/>
                    </a:ext>
                  </a:extLst>
                </a:hlinkClick>
              </a:rPr>
              <a:t>https://www.bls.gov/ooh/healthcare/massage-therapists.htm</a:t>
            </a:r>
            <a:endParaRPr lang="en-US" sz="12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34972323"/>
              </p:ext>
            </p:extLst>
          </p:nvPr>
        </p:nvGraphicFramePr>
        <p:xfrm>
          <a:off x="1295400" y="2234248"/>
          <a:ext cx="9601200" cy="3078480"/>
        </p:xfrm>
        <a:graphic>
          <a:graphicData uri="http://schemas.openxmlformats.org/drawingml/2006/table">
            <a:tbl>
              <a:tblPr/>
              <a:tblGrid>
                <a:gridCol w="4800600">
                  <a:extLst>
                    <a:ext uri="{9D8B030D-6E8A-4147-A177-3AD203B41FA5}">
                      <a16:colId xmlns:a16="http://schemas.microsoft.com/office/drawing/2014/main" val="702071833"/>
                    </a:ext>
                  </a:extLst>
                </a:gridCol>
                <a:gridCol w="4800600">
                  <a:extLst>
                    <a:ext uri="{9D8B030D-6E8A-4147-A177-3AD203B41FA5}">
                      <a16:colId xmlns:a16="http://schemas.microsoft.com/office/drawing/2014/main" val="3330770479"/>
                    </a:ext>
                  </a:extLst>
                </a:gridCol>
              </a:tblGrid>
              <a:tr h="0">
                <a:tc gridSpan="2">
                  <a:txBody>
                    <a:bodyPr/>
                    <a:lstStyle/>
                    <a:p>
                      <a:pPr algn="ctr" fontAlgn="b"/>
                      <a:r>
                        <a:rPr lang="en-US" dirty="0">
                          <a:effectLst/>
                        </a:rPr>
                        <a:t>Quick Facts: Massage Therapists</a:t>
                      </a:r>
                    </a:p>
                  </a:txBody>
                  <a:tcPr marL="38100" marR="38100" marT="38100" marB="38100" anchor="b">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BEBDA"/>
                    </a:solidFill>
                  </a:tcPr>
                </a:tc>
                <a:tc hMerge="1">
                  <a:txBody>
                    <a:bodyPr/>
                    <a:lstStyle/>
                    <a:p>
                      <a:endParaRPr lang="en-US"/>
                    </a:p>
                  </a:txBody>
                  <a:tcPr/>
                </a:tc>
                <a:extLst>
                  <a:ext uri="{0D108BD9-81ED-4DB2-BD59-A6C34878D82A}">
                    <a16:rowId xmlns:a16="http://schemas.microsoft.com/office/drawing/2014/main" val="2635436306"/>
                  </a:ext>
                </a:extLst>
              </a:tr>
              <a:tr h="0">
                <a:tc>
                  <a:txBody>
                    <a:bodyPr/>
                    <a:lstStyle/>
                    <a:p>
                      <a:pPr algn="l" fontAlgn="ctr"/>
                      <a:r>
                        <a:rPr lang="en-US" u="none" strike="noStrike" dirty="0">
                          <a:solidFill>
                            <a:srgbClr val="333333"/>
                          </a:solidFill>
                          <a:effectLst/>
                        </a:rPr>
                        <a:t>2022 Median Pay</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dirty="0">
                          <a:effectLst/>
                        </a:rPr>
                        <a:t>$49,860 per year </a:t>
                      </a:r>
                      <a:br>
                        <a:rPr lang="en-US" dirty="0">
                          <a:effectLst/>
                        </a:rPr>
                      </a:br>
                      <a:r>
                        <a:rPr lang="en-US" dirty="0">
                          <a:effectLst/>
                        </a:rPr>
                        <a:t>$23.97 per hour</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003128695"/>
                  </a:ext>
                </a:extLst>
              </a:tr>
              <a:tr h="0">
                <a:tc>
                  <a:txBody>
                    <a:bodyPr/>
                    <a:lstStyle/>
                    <a:p>
                      <a:pPr algn="l" fontAlgn="ctr"/>
                      <a:r>
                        <a:rPr lang="en-US" u="none" strike="noStrike" dirty="0">
                          <a:solidFill>
                            <a:srgbClr val="333333"/>
                          </a:solidFill>
                          <a:effectLst/>
                        </a:rPr>
                        <a:t>Typical Entry-Level Education</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dirty="0">
                          <a:effectLst/>
                        </a:rPr>
                        <a:t>Postsecondary nondegree award</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639373055"/>
                  </a:ext>
                </a:extLst>
              </a:tr>
              <a:tr h="0">
                <a:tc>
                  <a:txBody>
                    <a:bodyPr/>
                    <a:lstStyle/>
                    <a:p>
                      <a:pPr algn="l" fontAlgn="ctr"/>
                      <a:r>
                        <a:rPr lang="en-US" u="none" strike="noStrike" dirty="0">
                          <a:solidFill>
                            <a:srgbClr val="333333"/>
                          </a:solidFill>
                          <a:effectLst/>
                        </a:rPr>
                        <a:t>Work Experience in a Related Occupation</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a:effectLst/>
                        </a:rPr>
                        <a:t>None</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637318639"/>
                  </a:ext>
                </a:extLst>
              </a:tr>
              <a:tr h="0">
                <a:tc>
                  <a:txBody>
                    <a:bodyPr/>
                    <a:lstStyle/>
                    <a:p>
                      <a:pPr algn="l" fontAlgn="ctr"/>
                      <a:r>
                        <a:rPr lang="en-US" u="none" strike="noStrike" dirty="0">
                          <a:solidFill>
                            <a:srgbClr val="333333"/>
                          </a:solidFill>
                          <a:effectLst/>
                        </a:rPr>
                        <a:t>On-the-job Training</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a:effectLst/>
                        </a:rPr>
                        <a:t>None</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4004456639"/>
                  </a:ext>
                </a:extLst>
              </a:tr>
              <a:tr h="0">
                <a:tc>
                  <a:txBody>
                    <a:bodyPr/>
                    <a:lstStyle/>
                    <a:p>
                      <a:pPr algn="l" fontAlgn="ctr"/>
                      <a:r>
                        <a:rPr lang="en-US" u="none" strike="noStrike" dirty="0">
                          <a:solidFill>
                            <a:srgbClr val="333333"/>
                          </a:solidFill>
                          <a:effectLst/>
                        </a:rPr>
                        <a:t>Number of Jobs, 2022</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dirty="0">
                          <a:effectLst/>
                        </a:rPr>
                        <a:t>134,300</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505506868"/>
                  </a:ext>
                </a:extLst>
              </a:tr>
              <a:tr h="0">
                <a:tc>
                  <a:txBody>
                    <a:bodyPr/>
                    <a:lstStyle/>
                    <a:p>
                      <a:pPr algn="l" fontAlgn="ctr"/>
                      <a:r>
                        <a:rPr lang="en-US" u="none" strike="noStrike" dirty="0">
                          <a:solidFill>
                            <a:srgbClr val="333333"/>
                          </a:solidFill>
                          <a:effectLst/>
                        </a:rPr>
                        <a:t>Job Outlook, 2022-32</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dirty="0">
                          <a:effectLst/>
                        </a:rPr>
                        <a:t>18% (Much faster than average)</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1687881695"/>
                  </a:ext>
                </a:extLst>
              </a:tr>
              <a:tr h="0">
                <a:tc>
                  <a:txBody>
                    <a:bodyPr/>
                    <a:lstStyle/>
                    <a:p>
                      <a:pPr algn="l" fontAlgn="ctr"/>
                      <a:r>
                        <a:rPr lang="en-US" u="none" strike="noStrike" dirty="0">
                          <a:solidFill>
                            <a:srgbClr val="333333"/>
                          </a:solidFill>
                          <a:effectLst/>
                        </a:rPr>
                        <a:t>Employment Change, 2022-32</a:t>
                      </a:r>
                      <a:endParaRPr lang="en-US" dirty="0">
                        <a:effectLst/>
                      </a:endParaRP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EEEEE"/>
                    </a:solidFill>
                  </a:tcPr>
                </a:tc>
                <a:tc>
                  <a:txBody>
                    <a:bodyPr/>
                    <a:lstStyle/>
                    <a:p>
                      <a:r>
                        <a:rPr lang="en-US" dirty="0">
                          <a:effectLst/>
                        </a:rPr>
                        <a:t>24,600</a:t>
                      </a:r>
                    </a:p>
                  </a:txBody>
                  <a:tcPr marL="38100" marR="38100" marT="38100" marB="38100"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FF"/>
                    </a:solidFill>
                  </a:tcPr>
                </a:tc>
                <a:extLst>
                  <a:ext uri="{0D108BD9-81ED-4DB2-BD59-A6C34878D82A}">
                    <a16:rowId xmlns:a16="http://schemas.microsoft.com/office/drawing/2014/main" val="2484678699"/>
                  </a:ext>
                </a:extLst>
              </a:tr>
            </a:tbl>
          </a:graphicData>
        </a:graphic>
      </p:graphicFrame>
      <p:sp>
        <p:nvSpPr>
          <p:cNvPr id="6" name="Rectangle 2"/>
          <p:cNvSpPr>
            <a:spLocks noChangeArrowheads="1"/>
          </p:cNvSpPr>
          <p:nvPr/>
        </p:nvSpPr>
        <p:spPr bwMode="auto">
          <a:xfrm>
            <a:off x="1295400" y="26765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itle 7"/>
          <p:cNvSpPr>
            <a:spLocks noGrp="1"/>
          </p:cNvSpPr>
          <p:nvPr>
            <p:ph type="title"/>
          </p:nvPr>
        </p:nvSpPr>
        <p:spPr/>
        <p:txBody>
          <a:bodyPr/>
          <a:lstStyle/>
          <a:p>
            <a:r>
              <a:rPr lang="en-US" dirty="0"/>
              <a:t>The state of the profession</a:t>
            </a:r>
          </a:p>
        </p:txBody>
      </p:sp>
      <p:sp>
        <p:nvSpPr>
          <p:cNvPr id="2" name="TextBox 1"/>
          <p:cNvSpPr txBox="1"/>
          <p:nvPr/>
        </p:nvSpPr>
        <p:spPr>
          <a:xfrm>
            <a:off x="716692" y="6419333"/>
            <a:ext cx="4831492" cy="369332"/>
          </a:xfrm>
          <a:prstGeom prst="rect">
            <a:avLst/>
          </a:prstGeom>
          <a:noFill/>
        </p:spPr>
        <p:txBody>
          <a:bodyPr wrap="square" rtlCol="0">
            <a:spAutoFit/>
          </a:bodyPr>
          <a:lstStyle/>
          <a:p>
            <a:r>
              <a:rPr lang="en-US" dirty="0">
                <a:solidFill>
                  <a:schemeClr val="bg1"/>
                </a:solidFill>
              </a:rPr>
              <a:t>Data as of September 6, 2023</a:t>
            </a:r>
          </a:p>
        </p:txBody>
      </p:sp>
    </p:spTree>
    <p:extLst>
      <p:ext uri="{BB962C8B-B14F-4D97-AF65-F5344CB8AC3E}">
        <p14:creationId xmlns:p14="http://schemas.microsoft.com/office/powerpoint/2010/main" val="299579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EB421-4153-43F1-8E28-8131734EF534}"/>
              </a:ext>
            </a:extLst>
          </p:cNvPr>
          <p:cNvSpPr>
            <a:spLocks noGrp="1"/>
          </p:cNvSpPr>
          <p:nvPr>
            <p:ph type="title"/>
          </p:nvPr>
        </p:nvSpPr>
        <p:spPr>
          <a:xfrm>
            <a:off x="1451579" y="804519"/>
            <a:ext cx="9603275" cy="1049235"/>
          </a:xfrm>
        </p:spPr>
        <p:txBody>
          <a:bodyPr>
            <a:normAutofit/>
          </a:bodyPr>
          <a:lstStyle/>
          <a:p>
            <a:r>
              <a:rPr lang="en-US"/>
              <a:t>Where do massage therapists work?</a:t>
            </a:r>
            <a:endParaRPr lang="en-US" dirty="0"/>
          </a:p>
        </p:txBody>
      </p:sp>
      <p:graphicFrame>
        <p:nvGraphicFramePr>
          <p:cNvPr id="5" name="Content Placeholder 2">
            <a:extLst>
              <a:ext uri="{FF2B5EF4-FFF2-40B4-BE49-F238E27FC236}">
                <a16:creationId xmlns:a16="http://schemas.microsoft.com/office/drawing/2014/main" id="{ED903550-67EE-67CA-6ED2-464B9AA27183}"/>
              </a:ext>
            </a:extLst>
          </p:cNvPr>
          <p:cNvGraphicFramePr>
            <a:graphicFrameLocks noGrp="1"/>
          </p:cNvGraphicFramePr>
          <p:nvPr>
            <p:ph idx="1"/>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276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476" y="1600199"/>
            <a:ext cx="3539266" cy="4297680"/>
          </a:xfrm>
        </p:spPr>
        <p:txBody>
          <a:bodyPr anchor="ctr">
            <a:normAutofit/>
          </a:bodyPr>
          <a:lstStyle/>
          <a:p>
            <a:r>
              <a:rPr lang="en-US" dirty="0"/>
              <a:t>State Regulation of Massage Therapy</a:t>
            </a:r>
          </a:p>
        </p:txBody>
      </p:sp>
      <p:sp>
        <p:nvSpPr>
          <p:cNvPr id="3" name="Content Placeholder 2"/>
          <p:cNvSpPr>
            <a:spLocks noGrp="1"/>
          </p:cNvSpPr>
          <p:nvPr>
            <p:ph idx="1"/>
          </p:nvPr>
        </p:nvSpPr>
        <p:spPr>
          <a:xfrm>
            <a:off x="4924851" y="812800"/>
            <a:ext cx="6130003" cy="6197600"/>
          </a:xfrm>
        </p:spPr>
        <p:txBody>
          <a:bodyPr anchor="ctr">
            <a:normAutofit/>
          </a:bodyPr>
          <a:lstStyle/>
          <a:p>
            <a:pPr marL="0" indent="0">
              <a:lnSpc>
                <a:spcPct val="110000"/>
              </a:lnSpc>
              <a:buNone/>
            </a:pPr>
            <a:r>
              <a:rPr lang="en-US" dirty="0"/>
              <a:t>Currently, 49 states and territories regulate massage therapists or provide voluntary state certification.</a:t>
            </a:r>
          </a:p>
          <a:p>
            <a:pPr marL="0" indent="0">
              <a:lnSpc>
                <a:spcPct val="110000"/>
              </a:lnSpc>
              <a:buNone/>
            </a:pPr>
            <a:endParaRPr lang="en-US" sz="1100" dirty="0"/>
          </a:p>
          <a:p>
            <a:pPr marL="0" indent="0">
              <a:lnSpc>
                <a:spcPct val="110000"/>
              </a:lnSpc>
              <a:buNone/>
            </a:pPr>
            <a:r>
              <a:rPr lang="en-US" dirty="0"/>
              <a:t>In states that regulate massage therapy, massage therapists must meet the legal requirements to practice, which can include minimum hours of initial training and passing a licensing exam.</a:t>
            </a:r>
          </a:p>
          <a:p>
            <a:pPr marL="0" indent="0">
              <a:lnSpc>
                <a:spcPct val="110000"/>
              </a:lnSpc>
              <a:buNone/>
            </a:pPr>
            <a:endParaRPr lang="en-US" sz="1100" dirty="0"/>
          </a:p>
          <a:p>
            <a:pPr marL="0" indent="0">
              <a:lnSpc>
                <a:spcPct val="110000"/>
              </a:lnSpc>
              <a:buNone/>
            </a:pPr>
            <a:r>
              <a:rPr lang="en-US" dirty="0"/>
              <a:t>Most states licensing massage therapists require a passing score on a licensing exam. The majority of these states use the Massage and Bodywork Licensing Exam (</a:t>
            </a:r>
            <a:r>
              <a:rPr lang="en-US" dirty="0" err="1"/>
              <a:t>MBLEx</a:t>
            </a:r>
            <a:r>
              <a:rPr lang="en-US" dirty="0"/>
              <a:t>).</a:t>
            </a:r>
          </a:p>
          <a:p>
            <a:pPr marL="0" indent="0">
              <a:lnSpc>
                <a:spcPct val="110000"/>
              </a:lnSpc>
              <a:buNone/>
            </a:pPr>
            <a:endParaRPr lang="en-US" sz="1100" dirty="0"/>
          </a:p>
          <a:p>
            <a:pPr marL="0" indent="0">
              <a:lnSpc>
                <a:spcPct val="110000"/>
              </a:lnSpc>
              <a:buNone/>
            </a:pPr>
            <a:r>
              <a:rPr lang="en-US" dirty="0"/>
              <a:t>In January 2012, Ohio began using the </a:t>
            </a:r>
            <a:r>
              <a:rPr lang="en-US" dirty="0" err="1"/>
              <a:t>MBLEx</a:t>
            </a:r>
            <a:endParaRPr lang="en-US" dirty="0"/>
          </a:p>
          <a:p>
            <a:pPr marL="0" indent="0">
              <a:lnSpc>
                <a:spcPct val="110000"/>
              </a:lnSpc>
              <a:buNone/>
            </a:pPr>
            <a:endParaRPr lang="en-US" sz="1700" dirty="0"/>
          </a:p>
          <a:p>
            <a:pPr marL="0" indent="0">
              <a:lnSpc>
                <a:spcPct val="110000"/>
              </a:lnSpc>
              <a:buNone/>
            </a:pPr>
            <a:endParaRPr lang="en-US" sz="1700" dirty="0"/>
          </a:p>
        </p:txBody>
      </p:sp>
    </p:spTree>
    <p:extLst>
      <p:ext uri="{BB962C8B-B14F-4D97-AF65-F5344CB8AC3E}">
        <p14:creationId xmlns:p14="http://schemas.microsoft.com/office/powerpoint/2010/main" val="131064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MASSAGE  THERAPY at CSCC</a:t>
            </a:r>
          </a:p>
        </p:txBody>
      </p:sp>
      <p:sp>
        <p:nvSpPr>
          <p:cNvPr id="3" name="Content Placeholder 2"/>
          <p:cNvSpPr>
            <a:spLocks noGrp="1"/>
          </p:cNvSpPr>
          <p:nvPr>
            <p:ph idx="1"/>
          </p:nvPr>
        </p:nvSpPr>
        <p:spPr>
          <a:xfrm>
            <a:off x="794197" y="1864262"/>
            <a:ext cx="10928797" cy="4351338"/>
          </a:xfrm>
        </p:spPr>
        <p:txBody>
          <a:bodyPr>
            <a:normAutofit lnSpcReduction="10000"/>
          </a:bodyPr>
          <a:lstStyle/>
          <a:p>
            <a:pPr marL="0" indent="0">
              <a:buNone/>
            </a:pPr>
            <a:r>
              <a:rPr lang="en-US" dirty="0"/>
              <a:t>In January of 2012, the State of Ohio began accepting the </a:t>
            </a:r>
            <a:r>
              <a:rPr lang="en-US" dirty="0" err="1"/>
              <a:t>MBLEx</a:t>
            </a:r>
            <a:r>
              <a:rPr lang="en-US" dirty="0"/>
              <a:t> as its licensing exam.</a:t>
            </a:r>
          </a:p>
          <a:p>
            <a:pPr marL="0" indent="0">
              <a:buNone/>
            </a:pPr>
            <a:r>
              <a:rPr lang="en-US" sz="3600" b="1" dirty="0"/>
              <a:t>Columbus State Pass Rate: 		</a:t>
            </a:r>
            <a:r>
              <a:rPr lang="en-US" sz="4400" b="1" dirty="0"/>
              <a:t>95.4%</a:t>
            </a:r>
          </a:p>
          <a:p>
            <a:pPr marL="0" indent="0">
              <a:buNone/>
            </a:pPr>
            <a:r>
              <a:rPr lang="en-US" sz="3600" b="1" dirty="0"/>
              <a:t>State of Ohio Pass Rate:			80.4%</a:t>
            </a:r>
          </a:p>
          <a:p>
            <a:pPr marL="0" indent="0">
              <a:buNone/>
            </a:pPr>
            <a:r>
              <a:rPr lang="en-US" sz="3600" b="1" dirty="0"/>
              <a:t>National Pass Rate:				72.9%</a:t>
            </a:r>
          </a:p>
          <a:p>
            <a:pPr marL="0" indent="0">
              <a:buNone/>
            </a:pPr>
            <a:endParaRPr lang="en-US" sz="3600" b="1" dirty="0"/>
          </a:p>
          <a:p>
            <a:pPr marL="0" indent="0">
              <a:buNone/>
            </a:pPr>
            <a:r>
              <a:rPr lang="en-US" sz="3600" b="1" dirty="0"/>
              <a:t>These statistics are from January 2012-June 2023</a:t>
            </a:r>
          </a:p>
        </p:txBody>
      </p:sp>
    </p:spTree>
    <p:extLst>
      <p:ext uri="{BB962C8B-B14F-4D97-AF65-F5344CB8AC3E}">
        <p14:creationId xmlns:p14="http://schemas.microsoft.com/office/powerpoint/2010/main" val="2725021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2" y="1138228"/>
            <a:ext cx="3793685" cy="3858767"/>
          </a:xfrm>
        </p:spPr>
        <p:txBody>
          <a:bodyPr anchor="ctr">
            <a:normAutofit/>
          </a:bodyPr>
          <a:lstStyle/>
          <a:p>
            <a:r>
              <a:rPr lang="en-US" sz="3600" dirty="0"/>
              <a:t>Certificate Cost </a:t>
            </a:r>
          </a:p>
        </p:txBody>
      </p:sp>
      <p:sp>
        <p:nvSpPr>
          <p:cNvPr id="3" name="Content Placeholder 2"/>
          <p:cNvSpPr>
            <a:spLocks noGrp="1"/>
          </p:cNvSpPr>
          <p:nvPr>
            <p:ph idx="1"/>
          </p:nvPr>
        </p:nvSpPr>
        <p:spPr>
          <a:xfrm>
            <a:off x="5486829" y="1499616"/>
            <a:ext cx="5440680" cy="3858768"/>
          </a:xfrm>
        </p:spPr>
        <p:txBody>
          <a:bodyPr anchor="ctr">
            <a:noAutofit/>
          </a:bodyPr>
          <a:lstStyle/>
          <a:p>
            <a:pPr marL="0" indent="0">
              <a:lnSpc>
                <a:spcPct val="110000"/>
              </a:lnSpc>
              <a:buNone/>
            </a:pPr>
            <a:r>
              <a:rPr lang="en-US" sz="1800" b="1" dirty="0">
                <a:solidFill>
                  <a:srgbClr val="000000"/>
                </a:solidFill>
              </a:rPr>
              <a:t>Current in state per credit hour  	~$178.00 </a:t>
            </a:r>
          </a:p>
          <a:p>
            <a:pPr marL="0" indent="0">
              <a:lnSpc>
                <a:spcPct val="110000"/>
              </a:lnSpc>
              <a:buNone/>
            </a:pPr>
            <a:r>
              <a:rPr lang="en-US" sz="1800" b="1" dirty="0">
                <a:solidFill>
                  <a:srgbClr val="000000"/>
                </a:solidFill>
              </a:rPr>
              <a:t>Certificate: 39 credit hours	~$7,000.00</a:t>
            </a:r>
          </a:p>
          <a:p>
            <a:pPr marL="0" indent="0">
              <a:lnSpc>
                <a:spcPct val="110000"/>
              </a:lnSpc>
              <a:buNone/>
            </a:pPr>
            <a:r>
              <a:rPr lang="en-US" sz="1800" b="1" dirty="0">
                <a:solidFill>
                  <a:srgbClr val="000000"/>
                </a:solidFill>
              </a:rPr>
              <a:t>Other expenses			~$2,000.00</a:t>
            </a:r>
          </a:p>
          <a:p>
            <a:pPr lvl="1">
              <a:lnSpc>
                <a:spcPct val="110000"/>
              </a:lnSpc>
            </a:pPr>
            <a:r>
              <a:rPr lang="en-US" sz="1400" b="1" dirty="0">
                <a:solidFill>
                  <a:srgbClr val="000000"/>
                </a:solidFill>
              </a:rPr>
              <a:t>Background Check		</a:t>
            </a:r>
            <a:r>
              <a:rPr lang="en-US" sz="1400" i="1" dirty="0">
                <a:solidFill>
                  <a:srgbClr val="000000"/>
                </a:solidFill>
              </a:rPr>
              <a:t>$77.25</a:t>
            </a:r>
          </a:p>
          <a:p>
            <a:pPr lvl="1">
              <a:lnSpc>
                <a:spcPct val="110000"/>
              </a:lnSpc>
            </a:pPr>
            <a:r>
              <a:rPr lang="en-US" sz="1400" b="1" dirty="0" err="1">
                <a:solidFill>
                  <a:srgbClr val="000000"/>
                </a:solidFill>
              </a:rPr>
              <a:t>MBLEx</a:t>
            </a:r>
            <a:r>
              <a:rPr lang="en-US" sz="1400" b="1" dirty="0">
                <a:solidFill>
                  <a:srgbClr val="000000"/>
                </a:solidFill>
              </a:rPr>
              <a:t> Exam			</a:t>
            </a:r>
            <a:r>
              <a:rPr lang="en-US" sz="1400" i="1" dirty="0">
                <a:solidFill>
                  <a:srgbClr val="000000"/>
                </a:solidFill>
              </a:rPr>
              <a:t>$265.00</a:t>
            </a:r>
          </a:p>
          <a:p>
            <a:pPr lvl="1">
              <a:lnSpc>
                <a:spcPct val="110000"/>
              </a:lnSpc>
            </a:pPr>
            <a:r>
              <a:rPr lang="en-US" sz="1400" b="1" dirty="0">
                <a:solidFill>
                  <a:srgbClr val="000000"/>
                </a:solidFill>
              </a:rPr>
              <a:t>SMBO Application		</a:t>
            </a:r>
            <a:r>
              <a:rPr lang="en-US" sz="1400" i="1" dirty="0">
                <a:solidFill>
                  <a:srgbClr val="000000"/>
                </a:solidFill>
              </a:rPr>
              <a:t>$235.50</a:t>
            </a:r>
            <a:r>
              <a:rPr lang="en-US" sz="1400" b="1" dirty="0">
                <a:solidFill>
                  <a:srgbClr val="000000"/>
                </a:solidFill>
              </a:rPr>
              <a:t>	</a:t>
            </a:r>
          </a:p>
          <a:p>
            <a:pPr marL="457200" lvl="1" indent="0">
              <a:lnSpc>
                <a:spcPct val="110000"/>
              </a:lnSpc>
              <a:buNone/>
            </a:pPr>
            <a:endParaRPr lang="en-US" b="1" dirty="0">
              <a:solidFill>
                <a:srgbClr val="000000"/>
              </a:solidFill>
            </a:endParaRPr>
          </a:p>
          <a:p>
            <a:pPr marL="0" indent="0">
              <a:lnSpc>
                <a:spcPct val="110000"/>
              </a:lnSpc>
              <a:buNone/>
            </a:pPr>
            <a:r>
              <a:rPr lang="en-US" sz="1800" b="1" dirty="0">
                <a:solidFill>
                  <a:srgbClr val="000000"/>
                </a:solidFill>
              </a:rPr>
              <a:t>Certificate			~$9,000.00</a:t>
            </a:r>
          </a:p>
        </p:txBody>
      </p:sp>
    </p:spTree>
    <p:extLst>
      <p:ext uri="{BB962C8B-B14F-4D97-AF65-F5344CB8AC3E}">
        <p14:creationId xmlns:p14="http://schemas.microsoft.com/office/powerpoint/2010/main" val="239388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DFD8-B8AD-9641-9940-2958181A6D20}"/>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dirty="0"/>
              <a:t>Certificate Plan of Study</a:t>
            </a:r>
          </a:p>
        </p:txBody>
      </p:sp>
      <p:sp>
        <p:nvSpPr>
          <p:cNvPr id="3" name="Rectangle 2">
            <a:extLst>
              <a:ext uri="{FF2B5EF4-FFF2-40B4-BE49-F238E27FC236}">
                <a16:creationId xmlns:a16="http://schemas.microsoft.com/office/drawing/2014/main" id="{16190B9B-A409-E248-8626-E19A4A66740A}"/>
              </a:ext>
            </a:extLst>
          </p:cNvPr>
          <p:cNvSpPr/>
          <p:nvPr/>
        </p:nvSpPr>
        <p:spPr>
          <a:xfrm>
            <a:off x="435220" y="6283377"/>
            <a:ext cx="8061080" cy="307777"/>
          </a:xfrm>
          <a:prstGeom prst="rect">
            <a:avLst/>
          </a:prstGeom>
        </p:spPr>
        <p:txBody>
          <a:bodyPr wrap="square">
            <a:spAutoFit/>
          </a:bodyPr>
          <a:lstStyle/>
          <a:p>
            <a:r>
              <a:rPr lang="en-US" sz="1400" dirty="0">
                <a:solidFill>
                  <a:schemeClr val="bg1"/>
                </a:solidFill>
                <a:hlinkClick r:id="rId3">
                  <a:extLst>
                    <a:ext uri="{A12FA001-AC4F-418D-AE19-62706E023703}">
                      <ahyp:hlinkClr xmlns:ahyp="http://schemas.microsoft.com/office/drawing/2018/hyperlinkcolor" val="tx"/>
                    </a:ext>
                  </a:extLst>
                </a:hlinkClick>
              </a:rPr>
              <a:t>https://</a:t>
            </a:r>
            <a:r>
              <a:rPr lang="en-US" sz="1400" dirty="0" err="1">
                <a:solidFill>
                  <a:schemeClr val="bg1"/>
                </a:solidFill>
                <a:hlinkClick r:id="rId3">
                  <a:extLst>
                    <a:ext uri="{A12FA001-AC4F-418D-AE19-62706E023703}">
                      <ahyp:hlinkClr xmlns:ahyp="http://schemas.microsoft.com/office/drawing/2018/hyperlinkcolor" val="tx"/>
                    </a:ext>
                  </a:extLst>
                </a:hlinkClick>
              </a:rPr>
              <a:t>catalog.cscc.edu</a:t>
            </a:r>
            <a:r>
              <a:rPr lang="en-US" sz="1400" dirty="0">
                <a:solidFill>
                  <a:schemeClr val="bg1"/>
                </a:solidFill>
                <a:hlinkClick r:id="rId3">
                  <a:extLst>
                    <a:ext uri="{A12FA001-AC4F-418D-AE19-62706E023703}">
                      <ahyp:hlinkClr xmlns:ahyp="http://schemas.microsoft.com/office/drawing/2018/hyperlinkcolor" val="tx"/>
                    </a:ext>
                  </a:extLst>
                </a:hlinkClick>
              </a:rPr>
              <a:t>/programs/Massage%20Therapy%20Certificate</a:t>
            </a:r>
            <a:endParaRPr lang="en-US" sz="1400" dirty="0">
              <a:solidFill>
                <a:schemeClr val="bg1"/>
              </a:solidFill>
            </a:endParaRPr>
          </a:p>
        </p:txBody>
      </p:sp>
      <p:sp>
        <p:nvSpPr>
          <p:cNvPr id="20" name="Content Placeholder 5">
            <a:extLst>
              <a:ext uri="{FF2B5EF4-FFF2-40B4-BE49-F238E27FC236}">
                <a16:creationId xmlns:a16="http://schemas.microsoft.com/office/drawing/2014/main" id="{1F02C4B6-9F50-454A-8801-5914831B1AB2}"/>
              </a:ext>
            </a:extLst>
          </p:cNvPr>
          <p:cNvSpPr txBox="1">
            <a:spLocks/>
          </p:cNvSpPr>
          <p:nvPr/>
        </p:nvSpPr>
        <p:spPr>
          <a:xfrm>
            <a:off x="4292145" y="981113"/>
            <a:ext cx="3831439" cy="446750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General Education</a:t>
            </a:r>
          </a:p>
          <a:p>
            <a:pPr lvl="1"/>
            <a:r>
              <a:rPr lang="en-US" dirty="0">
                <a:highlight>
                  <a:srgbClr val="00FF00"/>
                </a:highlight>
              </a:rPr>
              <a:t>BIO 1107</a:t>
            </a:r>
          </a:p>
          <a:p>
            <a:r>
              <a:rPr lang="en-US" dirty="0"/>
              <a:t>Basic Related</a:t>
            </a:r>
          </a:p>
          <a:p>
            <a:pPr lvl="1"/>
            <a:r>
              <a:rPr lang="en-US" dirty="0">
                <a:highlight>
                  <a:srgbClr val="00FF00"/>
                </a:highlight>
              </a:rPr>
              <a:t>COLS 1100	</a:t>
            </a:r>
            <a:endParaRPr lang="en-US" dirty="0"/>
          </a:p>
          <a:p>
            <a:pPr lvl="1"/>
            <a:r>
              <a:rPr lang="en-US" dirty="0">
                <a:highlight>
                  <a:srgbClr val="FFFF00"/>
                </a:highlight>
              </a:rPr>
              <a:t>MULT 1130</a:t>
            </a:r>
            <a:endParaRPr lang="en-US" dirty="0"/>
          </a:p>
          <a:p>
            <a:pPr lvl="1"/>
            <a:r>
              <a:rPr lang="en-US" dirty="0">
                <a:highlight>
                  <a:srgbClr val="00FF00"/>
                </a:highlight>
              </a:rPr>
              <a:t>MULT 1100</a:t>
            </a:r>
            <a:endParaRPr lang="en-US" dirty="0"/>
          </a:p>
          <a:p>
            <a:pPr lvl="1"/>
            <a:r>
              <a:rPr lang="en-US" dirty="0">
                <a:highlight>
                  <a:srgbClr val="FFFF00"/>
                </a:highlight>
              </a:rPr>
              <a:t>BMGT 1102</a:t>
            </a:r>
            <a:endParaRPr lang="en-US" dirty="0"/>
          </a:p>
        </p:txBody>
      </p:sp>
      <p:sp>
        <p:nvSpPr>
          <p:cNvPr id="22" name="Content Placeholder 5">
            <a:extLst>
              <a:ext uri="{FF2B5EF4-FFF2-40B4-BE49-F238E27FC236}">
                <a16:creationId xmlns:a16="http://schemas.microsoft.com/office/drawing/2014/main" id="{AAC75539-3641-430F-B75C-CAAE50CF2A9F}"/>
              </a:ext>
            </a:extLst>
          </p:cNvPr>
          <p:cNvSpPr>
            <a:spLocks noGrp="1"/>
          </p:cNvSpPr>
          <p:nvPr>
            <p:ph idx="1"/>
          </p:nvPr>
        </p:nvSpPr>
        <p:spPr>
          <a:xfrm>
            <a:off x="7783220" y="981113"/>
            <a:ext cx="3831439" cy="4467509"/>
          </a:xfrm>
        </p:spPr>
        <p:txBody>
          <a:bodyPr>
            <a:normAutofit/>
          </a:bodyPr>
          <a:lstStyle/>
          <a:p>
            <a:r>
              <a:rPr lang="en-US" dirty="0">
                <a:highlight>
                  <a:srgbClr val="FFFF00"/>
                </a:highlight>
              </a:rPr>
              <a:t>Massage Core</a:t>
            </a:r>
          </a:p>
          <a:p>
            <a:pPr lvl="1"/>
            <a:r>
              <a:rPr lang="en-US" dirty="0"/>
              <a:t>MASS 2200</a:t>
            </a:r>
          </a:p>
          <a:p>
            <a:pPr lvl="1"/>
            <a:r>
              <a:rPr lang="en-US" dirty="0"/>
              <a:t>MASS 1236</a:t>
            </a:r>
          </a:p>
          <a:p>
            <a:pPr lvl="1"/>
            <a:r>
              <a:rPr lang="en-US" dirty="0"/>
              <a:t>MASS 1261</a:t>
            </a:r>
          </a:p>
          <a:p>
            <a:pPr lvl="1"/>
            <a:r>
              <a:rPr lang="en-US" dirty="0"/>
              <a:t>MASS 1273</a:t>
            </a:r>
          </a:p>
          <a:p>
            <a:pPr lvl="1"/>
            <a:r>
              <a:rPr lang="en-US" dirty="0"/>
              <a:t>MASS 2891</a:t>
            </a:r>
          </a:p>
          <a:p>
            <a:pPr lvl="1"/>
            <a:r>
              <a:rPr lang="en-US" dirty="0"/>
              <a:t>SES 2441</a:t>
            </a:r>
          </a:p>
          <a:p>
            <a:pPr lvl="1"/>
            <a:r>
              <a:rPr lang="en-US" dirty="0"/>
              <a:t>MASS 2240</a:t>
            </a:r>
          </a:p>
          <a:p>
            <a:pPr lvl="1"/>
            <a:r>
              <a:rPr lang="en-US" dirty="0"/>
              <a:t>MASS Elective</a:t>
            </a:r>
          </a:p>
          <a:p>
            <a:pPr lvl="1"/>
            <a:r>
              <a:rPr lang="en-US" dirty="0"/>
              <a:t>MASS Elective</a:t>
            </a:r>
          </a:p>
          <a:p>
            <a:pPr lvl="1"/>
            <a:r>
              <a:rPr lang="en-US" dirty="0"/>
              <a:t>MASS 2296</a:t>
            </a:r>
          </a:p>
        </p:txBody>
      </p:sp>
    </p:spTree>
    <p:extLst>
      <p:ext uri="{BB962C8B-B14F-4D97-AF65-F5344CB8AC3E}">
        <p14:creationId xmlns:p14="http://schemas.microsoft.com/office/powerpoint/2010/main" val="394411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2" y="1138228"/>
            <a:ext cx="3793685" cy="3858767"/>
          </a:xfrm>
        </p:spPr>
        <p:txBody>
          <a:bodyPr anchor="ctr">
            <a:normAutofit/>
          </a:bodyPr>
          <a:lstStyle/>
          <a:p>
            <a:r>
              <a:rPr lang="en-US" sz="3600" dirty="0"/>
              <a:t>Degree Cost </a:t>
            </a:r>
          </a:p>
        </p:txBody>
      </p:sp>
      <p:sp>
        <p:nvSpPr>
          <p:cNvPr id="3" name="Content Placeholder 2"/>
          <p:cNvSpPr>
            <a:spLocks noGrp="1"/>
          </p:cNvSpPr>
          <p:nvPr>
            <p:ph idx="1"/>
          </p:nvPr>
        </p:nvSpPr>
        <p:spPr>
          <a:xfrm>
            <a:off x="5548972" y="1499616"/>
            <a:ext cx="5440680" cy="3858768"/>
          </a:xfrm>
        </p:spPr>
        <p:txBody>
          <a:bodyPr anchor="ctr">
            <a:normAutofit/>
          </a:bodyPr>
          <a:lstStyle/>
          <a:p>
            <a:pPr marL="0" indent="0">
              <a:lnSpc>
                <a:spcPct val="110000"/>
              </a:lnSpc>
              <a:buNone/>
            </a:pPr>
            <a:r>
              <a:rPr lang="en-US" sz="1800" b="1" dirty="0">
                <a:solidFill>
                  <a:srgbClr val="000000"/>
                </a:solidFill>
              </a:rPr>
              <a:t>Current in state per credit hour  	~$178.00 </a:t>
            </a:r>
          </a:p>
          <a:p>
            <a:pPr marL="0" indent="0">
              <a:lnSpc>
                <a:spcPct val="110000"/>
              </a:lnSpc>
              <a:buNone/>
            </a:pPr>
            <a:r>
              <a:rPr lang="en-US" sz="1800" b="1" dirty="0">
                <a:solidFill>
                  <a:srgbClr val="000000"/>
                </a:solidFill>
              </a:rPr>
              <a:t>Degree: 62 credit hours		~$11,000.00</a:t>
            </a:r>
          </a:p>
          <a:p>
            <a:pPr marL="0" indent="0">
              <a:lnSpc>
                <a:spcPct val="110000"/>
              </a:lnSpc>
              <a:buNone/>
            </a:pPr>
            <a:r>
              <a:rPr lang="en-US" sz="1800" b="1" dirty="0">
                <a:solidFill>
                  <a:srgbClr val="000000"/>
                </a:solidFill>
              </a:rPr>
              <a:t>Other expenses			~$3,000.00</a:t>
            </a:r>
          </a:p>
          <a:p>
            <a:pPr lvl="1">
              <a:lnSpc>
                <a:spcPct val="110000"/>
              </a:lnSpc>
            </a:pPr>
            <a:r>
              <a:rPr lang="en-US" sz="1400" b="1" dirty="0">
                <a:solidFill>
                  <a:srgbClr val="000000"/>
                </a:solidFill>
              </a:rPr>
              <a:t>Background Check		</a:t>
            </a:r>
            <a:r>
              <a:rPr lang="en-US" sz="1400" i="1" dirty="0">
                <a:solidFill>
                  <a:srgbClr val="000000"/>
                </a:solidFill>
              </a:rPr>
              <a:t>$77.25</a:t>
            </a:r>
          </a:p>
          <a:p>
            <a:pPr lvl="1">
              <a:lnSpc>
                <a:spcPct val="110000"/>
              </a:lnSpc>
            </a:pPr>
            <a:r>
              <a:rPr lang="en-US" sz="1400" b="1" dirty="0" err="1">
                <a:solidFill>
                  <a:srgbClr val="000000"/>
                </a:solidFill>
              </a:rPr>
              <a:t>MBLEx</a:t>
            </a:r>
            <a:r>
              <a:rPr lang="en-US" sz="1400" b="1" dirty="0">
                <a:solidFill>
                  <a:srgbClr val="000000"/>
                </a:solidFill>
              </a:rPr>
              <a:t> Exam			</a:t>
            </a:r>
            <a:r>
              <a:rPr lang="en-US" sz="1400" i="1" dirty="0">
                <a:solidFill>
                  <a:srgbClr val="000000"/>
                </a:solidFill>
              </a:rPr>
              <a:t>$265.00</a:t>
            </a:r>
          </a:p>
          <a:p>
            <a:pPr lvl="1">
              <a:lnSpc>
                <a:spcPct val="110000"/>
              </a:lnSpc>
            </a:pPr>
            <a:r>
              <a:rPr lang="en-US" sz="1400" b="1" dirty="0">
                <a:solidFill>
                  <a:srgbClr val="000000"/>
                </a:solidFill>
              </a:rPr>
              <a:t>SMBO Application		</a:t>
            </a:r>
            <a:r>
              <a:rPr lang="en-US" sz="1400" i="1" dirty="0">
                <a:solidFill>
                  <a:srgbClr val="000000"/>
                </a:solidFill>
              </a:rPr>
              <a:t>$235.50</a:t>
            </a:r>
            <a:r>
              <a:rPr lang="en-US" b="1" dirty="0">
                <a:solidFill>
                  <a:srgbClr val="000000"/>
                </a:solidFill>
              </a:rPr>
              <a:t>	</a:t>
            </a:r>
          </a:p>
          <a:p>
            <a:pPr marL="457200" lvl="1" indent="0">
              <a:lnSpc>
                <a:spcPct val="110000"/>
              </a:lnSpc>
              <a:buNone/>
            </a:pPr>
            <a:endParaRPr lang="en-US" b="1" dirty="0">
              <a:solidFill>
                <a:srgbClr val="000000"/>
              </a:solidFill>
            </a:endParaRPr>
          </a:p>
          <a:p>
            <a:pPr marL="0" indent="0">
              <a:lnSpc>
                <a:spcPct val="110000"/>
              </a:lnSpc>
              <a:buNone/>
            </a:pPr>
            <a:r>
              <a:rPr lang="en-US" sz="1800" b="1" dirty="0">
                <a:solidFill>
                  <a:srgbClr val="000000"/>
                </a:solidFill>
              </a:rPr>
              <a:t>ATS				~$14,000.00</a:t>
            </a:r>
          </a:p>
        </p:txBody>
      </p:sp>
    </p:spTree>
    <p:extLst>
      <p:ext uri="{BB962C8B-B14F-4D97-AF65-F5344CB8AC3E}">
        <p14:creationId xmlns:p14="http://schemas.microsoft.com/office/powerpoint/2010/main" val="425160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422E3-76A3-E545-BFB1-C82B95FCE81E}"/>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a:t>Degree Plan of Study</a:t>
            </a:r>
          </a:p>
        </p:txBody>
      </p:sp>
      <p:sp>
        <p:nvSpPr>
          <p:cNvPr id="3" name="Rectangle 2">
            <a:extLst>
              <a:ext uri="{FF2B5EF4-FFF2-40B4-BE49-F238E27FC236}">
                <a16:creationId xmlns:a16="http://schemas.microsoft.com/office/drawing/2014/main" id="{244B7033-4C1D-A349-AB22-0F70AB50F8AD}"/>
              </a:ext>
            </a:extLst>
          </p:cNvPr>
          <p:cNvSpPr/>
          <p:nvPr/>
        </p:nvSpPr>
        <p:spPr>
          <a:xfrm>
            <a:off x="659301" y="6310230"/>
            <a:ext cx="8383099" cy="307777"/>
          </a:xfrm>
          <a:prstGeom prst="rect">
            <a:avLst/>
          </a:prstGeom>
        </p:spPr>
        <p:txBody>
          <a:bodyPr wrap="square">
            <a:spAutoFit/>
          </a:bodyPr>
          <a:lstStyle/>
          <a:p>
            <a:r>
              <a:rPr lang="en-US" sz="1400" dirty="0">
                <a:solidFill>
                  <a:schemeClr val="bg1"/>
                </a:solidFill>
                <a:hlinkClick r:id="rId3"/>
              </a:rPr>
              <a:t>https://catalog.cscc.edu/programs/Massage%20Therapy%2FEntrepreneurship%20ATS</a:t>
            </a:r>
            <a:endParaRPr lang="en-US" sz="1400" dirty="0">
              <a:solidFill>
                <a:schemeClr val="bg1"/>
              </a:solidFill>
            </a:endParaRPr>
          </a:p>
        </p:txBody>
      </p:sp>
      <p:sp>
        <p:nvSpPr>
          <p:cNvPr id="6" name="Content Placeholder 5">
            <a:extLst>
              <a:ext uri="{FF2B5EF4-FFF2-40B4-BE49-F238E27FC236}">
                <a16:creationId xmlns:a16="http://schemas.microsoft.com/office/drawing/2014/main" id="{363F32B6-A0C1-4B40-9C85-A61284E6885A}"/>
              </a:ext>
            </a:extLst>
          </p:cNvPr>
          <p:cNvSpPr>
            <a:spLocks noGrp="1"/>
          </p:cNvSpPr>
          <p:nvPr>
            <p:ph idx="1"/>
          </p:nvPr>
        </p:nvSpPr>
        <p:spPr>
          <a:xfrm>
            <a:off x="7701260" y="1010977"/>
            <a:ext cx="3831439" cy="4467509"/>
          </a:xfrm>
        </p:spPr>
        <p:txBody>
          <a:bodyPr>
            <a:normAutofit/>
          </a:bodyPr>
          <a:lstStyle/>
          <a:p>
            <a:r>
              <a:rPr lang="en-US" dirty="0">
                <a:highlight>
                  <a:srgbClr val="FFFF00"/>
                </a:highlight>
              </a:rPr>
              <a:t>Massage Core</a:t>
            </a:r>
          </a:p>
          <a:p>
            <a:pPr lvl="1"/>
            <a:r>
              <a:rPr lang="en-US" dirty="0"/>
              <a:t>MASS 2200</a:t>
            </a:r>
          </a:p>
          <a:p>
            <a:pPr lvl="1"/>
            <a:r>
              <a:rPr lang="en-US" dirty="0"/>
              <a:t>MASS 1236</a:t>
            </a:r>
          </a:p>
          <a:p>
            <a:pPr lvl="1"/>
            <a:r>
              <a:rPr lang="en-US" dirty="0"/>
              <a:t>MASS 1261</a:t>
            </a:r>
          </a:p>
          <a:p>
            <a:pPr lvl="1"/>
            <a:r>
              <a:rPr lang="en-US" dirty="0"/>
              <a:t>MASS 1273</a:t>
            </a:r>
          </a:p>
          <a:p>
            <a:pPr lvl="1"/>
            <a:r>
              <a:rPr lang="en-US" dirty="0"/>
              <a:t>MASS 2891</a:t>
            </a:r>
          </a:p>
          <a:p>
            <a:pPr lvl="1"/>
            <a:r>
              <a:rPr lang="en-US" dirty="0"/>
              <a:t>SES 2441</a:t>
            </a:r>
          </a:p>
          <a:p>
            <a:pPr lvl="1"/>
            <a:r>
              <a:rPr lang="en-US" dirty="0"/>
              <a:t>MASS 2240</a:t>
            </a:r>
          </a:p>
          <a:p>
            <a:pPr lvl="1"/>
            <a:r>
              <a:rPr lang="en-US" dirty="0"/>
              <a:t>MASS Elective</a:t>
            </a:r>
          </a:p>
          <a:p>
            <a:pPr lvl="1"/>
            <a:r>
              <a:rPr lang="en-US" dirty="0"/>
              <a:t>MASS Elective</a:t>
            </a:r>
          </a:p>
          <a:p>
            <a:pPr lvl="1"/>
            <a:r>
              <a:rPr lang="en-US" dirty="0"/>
              <a:t>MASS 2296</a:t>
            </a:r>
          </a:p>
        </p:txBody>
      </p:sp>
      <p:sp>
        <p:nvSpPr>
          <p:cNvPr id="20" name="Content Placeholder 5">
            <a:extLst>
              <a:ext uri="{FF2B5EF4-FFF2-40B4-BE49-F238E27FC236}">
                <a16:creationId xmlns:a16="http://schemas.microsoft.com/office/drawing/2014/main" id="{80E7AB9F-752B-44C6-B592-36FAD8F8A8A8}"/>
              </a:ext>
            </a:extLst>
          </p:cNvPr>
          <p:cNvSpPr txBox="1">
            <a:spLocks/>
          </p:cNvSpPr>
          <p:nvPr/>
        </p:nvSpPr>
        <p:spPr>
          <a:xfrm>
            <a:off x="4180280" y="1010978"/>
            <a:ext cx="3831439" cy="446750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a:t>General Education</a:t>
            </a:r>
          </a:p>
          <a:p>
            <a:pPr lvl="1"/>
            <a:r>
              <a:rPr lang="en-US" dirty="0">
                <a:highlight>
                  <a:srgbClr val="00FF00"/>
                </a:highlight>
              </a:rPr>
              <a:t>BIO 1107</a:t>
            </a:r>
          </a:p>
          <a:p>
            <a:pPr lvl="1"/>
            <a:r>
              <a:rPr lang="en-US" dirty="0"/>
              <a:t>MATH 1104</a:t>
            </a:r>
          </a:p>
          <a:p>
            <a:pPr lvl="1"/>
            <a:r>
              <a:rPr lang="en-US" dirty="0"/>
              <a:t>ENGL 1100 or 1101</a:t>
            </a:r>
          </a:p>
          <a:p>
            <a:pPr lvl="1"/>
            <a:r>
              <a:rPr lang="en-US" dirty="0"/>
              <a:t>SOC 1101</a:t>
            </a:r>
          </a:p>
          <a:p>
            <a:pPr lvl="1"/>
            <a:r>
              <a:rPr lang="en-US" dirty="0"/>
              <a:t>Humanities</a:t>
            </a:r>
          </a:p>
          <a:p>
            <a:r>
              <a:rPr lang="en-US" dirty="0"/>
              <a:t>Basic Related</a:t>
            </a:r>
          </a:p>
          <a:p>
            <a:pPr lvl="1"/>
            <a:r>
              <a:rPr lang="en-US" dirty="0">
                <a:highlight>
                  <a:srgbClr val="00FF00"/>
                </a:highlight>
              </a:rPr>
              <a:t>COLS 1100	</a:t>
            </a:r>
            <a:r>
              <a:rPr lang="en-US" dirty="0"/>
              <a:t>     BOA1111</a:t>
            </a:r>
          </a:p>
          <a:p>
            <a:pPr lvl="1"/>
            <a:r>
              <a:rPr lang="en-US" dirty="0">
                <a:highlight>
                  <a:srgbClr val="FFFF00"/>
                </a:highlight>
              </a:rPr>
              <a:t>MULT 1130</a:t>
            </a:r>
            <a:r>
              <a:rPr lang="en-US" dirty="0"/>
              <a:t>      BOA1122</a:t>
            </a:r>
          </a:p>
          <a:p>
            <a:pPr lvl="1"/>
            <a:r>
              <a:rPr lang="en-US" dirty="0">
                <a:highlight>
                  <a:srgbClr val="00FF00"/>
                </a:highlight>
              </a:rPr>
              <a:t>MULT 1100</a:t>
            </a:r>
            <a:r>
              <a:rPr lang="en-US" dirty="0"/>
              <a:t>      LEGL2064 </a:t>
            </a:r>
          </a:p>
          <a:p>
            <a:pPr lvl="1"/>
            <a:r>
              <a:rPr lang="en-US" dirty="0">
                <a:highlight>
                  <a:srgbClr val="FFFF00"/>
                </a:highlight>
              </a:rPr>
              <a:t>COMM 2232</a:t>
            </a:r>
            <a:r>
              <a:rPr lang="en-US" dirty="0"/>
              <a:t>    SES 2534 </a:t>
            </a:r>
          </a:p>
        </p:txBody>
      </p:sp>
    </p:spTree>
    <p:extLst>
      <p:ext uri="{BB962C8B-B14F-4D97-AF65-F5344CB8AC3E}">
        <p14:creationId xmlns:p14="http://schemas.microsoft.com/office/powerpoint/2010/main" val="23321401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1163</Words>
  <Application>Microsoft Office PowerPoint</Application>
  <PresentationFormat>Widescreen</PresentationFormat>
  <Paragraphs>164</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Gallery</vt:lpstr>
      <vt:lpstr>MASSAGE THERAPY </vt:lpstr>
      <vt:lpstr>The state of the profession</vt:lpstr>
      <vt:lpstr>Where do massage therapists work?</vt:lpstr>
      <vt:lpstr>State Regulation of Massage Therapy</vt:lpstr>
      <vt:lpstr>MASSAGE  THERAPY at CSCC</vt:lpstr>
      <vt:lpstr>Certificate Cost </vt:lpstr>
      <vt:lpstr>Certificate Plan of Study</vt:lpstr>
      <vt:lpstr>Degree Cost </vt:lpstr>
      <vt:lpstr>Degree Plan of Study</vt:lpstr>
      <vt:lpstr>Department Homepage</vt:lpstr>
      <vt:lpstr>Admissions Process</vt:lpstr>
      <vt:lpstr>Admissions Process</vt:lpstr>
      <vt:lpstr>Questions?</vt:lpstr>
      <vt:lpstr>Department Homepage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MASSAGE THERAPY </dc:title>
  <dc:creator>Tiffany Dowling</dc:creator>
  <cp:lastModifiedBy>Tiffany Dowling</cp:lastModifiedBy>
  <cp:revision>23</cp:revision>
  <dcterms:created xsi:type="dcterms:W3CDTF">2020-09-05T15:05:16Z</dcterms:created>
  <dcterms:modified xsi:type="dcterms:W3CDTF">2024-01-16T16:13:33Z</dcterms:modified>
</cp:coreProperties>
</file>